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5" r:id="rId2"/>
    <p:sldId id="286" r:id="rId3"/>
    <p:sldId id="287" r:id="rId4"/>
    <p:sldId id="288" r:id="rId5"/>
    <p:sldId id="289" r:id="rId6"/>
    <p:sldId id="290" r:id="rId7"/>
    <p:sldId id="294" r:id="rId8"/>
    <p:sldId id="291" r:id="rId9"/>
    <p:sldId id="292" r:id="rId10"/>
    <p:sldId id="293" r:id="rId11"/>
    <p:sldId id="295" r:id="rId12"/>
    <p:sldId id="296" r:id="rId13"/>
    <p:sldId id="297" r:id="rId14"/>
    <p:sldId id="284" r:id="rId15"/>
    <p:sldId id="298" r:id="rId16"/>
    <p:sldId id="300" r:id="rId17"/>
    <p:sldId id="299" r:id="rId18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82" d="100"/>
          <a:sy n="82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0FE70-E34E-446F-90AC-1DF2136973F5}" type="slidenum">
              <a:rPr lang="pt-PT"/>
              <a:pPr/>
              <a:t>1</a:t>
            </a:fld>
            <a:endParaRPr lang="pt-PT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A1288-3871-4E20-830E-3D31A47C815A}" type="slidenum">
              <a:rPr lang="pt-PT"/>
              <a:pPr/>
              <a:t>12</a:t>
            </a:fld>
            <a:endParaRPr lang="pt-PT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14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ezi.com/nquya3t7_bwf/espirito-e-sociedade" TargetMode="External"/><Relationship Id="rId4" Type="http://schemas.openxmlformats.org/officeDocument/2006/relationships/hyperlink" Target="http://iscte.pt/~apad/estesp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/>
          <a:lstStyle/>
          <a:p>
            <a:r>
              <a:rPr lang="en-GB" dirty="0" smtClean="0"/>
              <a:t>A face e a 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sociologia </a:t>
            </a:r>
            <a:r>
              <a:rPr lang="en-GB" dirty="0" smtClean="0"/>
              <a:t>da </a:t>
            </a:r>
            <a:r>
              <a:rPr lang="en-GB" dirty="0" err="1" smtClean="0"/>
              <a:t>instabilidade</a:t>
            </a:r>
            <a:endParaRPr lang="pt-PT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14818"/>
            <a:ext cx="6369050" cy="8699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err="1" smtClean="0"/>
              <a:t>Breve</a:t>
            </a:r>
            <a:r>
              <a:rPr lang="en-GB" sz="2000" dirty="0" smtClean="0"/>
              <a:t> </a:t>
            </a:r>
            <a:r>
              <a:rPr lang="en-GB" sz="2000" dirty="0" err="1" smtClean="0"/>
              <a:t>apresentação</a:t>
            </a:r>
            <a:r>
              <a:rPr lang="en-GB" sz="2000" dirty="0" smtClean="0"/>
              <a:t> de </a:t>
            </a:r>
            <a:r>
              <a:rPr lang="en-GB" sz="2000" dirty="0" err="1" smtClean="0"/>
              <a:t>uma</a:t>
            </a:r>
            <a:r>
              <a:rPr lang="en-GB" sz="2000" dirty="0" smtClean="0"/>
              <a:t> </a:t>
            </a:r>
            <a:r>
              <a:rPr lang="en-GB" sz="2000" dirty="0" err="1" smtClean="0"/>
              <a:t>crítica</a:t>
            </a:r>
            <a:r>
              <a:rPr lang="en-GB" sz="2000" dirty="0" smtClean="0"/>
              <a:t> à </a:t>
            </a:r>
            <a:r>
              <a:rPr lang="en-GB" sz="2000" dirty="0" err="1" smtClean="0"/>
              <a:t>teoria</a:t>
            </a:r>
            <a:r>
              <a:rPr lang="en-GB" sz="2000" dirty="0" smtClean="0"/>
              <a:t> social</a:t>
            </a:r>
            <a:endParaRPr lang="pt-PT" sz="20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27088" y="5516563"/>
            <a:ext cx="6408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 smtClean="0"/>
              <a:t>António </a:t>
            </a:r>
            <a:r>
              <a:rPr lang="pt-PT" dirty="0"/>
              <a:t>Pedro Dores </a:t>
            </a:r>
            <a:r>
              <a:rPr lang="pt-PT" dirty="0" smtClean="0"/>
              <a:t>(Outubro 2012)</a:t>
            </a:r>
            <a:endParaRPr lang="pt-P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Pessoas boas e activas?</a:t>
            </a:r>
            <a:endParaRPr lang="pt-PT" dirty="0"/>
          </a:p>
        </p:txBody>
      </p:sp>
      <p:pic>
        <p:nvPicPr>
          <p:cNvPr id="46082" name="Picture 2" descr="As várias faces de Toron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428736"/>
            <a:ext cx="6786610" cy="3526615"/>
          </a:xfrm>
          <a:prstGeom prst="rect">
            <a:avLst/>
          </a:prstGeom>
          <a:noFill/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 rot="10800000" flipV="1">
            <a:off x="714348" y="5000636"/>
            <a:ext cx="8229600" cy="128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Pessoas más e em hibernação?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Sociologia da instabilidade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Várias faces das mesmas pessoas, consoante as situações sociais (</a:t>
            </a:r>
            <a:r>
              <a:rPr lang="pt-PT" i="1" dirty="0" smtClean="0"/>
              <a:t>carácter</a:t>
            </a:r>
            <a:r>
              <a:rPr lang="pt-PT" dirty="0" smtClean="0"/>
              <a:t>)</a:t>
            </a:r>
          </a:p>
          <a:p>
            <a:r>
              <a:rPr lang="pt-PT" dirty="0" smtClean="0"/>
              <a:t>Várias faces da mesma sociedade, conforme as ocasiões históricas (</a:t>
            </a:r>
            <a:r>
              <a:rPr lang="pt-PT" i="1" dirty="0" smtClean="0"/>
              <a:t>normas</a:t>
            </a:r>
            <a:r>
              <a:rPr lang="pt-PT" dirty="0" smtClean="0"/>
              <a:t>)</a:t>
            </a:r>
          </a:p>
          <a:p>
            <a:r>
              <a:rPr lang="pt-PT" i="1" dirty="0" smtClean="0"/>
              <a:t>Estados de espírito </a:t>
            </a:r>
            <a:r>
              <a:rPr lang="pt-PT" dirty="0" smtClean="0"/>
              <a:t>(bons ou maus e proactivos ou inertes) que se expressam e transferem mimeticamente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Dinâmicas Sociais e Modernização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3713" y="2708275"/>
            <a:ext cx="4686300" cy="2517775"/>
            <a:chOff x="1303" y="2171"/>
            <a:chExt cx="6282" cy="3398"/>
          </a:xfrm>
        </p:grpSpPr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908" y="5102"/>
              <a:ext cx="2502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Justiça social</a:t>
              </a:r>
              <a:endParaRPr lang="pt-PT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303" y="2634"/>
              <a:ext cx="1685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Exclusão</a:t>
              </a:r>
              <a:endParaRPr lang="pt-PT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5133" y="2171"/>
              <a:ext cx="2452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Controlo</a:t>
              </a:r>
              <a:endParaRPr lang="pt-PT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195513" y="2349500"/>
            <a:ext cx="1485900" cy="1714500"/>
            <a:chOff x="1303" y="1862"/>
            <a:chExt cx="1992" cy="2315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303" y="1862"/>
              <a:ext cx="199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reclamação direitos</a:t>
              </a:r>
              <a:endParaRPr lang="pt-PT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211638" y="2205038"/>
            <a:ext cx="1485900" cy="1733550"/>
            <a:chOff x="4061" y="1708"/>
            <a:chExt cx="1992" cy="2340"/>
          </a:xfrm>
        </p:grpSpPr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H="1" flipV="1">
              <a:off x="4367" y="2016"/>
              <a:ext cx="46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061" y="1708"/>
              <a:ext cx="148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racionalização</a:t>
              </a:r>
              <a:endParaRPr lang="pt-PT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5185" y="2809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4419" y="3580"/>
              <a:ext cx="1634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criminalização</a:t>
              </a:r>
              <a:endParaRPr lang="pt-PT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916238" y="3284538"/>
            <a:ext cx="4573587" cy="1600200"/>
            <a:chOff x="2222" y="3251"/>
            <a:chExt cx="6130" cy="2160"/>
          </a:xfrm>
        </p:grpSpPr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V="1">
              <a:off x="5900" y="3251"/>
              <a:ext cx="612" cy="13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revolução </a:t>
              </a:r>
              <a:endParaRPr lang="pt-PT"/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6512" y="4485"/>
              <a:ext cx="1840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institucionalização</a:t>
              </a:r>
              <a:endParaRPr lang="pt-PT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411413" y="2133600"/>
            <a:ext cx="5029200" cy="2401888"/>
            <a:chOff x="1610" y="1708"/>
            <a:chExt cx="6742" cy="3243"/>
          </a:xfrm>
        </p:grpSpPr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061" y="1708"/>
              <a:ext cx="4291" cy="3243"/>
              <a:chOff x="4061" y="1708"/>
              <a:chExt cx="4291" cy="3243"/>
            </a:xfrm>
          </p:grpSpPr>
          <p:sp>
            <p:nvSpPr>
              <p:cNvPr id="7200" name="Line 32"/>
              <p:cNvSpPr>
                <a:spLocks noChangeShapeType="1"/>
              </p:cNvSpPr>
              <p:nvPr/>
            </p:nvSpPr>
            <p:spPr bwMode="auto">
              <a:xfrm flipV="1">
                <a:off x="5900" y="3251"/>
                <a:ext cx="612" cy="138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201" name="Text Box 33"/>
              <p:cNvSpPr txBox="1">
                <a:spLocks noChangeArrowheads="1"/>
              </p:cNvSpPr>
              <p:nvPr/>
            </p:nvSpPr>
            <p:spPr bwMode="auto">
              <a:xfrm>
                <a:off x="6512" y="4485"/>
                <a:ext cx="1840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institucionalização</a:t>
                </a:r>
                <a:endParaRPr lang="pt-PT"/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/>
            </p:nvSpPr>
            <p:spPr bwMode="auto">
              <a:xfrm flipH="1" flipV="1">
                <a:off x="4367" y="2016"/>
                <a:ext cx="460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203" name="Text Box 35"/>
              <p:cNvSpPr txBox="1">
                <a:spLocks noChangeArrowheads="1"/>
              </p:cNvSpPr>
              <p:nvPr/>
            </p:nvSpPr>
            <p:spPr bwMode="auto">
              <a:xfrm>
                <a:off x="4061" y="1708"/>
                <a:ext cx="1482" cy="46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racionalização</a:t>
                </a:r>
                <a:endParaRPr lang="pt-PT"/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195513" y="2349500"/>
            <a:ext cx="3467100" cy="2157413"/>
            <a:chOff x="1354" y="1884"/>
            <a:chExt cx="4647" cy="2912"/>
          </a:xfrm>
        </p:grpSpPr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4367" y="3559"/>
              <a:ext cx="1634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criminalização</a:t>
              </a:r>
              <a:endParaRPr lang="pt-PT"/>
            </a:p>
          </p:txBody>
        </p:sp>
        <p:sp>
          <p:nvSpPr>
            <p:cNvPr id="7206" name="Text Box 38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revolução </a:t>
              </a:r>
              <a:endParaRPr lang="pt-PT"/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1354" y="1884"/>
              <a:ext cx="1992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reclamação direitos</a:t>
              </a:r>
              <a:endParaRPr lang="pt-PT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3276600" y="2349500"/>
            <a:ext cx="2171700" cy="2514600"/>
            <a:chOff x="2682" y="2016"/>
            <a:chExt cx="2911" cy="3395"/>
          </a:xfrm>
        </p:grpSpPr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 flipH="1">
              <a:off x="5133" y="2788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2051050" y="1125538"/>
            <a:ext cx="561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de solidariedade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2124075" y="1125538"/>
            <a:ext cx="5472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emancipatório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2" grpId="0"/>
      <p:bldP spid="7212" grpId="1"/>
      <p:bldP spid="72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Espírito e Poder</a:t>
            </a:r>
            <a:endParaRPr lang="pt-PT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3089" name="Picture 17" descr="https://encrypted-tbn2.gstatic.com/images?q=tbn:ANd9GcQjjURJfsZWhrqg9mk-GXreaWAR2H4_24UXvwEaiTnLEoF_Jwfyq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71612"/>
            <a:ext cx="1905000" cy="2228850"/>
          </a:xfrm>
          <a:prstGeom prst="rect">
            <a:avLst/>
          </a:prstGeom>
          <a:noFill/>
        </p:spPr>
      </p:pic>
      <p:pic>
        <p:nvPicPr>
          <p:cNvPr id="3091" name="Picture 19" descr="https://encrypted-tbn3.gstatic.com/images?q=tbn:ANd9GcT6MvkZnWYo_gLuRx6WSwvfT0T1KFuDq7c1GaVzqtwIg0-1o82q_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4143380"/>
            <a:ext cx="1800225" cy="2543175"/>
          </a:xfrm>
          <a:prstGeom prst="rect">
            <a:avLst/>
          </a:prstGeom>
          <a:noFill/>
        </p:spPr>
      </p:pic>
      <p:pic>
        <p:nvPicPr>
          <p:cNvPr id="3093" name="Picture 21" descr="http://www.nevadaobserver.com/Mexican%20Revolution%201/Francisco%20Villa%2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642918"/>
            <a:ext cx="2070678" cy="2500330"/>
          </a:xfrm>
          <a:prstGeom prst="rect">
            <a:avLst/>
          </a:prstGeom>
          <a:noFill/>
        </p:spPr>
      </p:pic>
      <p:pic>
        <p:nvPicPr>
          <p:cNvPr id="3095" name="Picture 23" descr="https://encrypted-tbn1.gstatic.com/images?q=tbn:ANd9GcRqQ-ZU7z0UMYBp3fSq8RukfcgoOiJsf56zxVwhrX7cyqdm8z1aC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1285860"/>
            <a:ext cx="2676525" cy="1704976"/>
          </a:xfrm>
          <a:prstGeom prst="rect">
            <a:avLst/>
          </a:prstGeom>
          <a:noFill/>
        </p:spPr>
      </p:pic>
      <p:pic>
        <p:nvPicPr>
          <p:cNvPr id="3097" name="Picture 25" descr="https://encrypted-tbn2.gstatic.com/images?q=tbn:ANd9GcT31RVCz38eTXr7qIbH8TqyxU6eOzpju7q4NDkDWpgzDY5ccNhJ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4429132"/>
            <a:ext cx="2657475" cy="1724025"/>
          </a:xfrm>
          <a:prstGeom prst="rect">
            <a:avLst/>
          </a:prstGeom>
          <a:noFill/>
        </p:spPr>
      </p:pic>
      <p:sp>
        <p:nvSpPr>
          <p:cNvPr id="3099" name="AutoShape 27" descr="data:image/jpeg;base64,/9j/4AAQSkZJRgABAQAAAQABAAD/2wCEAAkGBhQSERUUEhQVFRQUGBQXFBUUFBQXFBQUFRcVFBQUFxQXHCYeFxkkGhcUHy8gJCcpLCwsFR4xNTAqNSYrLCkBCQoKDgwOGg8PGCkcHyQpLCwsKSkpKSkpLCwsLCksLCksKSwsKSkpLCwsLCwpKSksLCwsKSkpKSwsLCwsLCwpLP/AABEIAKgBLAMBIgACEQEDEQH/xAAcAAACAgMBAQAAAAAAAAAAAAADBAIFAAYHAQj/xABAEAABAwIDBQUEBwYGAwAAAAABAAIDBBEFITEGEiJBUTJhcYGRE6GxwQcUQlJy0fAjJDNikqIVFkOC4fE0Y3P/xAAaAQACAwEBAAAAAAAAAAAAAAADBAECBQAG/8QAJBEAAgICAgICAwEBAAAAAAAAAAECAxExEiEEQRMyIlFh8EL/2gAMAwEAAhEDEQA/AFgmqI8SXaE1RdpGZQ2Kn0RiEKlGSM4KhxFoXj1MBePCg4rqgKvlCsqgKvlCtE5ntMrOMZKupwrOIZK6KsyMZqxaMkgwZqxaMl0jkaJtm3IrmRGZXUtsm5Fcuf2ikLNmz4n1JtRFAKYSzNOIN6UlKbkSkqLAWv0BaM01Gl2hMNcOZCJIXpwvY5C5EcEKBw5EeqOUrJGpFprYB7UtIEy5yDIrRBWLKFCvFMhYQmDOaBo0ZQd1HjC6RNa7DsC9LV41ScgPZoJdAnMQHNTJKA8okRe1IXlCVcmpUq5MRMu3Z4m6QpNN0i6WjqvshsoZKIQhuCCjQkdVaj0naQWBGpu0tBmEbJSHJMFL0miZIQySAC8epqLtFDJEJ0jKFYTpCUK0SGe06tItFVwaq0i0VyrJMGasGjJIMGasQOFRIhGlbYtyK5VKOI+K6xtgMiuUT9s+KSt2bPifUk1SUWBTc8C3XkEtht4RpOahHkwb0s9hN7WyzJJAA8+aPLDfM38G2ueevRDM+WQBOfD9lvQ31cU3CtRMa7ypWa6QF0QDbk5nQWs3zJ+V0s83/XyTDnH7RJPdoF62MuyaPf8ANFQpnIuRYA/MX/40WR1Lm6OPxClIPQZfHRY2ncdByJ8gN74Lmk9kqTj2mFZiX3hfvvb3Jj2gIuFVBueY8EemuD3XsUOVS9DVflzXUu0MErxEkjsVEoWhr7LJCyNEgo0S6Wia9hgpgKF1K6Ax5EHhLyBMOKA5EiAtFZClnJ2ZqTemYmVYsMim6TVKJqjXS0RV9kPEIRCMRkguKAjTmdWYjU44kKNFh1WiYBsdHomilaHRNlDOBuWEZKai9QWQjOkJVYTpCQK0CGewaq0h0VXBqrSHRXKsmwZqwaOFIR6qxb2VEiEabtgMiuTzjjPiut7XDhK5NU9s+KRu2bXhfUnG3K5IA70nNU72gsBbnmb8h3a+veiVXYvlr5qtfLbT9FWqh1kD5lrlLj6Q3UVgDS31z+CjBUM5jPpy/XikiLr32DjyKNgSyyzlgYRkTc26a9wCCXBpDeXvN/z/AFdLMLmi1rX1Ns/VMwwAHIEnn+SjRws9/ELjIHTl/wBp5lUBobWsRu621y8+XK6C6ndI7S2unu/JeswaVxyaVzkvZPFnslSx3frqLW0sfcox1Lb3tmO/tBGbgTgbOy8igVmFOjaHEZc/zVVKL9kuEl3gM6QEZfrvQ7paGS365JlVmsDXjyysEUSModlOMIbGo7DtU91RaphyAx6IMhCe1GKC8q8QVmgEhSbwm3pWRMxMq7ZBM0mqVTFKc1MtFK/sizQHtzRGuUHFLo1Z9o6qxFi1Q40Rmq0zzxsVBonUjh+ieQjiKi8Iig9QyyEZ0lIE/OEhIrQIZ5DqrSAZKsi1VpAMlcqwkYzViOykIxmn/sqJHI1Da7slckq+2fFdc2sHCVyWtHGfFI27NnwvqxGu0CRJVhWMyvyF1W2ujV/UT8rq1lxs1h4llF9At9/wSNoF90HvFyf9gzWqbGCzxbW63+9hqQDrZzY2+G+QXP8AEJW+bTwEoimuyo/yw0jNjyOXBuj+5ef5ZDQbMOfVzL+gKvaZrDn+7u/FM5x/uCa/wwu/0InDqx0fxySvyS/Yzwia1h+zoYS54YBkLvfkPTVbDS4eC3gDyOrA2GP+t3E7yTEdEGZ+zij/AJnvDyPBoub+YTv1EuG865/mlvn+GAEAD8ZVXJslRUTXanBgTfcf/tdK/wCLLKtxnCgYiCDp9pm6f6rW9VfV9bTRZyStH8u8T/bFutHqVVx45TyktiOuQIc4XPTce4gq0eS7KScX0ckmjLHEdCmoHXanNqsKMMxv2XZtI0KTpm8K0pPMci1CaswelTYolqmwITH4rsK1TsvGhEKA2OpAkCVHcgSK8ANugDylXpt4SkgTMTKtB3R6bVARqbVWegUPsiwQ3FEUSEujUlo6vGit1QokQarRMI2DDjkrAqsw05KyVCDy6i9SsoPVH0XQtJGToLqvkQcQ2gdC7dPCc8ut1JjyWguFiRcjpdDpt5yaQW2rhFN+yUStafRVUWqtKfRNCzGI9U/9lIRaqwtwqJHI1HascJXJK7tnxXXdqhwlcixD+IUjbs2PC0xWsZweH/XzVYSr2noXzH2cbS5zgbAd2d89FTVVK6N5Y9pa5psQdQrUvrALzo4nyRt2x1EQPaeJHerir239gcmXPM/ayOV3a5dBYLzAXg07LWzF0hUxxtLnyZnPLXNAk05PkRFPCSLqm+k57h/4wJ5Ot8TdXlFtY2QXdEGO6tG47yLdfA3XOZ8TfuktYA1ups425ZkCwPmj4Xj28Lcx6HwVJw6zgJFrOzpUmLu7TWt/FYb3qtfxjFnvBG9ujmftFMYFIZ43W5LTK+teXOBvqQB+uaBGLyGaTBPw+N7iXOz6k5rG4CBcsII6XSmI4c6KJslrl5P2WkjIEXLh8OibwvDZAA6x3S0HoAT3ck2+UVnIunFvGCw2rhL6JjjclhbxHWxs3M887pAYRCyhY873t3D2mvBubwAFutiCtpkw0yUr4ye0027uY99lWVxYaJ+6b7jWgZaAlrbetvRD+T8Uv6ErjieTTSsjK8K8aUYPnDGmlSUWlTQWORI2QZQiuQJCrRB2voWeUvIjvCXemomPYQRqfVBRYNVZg47RZNQ3KbVByXNWWjq0RRAc0KJFWkYBeYaclaXVVhmitEMkxUuKYx7Pe3jYcuqYxHGRELjNa3STCQPllFw64aDybzPqs++3PSHvHq7yxrB8MfWPM7hdrcmA/aIzv5K6mwuUfYK1On2wdCd2IANbkArZu2NToWOVarZQWEi91XN5bHDEWniBHirCnOSSo9q2TWbKAOt8j4J4VULnWidfK5HRN1eSpPi+mK2ePKKz6GYtU+Twqvh1VgeymJCyNV2o7JXI8SH7Qrrm03ZK5Hif8QpK3Zr+FpjWz8rhIQ07pcxwB53A3gB/SrnaLCjNAC5t3hoLX8767pPPotYheQQQbEaFbHWVLnticL7tmnLTeAzy8Ql1Li8jd1fJB9kG3pmjpf4o9VghkJbewIv4noj4bIGOczvPn3rZKemZIyzrAnMG9rHkVWcsSyJR1g0+uw3fpvYHh3bbtgcrXGdtRxe5VeG7KPYQRvHvtbeOWWpuujRQyMNhA155OLm7vjmR8Eaqg3BvTPaZDkGtGTB0aNT4qHe8YLKtbGNh8ObHE4boLh2r81SbR4C0yvc1mYNy2wzyztfmtw2WgaAX3PFyPTvQtoqcb+8zMnUeSE87JWzR6bConsBbNYA5sIbdp8DzTVFStc72beIXu95O8T3WGnmnJIqSc3laN8GxIu15PQluvndWDoImMDYrMHx/XVV55CuBV1wa29tLHwWkz0O5TVLj2eBrfEvacvBbPikuovcKp2mxG9AGFpFtxrSeZJDnH0BRYLRSLxLCNCKi3VelY0Jwt7GGqQXjVJAY9ExyBIEZxQnK0SlmhVwS8qccErMEzFmVcsAESHVDU4dVdi8dlozRRcFjXL1LezXzlHUoUQoUSIStM8+XeFnJM4zV+zge7usPF2XzSmFlJbYTndazkbH0P/SXslxi2ErjmSRr/FUSNivZg4pHdB08Si4rLu8Aybo3uA0UsMk3GHq83d8GhVmK1nES4ZAZDqVmM1IbLHZbCRKHSyWIY+zQNCQAbnrqtkl71puBulifdrwWuPEzk3yVpjuLu3SxrbE6nu52TVV0IR/otbVOc/4UGIT+2qXEEgCwAHQc1tex3af/ACgC/iSfktXjpNCM3ZWtrc8lvWz+H+xjse07Nx7+nkooi5z5sJ5MlCvgXMWqfPZVfCc0+48KfkZaNX2mPCVyPFD+0K61tN2SuSYr/EKTt2a3h6YFpV9s5iQa4RvAdGTfdcOfcdQVQMRWpZmpx5RwbZXMAfvM3g0k2v3agHorKkrSLX5jr0yWvU+PukEccljbLe5nLmtiYwFuX68FEu0ZsoOueGXLsZs3JVLp5Hft7XAPDfmO5LzuIbnof1ojsrN9ha06ZW7rZIca89lnbjo8wvbs3LbWNsriyQxDbqV0u6zO2R6X+aUrsEcXZC+fJe0WCbpu6zfxEBE4wI5P9Fz/AIY6wlDruObh15myySteG5ZqFZWtjYAHA8uEg+ChS1gPghOHsj5fTMkeS255rUtose+sezaBZsYt4nIX9Atqr6oBp7s/cVzsFHriTXtmELxq9cVjQjBfYwxeheBYCgsbR65BejkIL1MStmgDktMmXlLypmJmXCynGc1EhSjRBVFlHosJWQ6L1wS3s1V9UdRiRChRFEJWiYRcYWUHaiO4j6cXyKnhZUtp8oN/7jgfI8PzS9qzFl63iSNYYN1pPp8kjicfDf7ozVtA8OaT6JKuhJa7oWkDxsstvs1Fog2E6hW7KMPbxajQ9FUUE993wCuRU5KmC3IDh0N5sx2B5bx0PpdbPTFa9g+jj1d8AFf0xWx48eMEZXkS5TY7Cc0+45KvgOaeeckWQGJrG0nZK5Nio/aFdX2kPCVyjFf4hSduzW8PTAMUwhsKK0JVmrE9D7EEctFueFVwcwEarTHK5wKkf9WnqA4COGSGMjmTKHEkHuszL+ZWjByQn5co9d9l3XyXbfotbqTMQTCbDmTf0urCWpLxYc0RrSxu7qpXQlHfZSsfUNHExzu9pd8lExzyDJhb1Lr+epVo/EnNvwgX6G3uQBXPfoPiV2f4hlcf2xagwVwuXSEn+1XdFUAM6HmgU1O8HPz6IFdNu3tlfko7kxeeM9Ascr+EtGpy/P3LXQFe7S4OYTBvON56dk9vulz5G7vo1p8SVSewPRHVbSLVWQwDcsapOYVFuq4Mnl9B2r0LGL1BY6tE0GUoqFIujsizQs4JeVMPQHpmJlWACvWLxyxiILFpAcljihwuyUiUvjs01L8UdRiRChRFEctAxS1wspvH496llH8hPpn8kpg7C5wAFySAB1JyCW2m2ka3fp4QHmzmSSG9r5hwjHQaXKDOSS7LRTb6KHC3cIHcrAvuLFU2Gy5AdE4+bNZk0aUH6Emxlj3NHLNv4T+RTD6g5NaLudkB3oNVJciwu45C3PMZK9w3ChFd77F59GjoPzRKa+bKXWKCGKKn9mxrdbanqTqfVW9MtXrdp4Izbe3z0Zn79FXy/SA8fw42joXEk+gstRLGjOeWdEg1Tz9Fx6fbOqd/qbncwAf8qsqcUlf25Xu8XOPzXNZISwdI2lqGgZuA8SFzDEIt55IIt4oUkvUlJVM/eUJ1J7Ga75Vr8Q01mC5I7gEKOoLhY5d4ySLgXFMtNlMIRWkRZfZPbJufl4eq6Vsfg7pdnK8sF3mUyNtqfYNidb0DlzBxXd/oHlBw57ek8t/NsZ+avL9Ac47OU00+TXt0IuPyVvSYg13aOfTS35q3212L+pTO9mP3eUl0VtI3HN0PxI7vBajKz1STS0xpd9o2SGtiz3mi97XI5LDirGaNHhYeC1g7/wB6470A1Gduap8eQnyNGw120QAI+07lb0VTgtE+pqGMAze4NaO8mwQ/q5Ivbztl5ldJ+jTZv2Q+svFiWlsIOtnZOl9Mh4k9FKS0iZxlBcpLBq30wua2vhiZ2YKaKMeAdJb5HzWlskvkU/tnin1ivqJAbt3yxv4YwIxb+m/mqtrk9HWBFg55S1wIRw5jsxwn3eiDWN3m5ahJRPUNJ7JjJx0W24R4deSxDp6pMt3T1CXlQ/8Ak0qvNWpoEShPR3RHx9EGSM9ChKEltDEroSXTFnIcqm4oUhRUJTYBy8ascV40ogqWEGiIhQHJSKC9mhF/ijqUSK5BhKDiFUWhrGZyyubHEOr3kNBPcCQSnTJOifR5hN7zu0aS1n4vtO8tPXouZ1dAYJaiOQWe2R7W3+5e7XeYsV3LD6NtPAyFnZjaGg83W1ce8m5PeSta2n2bhrM33a8ZB7dbdD1CWti5LoJVJJ9nJaR9impDZWGI7AVMJJjtI3uyd6Fa/iHtYWEyscy2XECLnpdJuD0PRlHZd7OPZvSPfqxhc08gG9s+Nj7itVxPF31Bc5xNjfdbfJo5C3VWWFv3aCpnkuLsMEY+/LMQTbuawPcfLqtXhkyT9McISsll5GWuWEpaB+Q8lJz0cGTfKhueokob3ZKCDyR6EW3UXuUg+4/WSgkiB0U7KICnZcjgZXaPoBk/d6gf+5p9WAfJcYXY/oGb+71H/wBGn+1QyHo6hj2DsqIXRyC7XD0PIjoe9cE2lwZ9JNuSAlh7D+vcf5vj62+iy4Bhc4hrQLkkgAAakk6Bcr262xw57XRnfqL84mcPi2RxANjzaSgyrc9IJXZx2czcbBV1TTne3wLg6gKxdR07xvCrMbeUcsX7Vvc4tdunxW87AYFROI3J2zS62dwu/wBrD8r+KH8c1saVkF3s2iDFqaHDqeKMMe17WukyzDhYneHIk3GfIIG0W0jYqKSVgDdxhDWjQOPCwDuuR6LZZMOZuFrmtIIzBA0XP9o4I4CIpCDDPvBrTqLWP5K8Vjotf5CtWEntt577f+wcaY79dUdhyVxtNso6nPtI+OE6EfZ7iqaMIyEmS3ktUQW4hpzTBCWqKn7I8/yUsqewOzTjSq+FycY5ciRprkSN6WaVCSqsrMgbkiY7UZ9Rqqurp93Q3CZM5A7z7kjLJmhtIupMXcvApOUAqFh6B2SNupenTSDLY9V3E6SJgxpc42DRcnoFS7J15qcWpnkcLJN5o+61gNvO9ivFicZmI7viuJBtm3zKRjqgVixCJSDOeqHa/B21lK+IkNJs4OIvulpBvbnldYsXFkcj2qxljxHBACIIA8MJ1kdfdfIeVzurX43L1YjRXRVkad6IV4sXIg8JQpHrxYoZwK680N+XP81ixQcw4XhKxYrI4iV3L6Aqf9zmd1k+AWLFWRD0a/8ASRtm+rq/qzCRSRX0NhLI3Vz+rQbWGnNa99V3gRYggAB5sbkjXI59+ixYtjw0vjFbupFfPRNJJtvFgsRYi9xfz7lU10HsXNfGXscCHA3sWHlYjMEdV4sUXwWGy1cnnB2T6ONv31bGwVdhPb9nJkPbNHUcn/HVad9NFb++sjB/hRg+Dnm/wAWLFiextrDK3ZnazL2M+bTlmo7Q7Kbn7an4ozmWjksWKxDNUmkcRYa/rklvZWWLFZnEmJqJYsXI4nK+wS8GZudAsWLvZyJTPS9uqxYoZINyhZYsVC43TJlYsQZbHafqf//Z"/>
          <p:cNvSpPr>
            <a:spLocks noChangeAspect="1" noChangeArrowheads="1"/>
          </p:cNvSpPr>
          <p:nvPr/>
        </p:nvSpPr>
        <p:spPr bwMode="auto">
          <a:xfrm>
            <a:off x="155575" y="-762000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101" name="AutoShape 29" descr="data:image/jpeg;base64,/9j/4AAQSkZJRgABAQAAAQABAAD/2wCEAAkGBhQSERUUEhQVFRQUGBQXFBUUFBQXFBQUFRcVFBQUFxQXHCYeFxkkGhcUHy8gJCcpLCwsFR4xNTAqNSYrLCkBCQoKDgwOGg8PGCkcHyQpLCwsKSkpKSkpLCwsLCksLCksKSwsKSkpLCwsLCwpKSksLCwsKSkpKSwsLCwsLCwpLP/AABEIAKgBLAMBIgACEQEDEQH/xAAcAAACAgMBAQAAAAAAAAAAAAADBAIFAAYHAQj/xABAEAABAwIDBQUEBwYGAwAAAAABAAIDBBEFITEGEiJBUTJhcYGRE6GxwQcUQlJy0fAjJDNikqIVFkOC4fE0Y3P/xAAaAQACAwEBAAAAAAAAAAAAAAADBAECBQAG/8QAJBEAAgICAgICAwEBAAAAAAAAAAECAxExEiEEQRMyIlFh8EL/2gAMAwEAAhEDEQA/AFgmqI8SXaE1RdpGZQ2Kn0RiEKlGSM4KhxFoXj1MBePCg4rqgKvlCsqgKvlCtE5ntMrOMZKupwrOIZK6KsyMZqxaMkgwZqxaMl0jkaJtm3IrmRGZXUtsm5Fcuf2ikLNmz4n1JtRFAKYSzNOIN6UlKbkSkqLAWv0BaM01Gl2hMNcOZCJIXpwvY5C5EcEKBw5EeqOUrJGpFprYB7UtIEy5yDIrRBWLKFCvFMhYQmDOaBo0ZQd1HjC6RNa7DsC9LV41ScgPZoJdAnMQHNTJKA8okRe1IXlCVcmpUq5MRMu3Z4m6QpNN0i6WjqvshsoZKIQhuCCjQkdVaj0naQWBGpu0tBmEbJSHJMFL0miZIQySAC8epqLtFDJEJ0jKFYTpCUK0SGe06tItFVwaq0i0VyrJMGasGjJIMGasQOFRIhGlbYtyK5VKOI+K6xtgMiuUT9s+KSt2bPifUk1SUWBTc8C3XkEtht4RpOahHkwb0s9hN7WyzJJAA8+aPLDfM38G2ueevRDM+WQBOfD9lvQ31cU3CtRMa7ypWa6QF0QDbk5nQWs3zJ+V0s83/XyTDnH7RJPdoF62MuyaPf8ANFQpnIuRYA/MX/40WR1Lm6OPxClIPQZfHRY2ncdByJ8gN74Lmk9kqTj2mFZiX3hfvvb3Jj2gIuFVBueY8EemuD3XsUOVS9DVflzXUu0MErxEkjsVEoWhr7LJCyNEgo0S6Wia9hgpgKF1K6Ax5EHhLyBMOKA5EiAtFZClnJ2ZqTemYmVYsMim6TVKJqjXS0RV9kPEIRCMRkguKAjTmdWYjU44kKNFh1WiYBsdHomilaHRNlDOBuWEZKai9QWQjOkJVYTpCQK0CGewaq0h0VXBqrSHRXKsmwZqwaOFIR6qxb2VEiEabtgMiuTzjjPiut7XDhK5NU9s+KRu2bXhfUnG3K5IA70nNU72gsBbnmb8h3a+veiVXYvlr5qtfLbT9FWqh1kD5lrlLj6Q3UVgDS31z+CjBUM5jPpy/XikiLr32DjyKNgSyyzlgYRkTc26a9wCCXBpDeXvN/z/AFdLMLmi1rX1Ns/VMwwAHIEnn+SjRws9/ELjIHTl/wBp5lUBobWsRu621y8+XK6C6ndI7S2unu/JeswaVxyaVzkvZPFnslSx3frqLW0sfcox1Lb3tmO/tBGbgTgbOy8igVmFOjaHEZc/zVVKL9kuEl3gM6QEZfrvQ7paGS365JlVmsDXjyysEUSModlOMIbGo7DtU91RaphyAx6IMhCe1GKC8q8QVmgEhSbwm3pWRMxMq7ZBM0mqVTFKc1MtFK/sizQHtzRGuUHFLo1Z9o6qxFi1Q40Rmq0zzxsVBonUjh+ieQjiKi8Iig9QyyEZ0lIE/OEhIrQIZ5DqrSAZKsi1VpAMlcqwkYzViOykIxmn/sqJHI1Da7slckq+2fFdc2sHCVyWtHGfFI27NnwvqxGu0CRJVhWMyvyF1W2ujV/UT8rq1lxs1h4llF9At9/wSNoF90HvFyf9gzWqbGCzxbW63+9hqQDrZzY2+G+QXP8AEJW+bTwEoimuyo/yw0jNjyOXBuj+5ef5ZDQbMOfVzL+gKvaZrDn+7u/FM5x/uCa/wwu/0InDqx0fxySvyS/Yzwia1h+zoYS54YBkLvfkPTVbDS4eC3gDyOrA2GP+t3E7yTEdEGZ+zij/AJnvDyPBoub+YTv1EuG865/mlvn+GAEAD8ZVXJslRUTXanBgTfcf/tdK/wCLLKtxnCgYiCDp9pm6f6rW9VfV9bTRZyStH8u8T/bFutHqVVx45TyktiOuQIc4XPTce4gq0eS7KScX0ckmjLHEdCmoHXanNqsKMMxv2XZtI0KTpm8K0pPMci1CaswelTYolqmwITH4rsK1TsvGhEKA2OpAkCVHcgSK8ANugDylXpt4SkgTMTKtB3R6bVARqbVWegUPsiwQ3FEUSEujUlo6vGit1QokQarRMI2DDjkrAqsw05KyVCDy6i9SsoPVH0XQtJGToLqvkQcQ2gdC7dPCc8ut1JjyWguFiRcjpdDpt5yaQW2rhFN+yUStafRVUWqtKfRNCzGI9U/9lIRaqwtwqJHI1HascJXJK7tnxXXdqhwlcixD+IUjbs2PC0xWsZweH/XzVYSr2noXzH2cbS5zgbAd2d89FTVVK6N5Y9pa5psQdQrUvrALzo4nyRt2x1EQPaeJHerir239gcmXPM/ayOV3a5dBYLzAXg07LWzF0hUxxtLnyZnPLXNAk05PkRFPCSLqm+k57h/4wJ5Ot8TdXlFtY2QXdEGO6tG47yLdfA3XOZ8TfuktYA1ups425ZkCwPmj4Xj28Lcx6HwVJw6zgJFrOzpUmLu7TWt/FYb3qtfxjFnvBG9ujmftFMYFIZ43W5LTK+teXOBvqQB+uaBGLyGaTBPw+N7iXOz6k5rG4CBcsII6XSmI4c6KJslrl5P2WkjIEXLh8OibwvDZAA6x3S0HoAT3ck2+UVnIunFvGCw2rhL6JjjclhbxHWxs3M887pAYRCyhY873t3D2mvBubwAFutiCtpkw0yUr4ye0027uY99lWVxYaJ+6b7jWgZaAlrbetvRD+T8Uv6ErjieTTSsjK8K8aUYPnDGmlSUWlTQWORI2QZQiuQJCrRB2voWeUvIjvCXemomPYQRqfVBRYNVZg47RZNQ3KbVByXNWWjq0RRAc0KJFWkYBeYaclaXVVhmitEMkxUuKYx7Pe3jYcuqYxHGRELjNa3STCQPllFw64aDybzPqs++3PSHvHq7yxrB8MfWPM7hdrcmA/aIzv5K6mwuUfYK1On2wdCd2IANbkArZu2NToWOVarZQWEi91XN5bHDEWniBHirCnOSSo9q2TWbKAOt8j4J4VULnWidfK5HRN1eSpPi+mK2ePKKz6GYtU+Twqvh1VgeymJCyNV2o7JXI8SH7Qrrm03ZK5Hif8QpK3Zr+FpjWz8rhIQ07pcxwB53A3gB/SrnaLCjNAC5t3hoLX8767pPPotYheQQQbEaFbHWVLnticL7tmnLTeAzy8Ql1Li8jd1fJB9kG3pmjpf4o9VghkJbewIv4noj4bIGOczvPn3rZKemZIyzrAnMG9rHkVWcsSyJR1g0+uw3fpvYHh3bbtgcrXGdtRxe5VeG7KPYQRvHvtbeOWWpuujRQyMNhA155OLm7vjmR8Eaqg3BvTPaZDkGtGTB0aNT4qHe8YLKtbGNh8ObHE4boLh2r81SbR4C0yvc1mYNy2wzyztfmtw2WgaAX3PFyPTvQtoqcb+8zMnUeSE87JWzR6bConsBbNYA5sIbdp8DzTVFStc72beIXu95O8T3WGnmnJIqSc3laN8GxIu15PQluvndWDoImMDYrMHx/XVV55CuBV1wa29tLHwWkz0O5TVLj2eBrfEvacvBbPikuovcKp2mxG9AGFpFtxrSeZJDnH0BRYLRSLxLCNCKi3VelY0Jwt7GGqQXjVJAY9ExyBIEZxQnK0SlmhVwS8qccErMEzFmVcsAESHVDU4dVdi8dlozRRcFjXL1LezXzlHUoUQoUSIStM8+XeFnJM4zV+zge7usPF2XzSmFlJbYTndazkbH0P/SXslxi2ErjmSRr/FUSNivZg4pHdB08Si4rLu8Aybo3uA0UsMk3GHq83d8GhVmK1nES4ZAZDqVmM1IbLHZbCRKHSyWIY+zQNCQAbnrqtkl71puBulifdrwWuPEzk3yVpjuLu3SxrbE6nu52TVV0IR/otbVOc/4UGIT+2qXEEgCwAHQc1tex3af/ACgC/iSfktXjpNCM3ZWtrc8lvWz+H+xjse07Nx7+nkooi5z5sJ5MlCvgXMWqfPZVfCc0+48KfkZaNX2mPCVyPFD+0K61tN2SuSYr/EKTt2a3h6YFpV9s5iQa4RvAdGTfdcOfcdQVQMRWpZmpx5RwbZXMAfvM3g0k2v3agHorKkrSLX5jr0yWvU+PukEccljbLe5nLmtiYwFuX68FEu0ZsoOueGXLsZs3JVLp5Hft7XAPDfmO5LzuIbnof1ojsrN9ha06ZW7rZIca89lnbjo8wvbs3LbWNsriyQxDbqV0u6zO2R6X+aUrsEcXZC+fJe0WCbpu6zfxEBE4wI5P9Fz/AIY6wlDruObh15myySteG5ZqFZWtjYAHA8uEg+ChS1gPghOHsj5fTMkeS255rUtose+sezaBZsYt4nIX9Atqr6oBp7s/cVzsFHriTXtmELxq9cVjQjBfYwxeheBYCgsbR65BejkIL1MStmgDktMmXlLypmJmXCynGc1EhSjRBVFlHosJWQ6L1wS3s1V9UdRiRChRFEJWiYRcYWUHaiO4j6cXyKnhZUtp8oN/7jgfI8PzS9qzFl63iSNYYN1pPp8kjicfDf7ozVtA8OaT6JKuhJa7oWkDxsstvs1Fog2E6hW7KMPbxajQ9FUUE993wCuRU5KmC3IDh0N5sx2B5bx0PpdbPTFa9g+jj1d8AFf0xWx48eMEZXkS5TY7Cc0+45KvgOaeeckWQGJrG0nZK5Nio/aFdX2kPCVyjFf4hSduzW8PTAMUwhsKK0JVmrE9D7EEctFueFVwcwEarTHK5wKkf9WnqA4COGSGMjmTKHEkHuszL+ZWjByQn5co9d9l3XyXbfotbqTMQTCbDmTf0urCWpLxYc0RrSxu7qpXQlHfZSsfUNHExzu9pd8lExzyDJhb1Lr+epVo/EnNvwgX6G3uQBXPfoPiV2f4hlcf2xagwVwuXSEn+1XdFUAM6HmgU1O8HPz6IFdNu3tlfko7kxeeM9Ascr+EtGpy/P3LXQFe7S4OYTBvON56dk9vulz5G7vo1p8SVSewPRHVbSLVWQwDcsapOYVFuq4Mnl9B2r0LGL1BY6tE0GUoqFIujsizQs4JeVMPQHpmJlWACvWLxyxiILFpAcljihwuyUiUvjs01L8UdRiRChRFEctAxS1wspvH496llH8hPpn8kpg7C5wAFySAB1JyCW2m2ka3fp4QHmzmSSG9r5hwjHQaXKDOSS7LRTb6KHC3cIHcrAvuLFU2Gy5AdE4+bNZk0aUH6Emxlj3NHLNv4T+RTD6g5NaLudkB3oNVJciwu45C3PMZK9w3ChFd77F59GjoPzRKa+bKXWKCGKKn9mxrdbanqTqfVW9MtXrdp4Izbe3z0Zn79FXy/SA8fw42joXEk+gstRLGjOeWdEg1Tz9Fx6fbOqd/qbncwAf8qsqcUlf25Xu8XOPzXNZISwdI2lqGgZuA8SFzDEIt55IIt4oUkvUlJVM/eUJ1J7Ga75Vr8Q01mC5I7gEKOoLhY5d4ySLgXFMtNlMIRWkRZfZPbJufl4eq6Vsfg7pdnK8sF3mUyNtqfYNidb0DlzBxXd/oHlBw57ek8t/NsZ+avL9Ac47OU00+TXt0IuPyVvSYg13aOfTS35q3212L+pTO9mP3eUl0VtI3HN0PxI7vBajKz1STS0xpd9o2SGtiz3mi97XI5LDirGaNHhYeC1g7/wB6470A1Gduap8eQnyNGw120QAI+07lb0VTgtE+pqGMAze4NaO8mwQ/q5Ivbztl5ldJ+jTZv2Q+svFiWlsIOtnZOl9Mh4k9FKS0iZxlBcpLBq30wua2vhiZ2YKaKMeAdJb5HzWlskvkU/tnin1ivqJAbt3yxv4YwIxb+m/mqtrk9HWBFg55S1wIRw5jsxwn3eiDWN3m5ahJRPUNJ7JjJx0W24R4deSxDp6pMt3T1CXlQ/8Ak0qvNWpoEShPR3RHx9EGSM9ChKEltDEroSXTFnIcqm4oUhRUJTYBy8ascV40ogqWEGiIhQHJSKC9mhF/ijqUSK5BhKDiFUWhrGZyyubHEOr3kNBPcCQSnTJOifR5hN7zu0aS1n4vtO8tPXouZ1dAYJaiOQWe2R7W3+5e7XeYsV3LD6NtPAyFnZjaGg83W1ce8m5PeSta2n2bhrM33a8ZB7dbdD1CWti5LoJVJJ9nJaR9impDZWGI7AVMJJjtI3uyd6Fa/iHtYWEyscy2XECLnpdJuD0PRlHZd7OPZvSPfqxhc08gG9s+Nj7itVxPF31Bc5xNjfdbfJo5C3VWWFv3aCpnkuLsMEY+/LMQTbuawPcfLqtXhkyT9McISsll5GWuWEpaB+Q8lJz0cGTfKhueokob3ZKCDyR6EW3UXuUg+4/WSgkiB0U7KICnZcjgZXaPoBk/d6gf+5p9WAfJcYXY/oGb+71H/wBGn+1QyHo6hj2DsqIXRyC7XD0PIjoe9cE2lwZ9JNuSAlh7D+vcf5vj62+iy4Bhc4hrQLkkgAAakk6Bcr262xw57XRnfqL84mcPi2RxANjzaSgyrc9IJXZx2czcbBV1TTne3wLg6gKxdR07xvCrMbeUcsX7Vvc4tdunxW87AYFROI3J2zS62dwu/wBrD8r+KH8c1saVkF3s2iDFqaHDqeKMMe17WukyzDhYneHIk3GfIIG0W0jYqKSVgDdxhDWjQOPCwDuuR6LZZMOZuFrmtIIzBA0XP9o4I4CIpCDDPvBrTqLWP5K8Vjotf5CtWEntt577f+wcaY79dUdhyVxtNso6nPtI+OE6EfZ7iqaMIyEmS3ktUQW4hpzTBCWqKn7I8/yUsqewOzTjSq+FycY5ciRprkSN6WaVCSqsrMgbkiY7UZ9Rqqurp93Q3CZM5A7z7kjLJmhtIupMXcvApOUAqFh6B2SNupenTSDLY9V3E6SJgxpc42DRcnoFS7J15qcWpnkcLJN5o+61gNvO9ivFicZmI7viuJBtm3zKRjqgVixCJSDOeqHa/B21lK+IkNJs4OIvulpBvbnldYsXFkcj2qxljxHBACIIA8MJ1kdfdfIeVzurX43L1YjRXRVkad6IV4sXIg8JQpHrxYoZwK680N+XP81ixQcw4XhKxYrI4iV3L6Aqf9zmd1k+AWLFWRD0a/8ASRtm+rq/qzCRSRX0NhLI3Vz+rQbWGnNa99V3gRYggAB5sbkjXI59+ixYtjw0vjFbupFfPRNJJtvFgsRYi9xfz7lU10HsXNfGXscCHA3sWHlYjMEdV4sUXwWGy1cnnB2T6ONv31bGwVdhPb9nJkPbNHUcn/HVad9NFb++sjB/hRg+Dnm/wAWLFiextrDK3ZnazL2M+bTlmo7Q7Kbn7an4ozmWjksWKxDNUmkcRYa/rklvZWWLFZnEmJqJYsXI4nK+wS8GZudAsWLvZyJTPS9uqxYoZINyhZYsVC43TJlYsQZbHafqf//Z"/>
          <p:cNvSpPr>
            <a:spLocks noChangeAspect="1" noChangeArrowheads="1"/>
          </p:cNvSpPr>
          <p:nvPr/>
        </p:nvSpPr>
        <p:spPr bwMode="auto">
          <a:xfrm>
            <a:off x="155575" y="-762000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3103" name="Picture 31" descr="http://c10.quickcachr.fotos.sapo.pt/i/of80924d6/12136396_JsVYN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714488"/>
            <a:ext cx="2857488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/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http://prezi.com/nquya3t7_bwf/espirito-e-sociedade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Avaliação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Procurar na internet 3 caras que possam representar as 3 posturas de um dos estados de espírito de poder e escrever sobre as características faciais notadas nas fotos: semelhanças, diferenças e efeitos impressivos de algumas das características da face que levem a considerar a foto representativa da postura ilustrada.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Natureza social humana</a:t>
            </a:r>
            <a:endParaRPr lang="pt-PT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999626" y="1864602"/>
            <a:ext cx="6755663" cy="3534447"/>
            <a:chOff x="1789" y="1759"/>
            <a:chExt cx="5847" cy="3549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789" y="2254"/>
              <a:ext cx="1693" cy="6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Fazer 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572" y="2182"/>
              <a:ext cx="190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Dizer 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953" y="4478"/>
              <a:ext cx="1237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Ser 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3 estados de espírito e poder</a:t>
            </a:r>
            <a:endParaRPr lang="pt-PT" dirty="0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497024" y="1785926"/>
            <a:ext cx="7789752" cy="4000528"/>
            <a:chOff x="1354" y="1680"/>
            <a:chExt cx="6742" cy="4017"/>
          </a:xfrm>
        </p:grpSpPr>
        <p:sp>
          <p:nvSpPr>
            <p:cNvPr id="5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3681" y="1680"/>
              <a:ext cx="1693" cy="6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Proibir</a:t>
              </a: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4829" y="3293"/>
              <a:ext cx="326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Marginalidade</a:t>
              </a: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1354" y="5077"/>
              <a:ext cx="2624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Submissão</a:t>
              </a: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357290" y="1714488"/>
            <a:ext cx="1730375" cy="10874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Mandar (dizer)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Cooperar (fazer)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Orientar (sentir)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072198" y="2214554"/>
            <a:ext cx="2149475" cy="10874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Excentricidade (dizer)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Exclusão (fazer)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Revolução (sentir)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428992" y="5000636"/>
            <a:ext cx="2149475" cy="10874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Ideologia (dizer)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Subordinação (fazer)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Identidade (sentir)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Sociedade sem faces</a:t>
            </a:r>
            <a:endParaRPr lang="pt-PT" dirty="0"/>
          </a:p>
        </p:txBody>
      </p:sp>
      <p:pic>
        <p:nvPicPr>
          <p:cNvPr id="41986" name="Picture 2" descr="http://www.ppublico.org/nfse/mage/images/stories/beneficios/socied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021671"/>
            <a:ext cx="5214974" cy="3715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As faces sem sociedade</a:t>
            </a:r>
            <a:endParaRPr lang="pt-PT" dirty="0"/>
          </a:p>
        </p:txBody>
      </p:sp>
      <p:pic>
        <p:nvPicPr>
          <p:cNvPr id="44034" name="Picture 2" descr="http://1.bp.blogspot.com/-fd-ab8Qid_o/TeDPoOJeE7I/AAAAAAAARNU/0Ke-xuLF4BM/s1600/economia-cultura-e-sociedade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143116"/>
            <a:ext cx="4286280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Dimensões sociais</a:t>
            </a:r>
            <a:endParaRPr lang="pt-PT" dirty="0"/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Política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Cultura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Economia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Sociedade (moderna)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57290" y="157161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Estrutural funcionalismo, comunicação social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14414" y="3786190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Crítica de </a:t>
            </a:r>
            <a:r>
              <a:rPr lang="pt-PT" dirty="0" err="1" smtClean="0"/>
              <a:t>Giddens</a:t>
            </a:r>
            <a:r>
              <a:rPr lang="pt-PT" dirty="0" smtClean="0"/>
              <a:t>, relações internacionais</a:t>
            </a:r>
            <a:endParaRPr lang="pt-PT" dirty="0"/>
          </a:p>
        </p:txBody>
      </p:sp>
      <p:graphicFrame>
        <p:nvGraphicFramePr>
          <p:cNvPr id="9" name="Marcador de Posição de Conteúdo 5"/>
          <p:cNvGraphicFramePr>
            <a:graphicFrameLocks/>
          </p:cNvGraphicFramePr>
          <p:nvPr/>
        </p:nvGraphicFramePr>
        <p:xfrm>
          <a:off x="500034" y="4357694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Capitalismo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Industrialismo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Guerra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Controlo social (segurança)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Emoções associadas</a:t>
            </a:r>
            <a:endParaRPr lang="pt-PT" dirty="0"/>
          </a:p>
        </p:txBody>
      </p:sp>
      <p:graphicFrame>
        <p:nvGraphicFramePr>
          <p:cNvPr id="4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4071966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/>
                <a:gridCol w="2035983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Política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Cultura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Economia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Sociedade </a:t>
                      </a:r>
                    </a:p>
                    <a:p>
                      <a:pPr algn="ctr"/>
                      <a:r>
                        <a:rPr lang="pt-PT" dirty="0" smtClean="0"/>
                        <a:t>(moderna)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786314" y="2357430"/>
            <a:ext cx="37147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i="1" dirty="0" smtClean="0"/>
              <a:t>Vergonha</a:t>
            </a:r>
            <a:r>
              <a:rPr lang="pt-PT" dirty="0" smtClean="0"/>
              <a:t> </a:t>
            </a:r>
          </a:p>
          <a:p>
            <a:r>
              <a:rPr lang="pt-PT" dirty="0" smtClean="0"/>
              <a:t>(risco de quebra de vínculo social)</a:t>
            </a:r>
          </a:p>
          <a:p>
            <a:r>
              <a:rPr lang="pt-PT" sz="1400" dirty="0" smtClean="0"/>
              <a:t>Thomas Scheff</a:t>
            </a:r>
            <a:endParaRPr lang="pt-PT" sz="1400" dirty="0"/>
          </a:p>
        </p:txBody>
      </p:sp>
      <p:graphicFrame>
        <p:nvGraphicFramePr>
          <p:cNvPr id="6" name="Marcador de Posição de Conteúdo 5"/>
          <p:cNvGraphicFramePr>
            <a:graphicFrameLocks/>
          </p:cNvGraphicFramePr>
          <p:nvPr/>
        </p:nvGraphicFramePr>
        <p:xfrm>
          <a:off x="285720" y="4357694"/>
          <a:ext cx="4143404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71702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Capitalismo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Industrialismo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Guerra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Controlo social (segurança)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714876" y="464344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i="1" dirty="0" smtClean="0"/>
              <a:t>Medo</a:t>
            </a:r>
            <a:endParaRPr lang="pt-PT" dirty="0" smtClean="0"/>
          </a:p>
          <a:p>
            <a:pPr algn="ctr"/>
            <a:r>
              <a:rPr lang="pt-PT" dirty="0" smtClean="0"/>
              <a:t>(risco para a sobrevivência)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Modos de comportamento: civilizado e radical</a:t>
            </a:r>
            <a:endParaRPr lang="pt-PT" dirty="0"/>
          </a:p>
        </p:txBody>
      </p:sp>
      <p:graphicFrame>
        <p:nvGraphicFramePr>
          <p:cNvPr id="4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4071966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/>
                <a:gridCol w="2035983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Política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Cultura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Economia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Sociedade (moderna) 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786314" y="235743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i="1" dirty="0" smtClean="0"/>
              <a:t>Vergonha</a:t>
            </a:r>
            <a:r>
              <a:rPr lang="pt-PT" dirty="0" smtClean="0"/>
              <a:t> </a:t>
            </a:r>
          </a:p>
          <a:p>
            <a:r>
              <a:rPr lang="pt-PT" dirty="0" smtClean="0"/>
              <a:t>(risco de quebra de vínculo social)</a:t>
            </a:r>
          </a:p>
        </p:txBody>
      </p:sp>
      <p:graphicFrame>
        <p:nvGraphicFramePr>
          <p:cNvPr id="6" name="Marcador de Posição de Conteúdo 5"/>
          <p:cNvGraphicFramePr>
            <a:graphicFrameLocks/>
          </p:cNvGraphicFramePr>
          <p:nvPr/>
        </p:nvGraphicFramePr>
        <p:xfrm>
          <a:off x="285720" y="4357694"/>
          <a:ext cx="4143404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71702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Capitalismo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Industrialismo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Guerra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Controlo social (segurança)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714876" y="464344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i="1" dirty="0" smtClean="0"/>
              <a:t>Medo</a:t>
            </a:r>
            <a:endParaRPr lang="pt-PT" dirty="0" smtClean="0"/>
          </a:p>
          <a:p>
            <a:pPr algn="ctr"/>
            <a:r>
              <a:rPr lang="pt-PT" dirty="0" smtClean="0"/>
              <a:t>(risco para a sobrevivência)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 rot="18195105">
            <a:off x="2385972" y="2393516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solidFill>
                  <a:srgbClr val="FF0000"/>
                </a:solidFill>
              </a:rPr>
              <a:t>Comunicação </a:t>
            </a:r>
            <a:r>
              <a:rPr lang="pt-PT" sz="40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CaixaDeTexto 8"/>
          <p:cNvSpPr txBox="1"/>
          <p:nvPr/>
        </p:nvSpPr>
        <p:spPr>
          <a:xfrm rot="18243915">
            <a:off x="3626129" y="4290744"/>
            <a:ext cx="2801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solidFill>
                  <a:srgbClr val="FF0000"/>
                </a:solidFill>
              </a:rPr>
              <a:t>Acção </a:t>
            </a:r>
            <a:endParaRPr lang="pt-PT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pt-PT" dirty="0" smtClean="0"/>
              <a:t>Emoções transformam comportamento</a:t>
            </a:r>
            <a:endParaRPr lang="pt-PT" dirty="0"/>
          </a:p>
        </p:txBody>
      </p:sp>
      <p:pic>
        <p:nvPicPr>
          <p:cNvPr id="52226" name="Picture 2" descr="http://www.brasilescola.com/upload/e/ruborizaca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214554"/>
            <a:ext cx="2276475" cy="3219451"/>
          </a:xfrm>
          <a:prstGeom prst="rect">
            <a:avLst/>
          </a:prstGeom>
          <a:noFill/>
        </p:spPr>
      </p:pic>
      <p:pic>
        <p:nvPicPr>
          <p:cNvPr id="5" name="Picture 6" descr="http://www.multiajuda.com.br/materias/261.jpg?As+faces+do+med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143116"/>
            <a:ext cx="3071834" cy="3071834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642910" y="5715016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Trauma provocado por medo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4929190" y="571501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Sem vergonha, que não muda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Os segredos e a moral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1537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4357718"/>
              </a:tblGrid>
              <a:tr h="54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>
                          <a:solidFill>
                            <a:srgbClr val="FF0000"/>
                          </a:solidFill>
                        </a:rPr>
                        <a:t>Comunicações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(hierarquizadas)</a:t>
                      </a:r>
                      <a:endParaRPr lang="pt-P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rgbClr val="FF0000"/>
                          </a:solidFill>
                        </a:rPr>
                        <a:t>Acção </a:t>
                      </a:r>
                    </a:p>
                    <a:p>
                      <a:pPr algn="ctr"/>
                      <a:r>
                        <a:rPr lang="pt-PT" dirty="0" smtClean="0"/>
                        <a:t>(individual, corporativa ou de</a:t>
                      </a:r>
                      <a:r>
                        <a:rPr lang="pt-PT" baseline="0" dirty="0" smtClean="0"/>
                        <a:t> massas</a:t>
                      </a:r>
                      <a:r>
                        <a:rPr lang="pt-PT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Instituições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(valores legítimos)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Hibernação </a:t>
                      </a:r>
                    </a:p>
                    <a:p>
                      <a:pPr algn="ctr"/>
                      <a:r>
                        <a:rPr lang="pt-PT" dirty="0" smtClean="0"/>
                        <a:t>(normalidade popular)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 rot="18195105">
            <a:off x="2048741" y="2207005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rgbClr val="C00000"/>
                </a:solidFill>
              </a:rPr>
              <a:t>Medo e vergonha</a:t>
            </a:r>
            <a:endParaRPr lang="pt-PT" sz="32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14414" y="4071942"/>
          <a:ext cx="6500858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429"/>
                <a:gridCol w="3250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rgbClr val="FF0000"/>
                          </a:solidFill>
                        </a:rPr>
                        <a:t>Estigmas</a:t>
                      </a:r>
                      <a:endParaRPr lang="pt-P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rgbClr val="FF0000"/>
                          </a:solidFill>
                        </a:rPr>
                        <a:t>Intenções</a:t>
                      </a:r>
                      <a:r>
                        <a:rPr lang="pt-PT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pt-P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PT" dirty="0" smtClean="0"/>
                    </a:p>
                    <a:p>
                      <a:pPr algn="ctr"/>
                      <a:r>
                        <a:rPr lang="pt-PT" dirty="0" smtClean="0"/>
                        <a:t>Mau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 smtClean="0"/>
                    </a:p>
                    <a:p>
                      <a:pPr algn="ctr"/>
                      <a:r>
                        <a:rPr lang="pt-PT" dirty="0" smtClean="0"/>
                        <a:t>Bom </a:t>
                      </a:r>
                    </a:p>
                    <a:p>
                      <a:pPr algn="ctr"/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Repugnância (Elias)</a:t>
                      </a:r>
                    </a:p>
                    <a:p>
                      <a:pPr algn="ctr"/>
                      <a:r>
                        <a:rPr lang="pt-PT" dirty="0" smtClean="0"/>
                        <a:t>Efeito </a:t>
                      </a:r>
                      <a:r>
                        <a:rPr lang="pt-PT" dirty="0" err="1" smtClean="0"/>
                        <a:t>Lucifer</a:t>
                      </a:r>
                      <a:r>
                        <a:rPr lang="pt-PT" dirty="0" smtClean="0"/>
                        <a:t> (</a:t>
                      </a:r>
                      <a:r>
                        <a:rPr lang="pt-PT" dirty="0" err="1" smtClean="0"/>
                        <a:t>Zimbardo</a:t>
                      </a:r>
                      <a:r>
                        <a:rPr lang="pt-PT" dirty="0" smtClean="0"/>
                        <a:t>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Cultura (boa vontade)</a:t>
                      </a:r>
                    </a:p>
                    <a:p>
                      <a:pPr algn="ctr"/>
                      <a:r>
                        <a:rPr lang="pt-PT" dirty="0" smtClean="0"/>
                        <a:t>Ciência (objectiva)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 rot="18195105">
            <a:off x="2905997" y="4852014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rgbClr val="C00000"/>
                </a:solidFill>
              </a:rPr>
              <a:t>Humanização</a:t>
            </a:r>
            <a:endParaRPr lang="pt-PT" sz="32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Diferenciação ontológica</a:t>
            </a:r>
            <a:endParaRPr lang="pt-PT" dirty="0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500034" y="1571612"/>
            <a:ext cx="8143932" cy="4929222"/>
            <a:chOff x="2274" y="1759"/>
            <a:chExt cx="7200" cy="4482"/>
          </a:xfrm>
        </p:grpSpPr>
        <p:sp>
          <p:nvSpPr>
            <p:cNvPr id="20495" name="AutoShape 15"/>
            <p:cNvSpPr>
              <a:spLocks noChangeAspect="1" noChangeArrowheads="1"/>
            </p:cNvSpPr>
            <p:nvPr/>
          </p:nvSpPr>
          <p:spPr bwMode="auto">
            <a:xfrm>
              <a:off x="2274" y="1759"/>
              <a:ext cx="7200" cy="448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5949" y="1759"/>
              <a:ext cx="3122" cy="12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Dimensões funcionalistas</a:t>
              </a:r>
              <a:endPara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3640" y="4382"/>
              <a:ext cx="1915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Intenções/estigmas</a:t>
              </a: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2274" y="3668"/>
              <a:ext cx="1207" cy="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Medo</a:t>
              </a: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5555" y="3457"/>
              <a:ext cx="1836" cy="4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Vergonha </a:t>
              </a: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2274" y="1965"/>
              <a:ext cx="3122" cy="12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Dimensões de Giddens</a:t>
              </a:r>
              <a:endPara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3380" y="5193"/>
              <a:ext cx="3122" cy="10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Dimensões morais (tabus)</a:t>
              </a:r>
              <a:endParaRPr kumimoji="0" lang="pt-P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ACÇÃO</a:t>
              </a:r>
              <a:endPara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MÁS                   BOAS</a:t>
              </a:r>
              <a:endPara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HIBERNAÇÃO</a:t>
              </a:r>
              <a:endPara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5" name="AutoShape 5"/>
            <p:cNvSpPr>
              <a:spLocks noChangeShapeType="1"/>
            </p:cNvSpPr>
            <p:nvPr/>
          </p:nvSpPr>
          <p:spPr bwMode="auto">
            <a:xfrm flipH="1">
              <a:off x="7700" y="3457"/>
              <a:ext cx="1124" cy="148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84" name="AutoShape 4"/>
            <p:cNvSpPr>
              <a:spLocks noChangeShapeType="1"/>
            </p:cNvSpPr>
            <p:nvPr/>
          </p:nvSpPr>
          <p:spPr bwMode="auto">
            <a:xfrm>
              <a:off x="2274" y="3871"/>
              <a:ext cx="1009" cy="161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83" name="Text Box 3"/>
            <p:cNvSpPr txBox="1">
              <a:spLocks noChangeArrowheads="1"/>
            </p:cNvSpPr>
            <p:nvPr/>
          </p:nvSpPr>
          <p:spPr bwMode="auto">
            <a:xfrm>
              <a:off x="2274" y="4735"/>
              <a:ext cx="1836" cy="5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INSTITUIÇÃO fixa práticas</a:t>
              </a: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2" name="Text Box 2"/>
            <p:cNvSpPr txBox="1">
              <a:spLocks noChangeArrowheads="1"/>
            </p:cNvSpPr>
            <p:nvPr/>
          </p:nvSpPr>
          <p:spPr bwMode="auto">
            <a:xfrm>
              <a:off x="7595" y="3616"/>
              <a:ext cx="1836" cy="4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COMUNICAÇÃO</a:t>
              </a: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21" name="Tabela 20"/>
          <p:cNvGraphicFramePr>
            <a:graphicFrameLocks noGrp="1"/>
          </p:cNvGraphicFramePr>
          <p:nvPr/>
        </p:nvGraphicFramePr>
        <p:xfrm>
          <a:off x="857224" y="2143116"/>
          <a:ext cx="2786082" cy="1000132"/>
        </p:xfrm>
        <a:graphic>
          <a:graphicData uri="http://schemas.openxmlformats.org/drawingml/2006/table">
            <a:tbl>
              <a:tblPr/>
              <a:tblGrid>
                <a:gridCol w="1393041"/>
                <a:gridCol w="1393041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latin typeface="Times New Roman"/>
                          <a:ea typeface="Times New Roman"/>
                        </a:rPr>
                        <a:t>Guerra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latin typeface="Times New Roman"/>
                          <a:ea typeface="Times New Roman"/>
                        </a:rPr>
                        <a:t>Capitalismo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latin typeface="Times New Roman"/>
                          <a:ea typeface="Times New Roman"/>
                        </a:rPr>
                        <a:t>Segurança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latin typeface="Times New Roman"/>
                          <a:ea typeface="Times New Roman"/>
                        </a:rPr>
                        <a:t>Industrialismo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/>
        </p:nvGraphicFramePr>
        <p:xfrm>
          <a:off x="4929190" y="2000240"/>
          <a:ext cx="3071834" cy="857256"/>
        </p:xfrm>
        <a:graphic>
          <a:graphicData uri="http://schemas.openxmlformats.org/drawingml/2006/table">
            <a:tbl>
              <a:tblPr/>
              <a:tblGrid>
                <a:gridCol w="1535917"/>
                <a:gridCol w="1535917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latin typeface="Times New Roman"/>
                          <a:ea typeface="Times New Roman"/>
                        </a:rPr>
                        <a:t>Política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latin typeface="Times New Roman"/>
                          <a:ea typeface="Times New Roman"/>
                        </a:rPr>
                        <a:t>Cultura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latin typeface="Times New Roman"/>
                          <a:ea typeface="Times New Roman"/>
                        </a:rPr>
                        <a:t>Economia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latin typeface="Times New Roman"/>
                          <a:ea typeface="Times New Roman"/>
                        </a:rPr>
                        <a:t>Sociedade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450</Words>
  <Application>Microsoft Office PowerPoint</Application>
  <PresentationFormat>Apresentação no Ecrã (4:3)</PresentationFormat>
  <Paragraphs>161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18" baseType="lpstr">
      <vt:lpstr>Modelo de apresentação predefinido</vt:lpstr>
      <vt:lpstr>A face e a  sociologia da instabilidade</vt:lpstr>
      <vt:lpstr>Sociedade sem faces</vt:lpstr>
      <vt:lpstr>As faces sem sociedade</vt:lpstr>
      <vt:lpstr>Dimensões sociais</vt:lpstr>
      <vt:lpstr>Emoções associadas</vt:lpstr>
      <vt:lpstr>Modos de comportamento: civilizado e radical</vt:lpstr>
      <vt:lpstr>Emoções transformam comportamento</vt:lpstr>
      <vt:lpstr>Os segredos e a moral</vt:lpstr>
      <vt:lpstr>Diferenciação ontológica</vt:lpstr>
      <vt:lpstr>Pessoas boas e activas?</vt:lpstr>
      <vt:lpstr>Sociologia da instabilidade</vt:lpstr>
      <vt:lpstr>Dinâmicas Sociais e Modernização</vt:lpstr>
      <vt:lpstr>Espírito e Poder</vt:lpstr>
      <vt:lpstr>Fim</vt:lpstr>
      <vt:lpstr>Avaliação</vt:lpstr>
      <vt:lpstr>Natureza social humana</vt:lpstr>
      <vt:lpstr>3 estados de espírito e poder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apad</cp:lastModifiedBy>
  <cp:revision>68</cp:revision>
  <dcterms:created xsi:type="dcterms:W3CDTF">2005-12-05T12:20:13Z</dcterms:created>
  <dcterms:modified xsi:type="dcterms:W3CDTF">2012-10-05T11:53:35Z</dcterms:modified>
</cp:coreProperties>
</file>