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301" r:id="rId2"/>
    <p:sldId id="324" r:id="rId3"/>
    <p:sldId id="312" r:id="rId4"/>
    <p:sldId id="335" r:id="rId5"/>
    <p:sldId id="325" r:id="rId6"/>
    <p:sldId id="326" r:id="rId7"/>
    <p:sldId id="331" r:id="rId8"/>
    <p:sldId id="332" r:id="rId9"/>
    <p:sldId id="333" r:id="rId10"/>
    <p:sldId id="327" r:id="rId11"/>
    <p:sldId id="328" r:id="rId12"/>
    <p:sldId id="329" r:id="rId13"/>
    <p:sldId id="330" r:id="rId14"/>
    <p:sldId id="313" r:id="rId15"/>
    <p:sldId id="314" r:id="rId16"/>
    <p:sldId id="337" r:id="rId17"/>
    <p:sldId id="338" r:id="rId18"/>
    <p:sldId id="320" r:id="rId19"/>
    <p:sldId id="321" r:id="rId20"/>
    <p:sldId id="322" r:id="rId21"/>
    <p:sldId id="334" r:id="rId22"/>
    <p:sldId id="339" r:id="rId23"/>
    <p:sldId id="340" r:id="rId24"/>
    <p:sldId id="311" r:id="rId25"/>
    <p:sldId id="323" r:id="rId26"/>
    <p:sldId id="315" r:id="rId27"/>
    <p:sldId id="316" r:id="rId28"/>
    <p:sldId id="317" r:id="rId29"/>
    <p:sldId id="318" r:id="rId30"/>
  </p:sldIdLst>
  <p:sldSz cx="9144000" cy="6858000" type="screen4x3"/>
  <p:notesSz cx="7099300" cy="102346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>
      <p:cViewPr varScale="1">
        <p:scale>
          <a:sx n="69" d="100"/>
          <a:sy n="69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pt-P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B577D3F-E138-46E2-9D9E-FB23019883F1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13316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938951-AE94-4C4F-AD96-C0A3C3FE932E}" type="slidenum">
              <a:rPr lang="pt-PT"/>
              <a:pPr/>
              <a:t>10</a:t>
            </a:fld>
            <a:endParaRPr lang="pt-P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14340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BD7C1C6-14EB-46EE-B0DE-8E8E968FA5D9}" type="slidenum">
              <a:rPr lang="pt-PT"/>
              <a:pPr/>
              <a:t>11</a:t>
            </a:fld>
            <a:endParaRPr lang="pt-P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15364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D01B575-6A5B-4B58-A832-C34B0167683C}" type="slidenum">
              <a:rPr lang="pt-PT"/>
              <a:pPr/>
              <a:t>12</a:t>
            </a:fld>
            <a:endParaRPr lang="pt-P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16388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6DE89ED-5AA6-420A-9953-A7FEF69317A5}" type="slidenum">
              <a:rPr lang="pt-PT"/>
              <a:pPr/>
              <a:t>13</a:t>
            </a:fld>
            <a:endParaRPr lang="pt-P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96234-CF6A-4371-8656-4AA3EE40CA17}" type="slidenum">
              <a:rPr lang="pt-PT" smtClean="0"/>
              <a:pPr/>
              <a:t>14</a:t>
            </a:fld>
            <a:endParaRPr lang="pt-P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96234-CF6A-4371-8656-4AA3EE40CA17}" type="slidenum">
              <a:rPr lang="pt-PT" smtClean="0"/>
              <a:pPr/>
              <a:t>15</a:t>
            </a:fld>
            <a:endParaRPr lang="pt-P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16</a:t>
            </a:fld>
            <a:endParaRPr lang="pt-P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17</a:t>
            </a:fld>
            <a:endParaRPr lang="pt-P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A9B725-0036-47C2-AD86-3563D9E94512}" type="slidenum">
              <a:rPr lang="pt-PT"/>
              <a:pPr/>
              <a:t>18</a:t>
            </a:fld>
            <a:endParaRPr lang="pt-PT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E07278-06E2-4336-9AB2-8F474CEA95E1}" type="slidenum">
              <a:rPr lang="pt-PT"/>
              <a:pPr/>
              <a:t>19</a:t>
            </a:fld>
            <a:endParaRPr lang="pt-PT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D3AC8A-8260-41A2-9075-F7BD5CDF09DC}" type="slidenum">
              <a:rPr lang="pt-PT"/>
              <a:pPr/>
              <a:t>20</a:t>
            </a:fld>
            <a:endParaRPr lang="pt-PT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357675-73D3-46D7-9F09-1F4061B4CBDE}" type="slidenum">
              <a:rPr lang="pt-PT"/>
              <a:pPr/>
              <a:t>21</a:t>
            </a:fld>
            <a:endParaRPr lang="pt-PT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22</a:t>
            </a:fld>
            <a:endParaRPr lang="pt-P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23</a:t>
            </a:fld>
            <a:endParaRPr lang="pt-PT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/>
              <a:pPr/>
              <a:t>24</a:t>
            </a:fld>
            <a:endParaRPr lang="pt-PT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5D2376-F224-425A-8472-EA51278D5DA1}" type="slidenum">
              <a:rPr lang="pt-PT"/>
              <a:pPr/>
              <a:t>25</a:t>
            </a:fld>
            <a:endParaRPr lang="pt-PT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F8D3D6-0C63-4B07-B1D9-543758A6E366}" type="slidenum">
              <a:rPr lang="pt-PT"/>
              <a:pPr/>
              <a:t>26</a:t>
            </a:fld>
            <a:endParaRPr lang="pt-PT"/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0F020D-2F14-40BD-A4EB-83796546487F}" type="slidenum">
              <a:rPr lang="pt-PT"/>
              <a:pPr/>
              <a:t>27</a:t>
            </a:fld>
            <a:endParaRPr lang="pt-PT"/>
          </a:p>
        </p:txBody>
      </p:sp>
      <p:sp>
        <p:nvSpPr>
          <p:cNvPr id="8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1FF886-30C3-4AFB-AEF8-1BE4D1C9F0FA}" type="slidenum">
              <a:rPr lang="pt-PT"/>
              <a:pPr/>
              <a:t>28</a:t>
            </a:fld>
            <a:endParaRPr lang="pt-PT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9FD607-14AF-49BB-88F6-B41D257D02A4}" type="slidenum">
              <a:rPr lang="pt-PT"/>
              <a:pPr/>
              <a:t>29</a:t>
            </a:fld>
            <a:endParaRPr lang="pt-PT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11268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D43DB4-70F2-4DFC-B24C-2B515EBB397C}" type="slidenum">
              <a:rPr lang="pt-PT"/>
              <a:pPr/>
              <a:t>5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12292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F1D6438-AC6A-4021-870B-5095F35C14DB}" type="slidenum">
              <a:rPr lang="pt-PT"/>
              <a:pPr/>
              <a:t>6</a:t>
            </a:fld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12292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A87C3A-4219-4A86-9E78-9E9ABE07DE14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13316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A0EDB1-7721-4668-A9B3-252971165C7A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pt-P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smtClean="0"/>
          </a:p>
        </p:txBody>
      </p:sp>
      <p:sp>
        <p:nvSpPr>
          <p:cNvPr id="14340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8F67280-3808-4A01-A954-A98AA6ABE5DD}" type="slidenum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992EB7-6D1E-4287-A698-161F7F5422ED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O </a:t>
            </a:r>
            <a:r>
              <a:rPr lang="pt-PT" dirty="0" smtClean="0"/>
              <a:t>estudo dos estados de espírito e a necessidade de actualização das teorias sociais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António Pedro Dores</a:t>
            </a:r>
          </a:p>
          <a:p>
            <a:r>
              <a:rPr lang="pt-PT" dirty="0" smtClean="0"/>
              <a:t>Cidade da Praia, Cabo Verde</a:t>
            </a:r>
          </a:p>
          <a:p>
            <a:r>
              <a:rPr lang="pt-PT" dirty="0" smtClean="0"/>
              <a:t>26 de Julho de 2013</a:t>
            </a:r>
            <a:endParaRPr lang="pt-PT" dirty="0" smtClean="0"/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234565" y="1714500"/>
            <a:ext cx="4674870" cy="35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2400" dirty="0">
                <a:solidFill>
                  <a:srgbClr val="000000"/>
                </a:solidFill>
              </a:rPr>
              <a:t> </a:t>
            </a:r>
          </a:p>
        </p:txBody>
      </p:sp>
      <p:grpSp>
        <p:nvGrpSpPr>
          <p:cNvPr id="2" name="Group 5"/>
          <p:cNvGrpSpPr>
            <a:grpSpLocks noRot="1"/>
          </p:cNvGrpSpPr>
          <p:nvPr/>
        </p:nvGrpSpPr>
        <p:grpSpPr bwMode="auto">
          <a:xfrm>
            <a:off x="1005840" y="1280160"/>
            <a:ext cx="7502367" cy="5216367"/>
            <a:chOff x="574" y="564"/>
            <a:chExt cx="5251" cy="3651"/>
          </a:xfrm>
        </p:grpSpPr>
        <p:sp>
          <p:nvSpPr>
            <p:cNvPr id="5125" name="Rectangle 6"/>
            <p:cNvSpPr>
              <a:spLocks noChangeArrowheads="1"/>
            </p:cNvSpPr>
            <p:nvPr/>
          </p:nvSpPr>
          <p:spPr bwMode="auto">
            <a:xfrm>
              <a:off x="574" y="564"/>
              <a:ext cx="1120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ct val="95000"/>
                </a:lnSpc>
              </a:pPr>
              <a:endParaRPr lang="pt-PT" sz="1400" dirty="0">
                <a:solidFill>
                  <a:srgbClr val="000000"/>
                </a:solidFill>
              </a:endParaRPr>
            </a:p>
          </p:txBody>
        </p:sp>
        <p:sp>
          <p:nvSpPr>
            <p:cNvPr id="5126" name="Rectangle 7"/>
            <p:cNvSpPr>
              <a:spLocks noChangeArrowheads="1"/>
            </p:cNvSpPr>
            <p:nvPr/>
          </p:nvSpPr>
          <p:spPr bwMode="auto">
            <a:xfrm>
              <a:off x="1694" y="564"/>
              <a:ext cx="2381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95000"/>
                </a:lnSpc>
              </a:pPr>
              <a:r>
                <a:rPr lang="en-US" sz="2400" dirty="0" err="1">
                  <a:solidFill>
                    <a:srgbClr val="000000"/>
                  </a:solidFill>
                </a:rPr>
                <a:t>Positivo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5127" name="Rectangle 8"/>
            <p:cNvSpPr>
              <a:spLocks noChangeArrowheads="1"/>
            </p:cNvSpPr>
            <p:nvPr/>
          </p:nvSpPr>
          <p:spPr bwMode="auto">
            <a:xfrm>
              <a:off x="4075" y="564"/>
              <a:ext cx="1750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lnSpc>
                  <a:spcPct val="95000"/>
                </a:lnSpc>
              </a:pPr>
              <a:r>
                <a:rPr lang="en-US" sz="2400" dirty="0" err="1">
                  <a:solidFill>
                    <a:srgbClr val="000000"/>
                  </a:solidFill>
                </a:rPr>
                <a:t>Negativo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5128" name="Rectangle 9"/>
            <p:cNvSpPr>
              <a:spLocks noChangeArrowheads="1"/>
            </p:cNvSpPr>
            <p:nvPr/>
          </p:nvSpPr>
          <p:spPr bwMode="auto">
            <a:xfrm>
              <a:off x="574" y="881"/>
              <a:ext cx="1120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ct val="95000"/>
                </a:lnSpc>
              </a:pPr>
              <a:r>
                <a:rPr lang="en-US" sz="2400" dirty="0" err="1">
                  <a:solidFill>
                    <a:srgbClr val="000000"/>
                  </a:solidFill>
                </a:rPr>
                <a:t>Espírito</a:t>
              </a:r>
              <a:r>
                <a:rPr lang="en-US" sz="2400" dirty="0">
                  <a:solidFill>
                    <a:srgbClr val="000000"/>
                  </a:solidFill>
                </a:rPr>
                <a:t> de </a:t>
              </a:r>
              <a:r>
                <a:rPr lang="en-US" sz="2400" dirty="0" err="1">
                  <a:solidFill>
                    <a:srgbClr val="000000"/>
                  </a:solidFill>
                </a:rPr>
                <a:t>proibir</a:t>
              </a:r>
              <a:r>
                <a:rPr lang="en-US" sz="1400" dirty="0">
                  <a:solidFill>
                    <a:srgbClr val="000000"/>
                  </a:solidFill>
                </a:rPr>
                <a:t>, </a:t>
              </a:r>
              <a:r>
                <a:rPr lang="en-US" sz="1400" dirty="0" err="1">
                  <a:solidFill>
                    <a:srgbClr val="000000"/>
                  </a:solidFill>
                </a:rPr>
                <a:t>democrático</a:t>
              </a:r>
              <a:r>
                <a:rPr lang="en-US" sz="1400" dirty="0">
                  <a:solidFill>
                    <a:srgbClr val="000000"/>
                  </a:solidFill>
                </a:rPr>
                <a:t> </a:t>
              </a:r>
              <a:r>
                <a:rPr lang="en-US" sz="1400" dirty="0" err="1">
                  <a:solidFill>
                    <a:srgbClr val="000000"/>
                  </a:solidFill>
                </a:rPr>
                <a:t>ou</a:t>
              </a:r>
              <a:r>
                <a:rPr lang="en-US" sz="1400" dirty="0">
                  <a:solidFill>
                    <a:srgbClr val="000000"/>
                  </a:solidFill>
                </a:rPr>
                <a:t> </a:t>
              </a:r>
              <a:r>
                <a:rPr lang="en-US" sz="1400" dirty="0" err="1">
                  <a:solidFill>
                    <a:srgbClr val="000000"/>
                  </a:solidFill>
                </a:rPr>
                <a:t>autoritário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5129" name="Rectangle 10"/>
            <p:cNvSpPr>
              <a:spLocks noChangeArrowheads="1"/>
            </p:cNvSpPr>
            <p:nvPr/>
          </p:nvSpPr>
          <p:spPr bwMode="auto">
            <a:xfrm>
              <a:off x="1694" y="881"/>
              <a:ext cx="2381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ct val="95000"/>
                </a:lnSpc>
              </a:pPr>
              <a:r>
                <a:rPr lang="en-US" sz="1700" dirty="0" err="1">
                  <a:solidFill>
                    <a:srgbClr val="000000"/>
                  </a:solidFill>
                </a:rPr>
                <a:t>Construção</a:t>
              </a:r>
              <a:r>
                <a:rPr lang="en-US" sz="1700" dirty="0">
                  <a:solidFill>
                    <a:srgbClr val="000000"/>
                  </a:solidFill>
                </a:rPr>
                <a:t> e </a:t>
              </a:r>
              <a:r>
                <a:rPr lang="en-US" sz="1700" dirty="0" err="1">
                  <a:solidFill>
                    <a:srgbClr val="000000"/>
                  </a:solidFill>
                </a:rPr>
                <a:t>difusão</a:t>
              </a:r>
              <a:r>
                <a:rPr lang="en-US" sz="1700" dirty="0">
                  <a:solidFill>
                    <a:srgbClr val="000000"/>
                  </a:solidFill>
                </a:rPr>
                <a:t> de </a:t>
              </a:r>
              <a:r>
                <a:rPr lang="en-US" sz="1700" dirty="0" err="1">
                  <a:solidFill>
                    <a:srgbClr val="000000"/>
                  </a:solidFill>
                </a:rPr>
                <a:t>infraestruturas</a:t>
              </a:r>
              <a:r>
                <a:rPr lang="en-US" sz="1700" dirty="0">
                  <a:solidFill>
                    <a:srgbClr val="000000"/>
                  </a:solidFill>
                </a:rPr>
                <a:t> </a:t>
              </a:r>
              <a:r>
                <a:rPr lang="en-US" sz="1700" dirty="0" err="1">
                  <a:solidFill>
                    <a:srgbClr val="000000"/>
                  </a:solidFill>
                </a:rPr>
                <a:t>morais,institucionais</a:t>
              </a:r>
              <a:r>
                <a:rPr lang="en-US" sz="1700" dirty="0">
                  <a:solidFill>
                    <a:srgbClr val="000000"/>
                  </a:solidFill>
                </a:rPr>
                <a:t> e </a:t>
              </a:r>
              <a:r>
                <a:rPr lang="en-US" sz="1700" dirty="0" err="1">
                  <a:solidFill>
                    <a:srgbClr val="000000"/>
                  </a:solidFill>
                </a:rPr>
                <a:t>tecnológicas</a:t>
              </a:r>
              <a:r>
                <a:rPr lang="en-US" sz="1700" dirty="0">
                  <a:solidFill>
                    <a:srgbClr val="000000"/>
                  </a:solidFill>
                </a:rPr>
                <a:t> </a:t>
              </a:r>
              <a:r>
                <a:rPr lang="en-US" sz="1700" dirty="0" err="1">
                  <a:solidFill>
                    <a:srgbClr val="000000"/>
                  </a:solidFill>
                </a:rPr>
                <a:t>incorporadas</a:t>
              </a:r>
              <a:r>
                <a:rPr lang="en-US" sz="1700" dirty="0">
                  <a:solidFill>
                    <a:srgbClr val="000000"/>
                  </a:solidFill>
                </a:rPr>
                <a:t> </a:t>
              </a:r>
              <a:r>
                <a:rPr lang="en-US" sz="1700" dirty="0" err="1">
                  <a:solidFill>
                    <a:srgbClr val="000000"/>
                  </a:solidFill>
                </a:rPr>
                <a:t>socialmente</a:t>
              </a:r>
              <a:r>
                <a:rPr lang="en-US" sz="1700" dirty="0">
                  <a:solidFill>
                    <a:srgbClr val="000000"/>
                  </a:solidFill>
                </a:rPr>
                <a:t> </a:t>
              </a:r>
              <a:r>
                <a:rPr lang="en-US" sz="1700" dirty="0" err="1">
                  <a:solidFill>
                    <a:srgbClr val="000000"/>
                  </a:solidFill>
                </a:rPr>
                <a:t>pelos</a:t>
              </a:r>
              <a:r>
                <a:rPr lang="en-US" sz="1700" dirty="0">
                  <a:solidFill>
                    <a:srgbClr val="000000"/>
                  </a:solidFill>
                </a:rPr>
                <a:t> </a:t>
              </a:r>
              <a:r>
                <a:rPr lang="en-US" sz="1700" dirty="0" err="1">
                  <a:solidFill>
                    <a:srgbClr val="000000"/>
                  </a:solidFill>
                </a:rPr>
                <a:t>individuos</a:t>
              </a:r>
              <a:endParaRPr lang="en-US" sz="1700" dirty="0">
                <a:solidFill>
                  <a:srgbClr val="000000"/>
                </a:solidFill>
              </a:endParaRPr>
            </a:p>
          </p:txBody>
        </p:sp>
        <p:sp>
          <p:nvSpPr>
            <p:cNvPr id="5130" name="Rectangle 11"/>
            <p:cNvSpPr>
              <a:spLocks noChangeArrowheads="1"/>
            </p:cNvSpPr>
            <p:nvPr/>
          </p:nvSpPr>
          <p:spPr bwMode="auto">
            <a:xfrm>
              <a:off x="4075" y="881"/>
              <a:ext cx="1750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ct val="95000"/>
                </a:lnSpc>
              </a:pPr>
              <a:r>
                <a:rPr lang="en-US" sz="1700" dirty="0">
                  <a:solidFill>
                    <a:srgbClr val="000000"/>
                  </a:solidFill>
                </a:rPr>
                <a:t> </a:t>
              </a:r>
              <a:endParaRPr lang="en-US" sz="2500" dirty="0"/>
            </a:p>
            <a:p>
              <a:pPr>
                <a:lnSpc>
                  <a:spcPct val="95000"/>
                </a:lnSpc>
              </a:pPr>
              <a:r>
                <a:rPr lang="en-US" sz="1700" dirty="0" err="1">
                  <a:solidFill>
                    <a:srgbClr val="000000"/>
                  </a:solidFill>
                </a:rPr>
                <a:t>Exploração</a:t>
              </a:r>
              <a:r>
                <a:rPr lang="en-US" sz="1700" dirty="0">
                  <a:solidFill>
                    <a:srgbClr val="000000"/>
                  </a:solidFill>
                </a:rPr>
                <a:t> da </a:t>
              </a:r>
              <a:r>
                <a:rPr lang="en-US" sz="1700" dirty="0" err="1">
                  <a:solidFill>
                    <a:srgbClr val="000000"/>
                  </a:solidFill>
                </a:rPr>
                <a:t>solidariedade</a:t>
              </a:r>
              <a:r>
                <a:rPr lang="en-US" sz="1700" dirty="0">
                  <a:solidFill>
                    <a:srgbClr val="000000"/>
                  </a:solidFill>
                </a:rPr>
                <a:t> social </a:t>
              </a:r>
              <a:r>
                <a:rPr lang="en-US" sz="1700" dirty="0" err="1">
                  <a:solidFill>
                    <a:srgbClr val="000000"/>
                  </a:solidFill>
                </a:rPr>
                <a:t>para</a:t>
              </a:r>
              <a:r>
                <a:rPr lang="en-US" sz="1700" dirty="0">
                  <a:solidFill>
                    <a:srgbClr val="000000"/>
                  </a:solidFill>
                </a:rPr>
                <a:t> fins </a:t>
              </a:r>
              <a:r>
                <a:rPr lang="en-US" sz="1700" dirty="0" err="1">
                  <a:solidFill>
                    <a:srgbClr val="000000"/>
                  </a:solidFill>
                </a:rPr>
                <a:t>individuais</a:t>
              </a:r>
              <a:endParaRPr lang="en-US" sz="1700" dirty="0">
                <a:solidFill>
                  <a:srgbClr val="000000"/>
                </a:solidFill>
              </a:endParaRPr>
            </a:p>
          </p:txBody>
        </p:sp>
        <p:sp>
          <p:nvSpPr>
            <p:cNvPr id="5131" name="Rectangle 12"/>
            <p:cNvSpPr>
              <a:spLocks noChangeArrowheads="1"/>
            </p:cNvSpPr>
            <p:nvPr/>
          </p:nvSpPr>
          <p:spPr bwMode="auto">
            <a:xfrm>
              <a:off x="574" y="1985"/>
              <a:ext cx="1120" cy="1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ct val="95000"/>
                </a:lnSpc>
              </a:pPr>
              <a:r>
                <a:rPr lang="en-US" sz="2400" dirty="0" err="1">
                  <a:solidFill>
                    <a:srgbClr val="000000"/>
                  </a:solidFill>
                </a:rPr>
                <a:t>Espírito</a:t>
              </a:r>
              <a:r>
                <a:rPr lang="en-US" sz="2400" dirty="0">
                  <a:solidFill>
                    <a:srgbClr val="000000"/>
                  </a:solidFill>
                </a:rPr>
                <a:t> de </a:t>
              </a:r>
              <a:r>
                <a:rPr lang="en-US" sz="2400" dirty="0" err="1">
                  <a:solidFill>
                    <a:srgbClr val="000000"/>
                  </a:solidFill>
                </a:rPr>
                <a:t>submissão</a:t>
              </a:r>
              <a:r>
                <a:rPr lang="en-US" sz="1400" dirty="0">
                  <a:solidFill>
                    <a:srgbClr val="000000"/>
                  </a:solidFill>
                </a:rPr>
                <a:t>, </a:t>
              </a:r>
              <a:r>
                <a:rPr lang="en-US" sz="1400" dirty="0" err="1">
                  <a:solidFill>
                    <a:srgbClr val="000000"/>
                  </a:solidFill>
                </a:rPr>
                <a:t>cooperação</a:t>
              </a:r>
              <a:r>
                <a:rPr lang="en-US" sz="1400" dirty="0">
                  <a:solidFill>
                    <a:srgbClr val="000000"/>
                  </a:solidFill>
                </a:rPr>
                <a:t> </a:t>
              </a:r>
              <a:r>
                <a:rPr lang="en-US" sz="1400" dirty="0" err="1">
                  <a:solidFill>
                    <a:srgbClr val="000000"/>
                  </a:solidFill>
                </a:rPr>
                <a:t>ou</a:t>
              </a:r>
              <a:r>
                <a:rPr lang="en-US" sz="1400" dirty="0">
                  <a:solidFill>
                    <a:srgbClr val="000000"/>
                  </a:solidFill>
                </a:rPr>
                <a:t> </a:t>
              </a:r>
              <a:r>
                <a:rPr lang="en-US" sz="1400" dirty="0" err="1">
                  <a:solidFill>
                    <a:srgbClr val="000000"/>
                  </a:solidFill>
                </a:rPr>
                <a:t>subordinação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5132" name="Rectangle 13"/>
            <p:cNvSpPr>
              <a:spLocks noChangeArrowheads="1"/>
            </p:cNvSpPr>
            <p:nvPr/>
          </p:nvSpPr>
          <p:spPr bwMode="auto">
            <a:xfrm>
              <a:off x="1694" y="1985"/>
              <a:ext cx="2381" cy="1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ct val="95000"/>
                </a:lnSpc>
              </a:pPr>
              <a:r>
                <a:rPr lang="en-US" sz="1700" dirty="0" err="1">
                  <a:solidFill>
                    <a:srgbClr val="000000"/>
                  </a:solidFill>
                </a:rPr>
                <a:t>Estabelece</a:t>
              </a:r>
              <a:r>
                <a:rPr lang="en-US" sz="1700" dirty="0">
                  <a:solidFill>
                    <a:srgbClr val="000000"/>
                  </a:solidFill>
                </a:rPr>
                <a:t> </a:t>
              </a:r>
              <a:r>
                <a:rPr lang="en-US" sz="1700" dirty="0" err="1">
                  <a:solidFill>
                    <a:srgbClr val="000000"/>
                  </a:solidFill>
                </a:rPr>
                <a:t>formas</a:t>
              </a:r>
              <a:r>
                <a:rPr lang="en-US" sz="1700" dirty="0">
                  <a:solidFill>
                    <a:srgbClr val="000000"/>
                  </a:solidFill>
                </a:rPr>
                <a:t> </a:t>
              </a:r>
              <a:r>
                <a:rPr lang="en-US" sz="1700" dirty="0" err="1">
                  <a:solidFill>
                    <a:srgbClr val="000000"/>
                  </a:solidFill>
                </a:rPr>
                <a:t>miméticas</a:t>
              </a:r>
              <a:r>
                <a:rPr lang="en-US" sz="1700" dirty="0">
                  <a:solidFill>
                    <a:srgbClr val="000000"/>
                  </a:solidFill>
                </a:rPr>
                <a:t> de </a:t>
              </a:r>
              <a:r>
                <a:rPr lang="en-US" sz="1700" dirty="0" err="1">
                  <a:solidFill>
                    <a:srgbClr val="000000"/>
                  </a:solidFill>
                </a:rPr>
                <a:t>poupança</a:t>
              </a:r>
              <a:r>
                <a:rPr lang="en-US" sz="1700" dirty="0">
                  <a:solidFill>
                    <a:srgbClr val="000000"/>
                  </a:solidFill>
                </a:rPr>
                <a:t> de </a:t>
              </a:r>
              <a:r>
                <a:rPr lang="en-US" sz="1700" dirty="0" err="1">
                  <a:solidFill>
                    <a:srgbClr val="000000"/>
                  </a:solidFill>
                </a:rPr>
                <a:t>energias</a:t>
              </a:r>
              <a:r>
                <a:rPr lang="en-US" sz="1700" dirty="0">
                  <a:solidFill>
                    <a:srgbClr val="000000"/>
                  </a:solidFill>
                </a:rPr>
                <a:t> </a:t>
              </a:r>
              <a:r>
                <a:rPr lang="en-US" sz="1700" dirty="0" err="1">
                  <a:solidFill>
                    <a:srgbClr val="000000"/>
                  </a:solidFill>
                </a:rPr>
                <a:t>pessoais</a:t>
              </a:r>
              <a:r>
                <a:rPr lang="en-US" sz="1700" dirty="0">
                  <a:solidFill>
                    <a:srgbClr val="000000"/>
                  </a:solidFill>
                </a:rPr>
                <a:t> e </a:t>
              </a:r>
              <a:r>
                <a:rPr lang="en-US" sz="1700" dirty="0" err="1">
                  <a:solidFill>
                    <a:srgbClr val="000000"/>
                  </a:solidFill>
                </a:rPr>
                <a:t>sociais</a:t>
              </a:r>
              <a:r>
                <a:rPr lang="en-US" sz="1700" dirty="0">
                  <a:solidFill>
                    <a:srgbClr val="000000"/>
                  </a:solidFill>
                </a:rPr>
                <a:t>, </a:t>
              </a:r>
              <a:r>
                <a:rPr lang="en-US" sz="1700" dirty="0" err="1">
                  <a:solidFill>
                    <a:srgbClr val="000000"/>
                  </a:solidFill>
                </a:rPr>
                <a:t>aumentando</a:t>
              </a:r>
              <a:r>
                <a:rPr lang="en-US" sz="1700" dirty="0">
                  <a:solidFill>
                    <a:srgbClr val="000000"/>
                  </a:solidFill>
                </a:rPr>
                <a:t> </a:t>
              </a:r>
              <a:r>
                <a:rPr lang="en-US" sz="1700" dirty="0" err="1">
                  <a:solidFill>
                    <a:srgbClr val="000000"/>
                  </a:solidFill>
                </a:rPr>
                <a:t>ao</a:t>
              </a:r>
              <a:r>
                <a:rPr lang="en-US" sz="1700" dirty="0">
                  <a:solidFill>
                    <a:srgbClr val="000000"/>
                  </a:solidFill>
                </a:rPr>
                <a:t> </a:t>
              </a:r>
              <a:r>
                <a:rPr lang="en-US" sz="1700" dirty="0" err="1">
                  <a:solidFill>
                    <a:srgbClr val="000000"/>
                  </a:solidFill>
                </a:rPr>
                <a:t>mesmo</a:t>
              </a:r>
              <a:r>
                <a:rPr lang="en-US" sz="1700" dirty="0">
                  <a:solidFill>
                    <a:srgbClr val="000000"/>
                  </a:solidFill>
                </a:rPr>
                <a:t> tempo o </a:t>
              </a:r>
              <a:r>
                <a:rPr lang="en-US" sz="1700" dirty="0" err="1">
                  <a:solidFill>
                    <a:srgbClr val="000000"/>
                  </a:solidFill>
                </a:rPr>
                <a:t>alcance</a:t>
              </a:r>
              <a:r>
                <a:rPr lang="en-US" sz="1700" dirty="0">
                  <a:solidFill>
                    <a:srgbClr val="000000"/>
                  </a:solidFill>
                </a:rPr>
                <a:t> e a </a:t>
              </a:r>
              <a:r>
                <a:rPr lang="en-US" sz="1700" dirty="0" err="1">
                  <a:solidFill>
                    <a:srgbClr val="000000"/>
                  </a:solidFill>
                </a:rPr>
                <a:t>potência</a:t>
              </a:r>
              <a:r>
                <a:rPr lang="en-US" sz="1700" dirty="0">
                  <a:solidFill>
                    <a:srgbClr val="000000"/>
                  </a:solidFill>
                </a:rPr>
                <a:t> das </a:t>
              </a:r>
              <a:r>
                <a:rPr lang="en-US" sz="1700" dirty="0" err="1">
                  <a:solidFill>
                    <a:srgbClr val="000000"/>
                  </a:solidFill>
                </a:rPr>
                <a:t>acções</a:t>
              </a:r>
              <a:r>
                <a:rPr lang="en-US" sz="1700" dirty="0">
                  <a:solidFill>
                    <a:srgbClr val="000000"/>
                  </a:solidFill>
                </a:rPr>
                <a:t> </a:t>
              </a:r>
              <a:r>
                <a:rPr lang="en-US" sz="1700" dirty="0" err="1">
                  <a:solidFill>
                    <a:srgbClr val="000000"/>
                  </a:solidFill>
                </a:rPr>
                <a:t>humanas</a:t>
              </a:r>
              <a:endParaRPr lang="en-US" sz="1700" dirty="0">
                <a:solidFill>
                  <a:srgbClr val="000000"/>
                </a:solidFill>
              </a:endParaRPr>
            </a:p>
          </p:txBody>
        </p:sp>
        <p:sp>
          <p:nvSpPr>
            <p:cNvPr id="5133" name="Rectangle 14"/>
            <p:cNvSpPr>
              <a:spLocks noChangeArrowheads="1"/>
            </p:cNvSpPr>
            <p:nvPr/>
          </p:nvSpPr>
          <p:spPr bwMode="auto">
            <a:xfrm>
              <a:off x="4075" y="1985"/>
              <a:ext cx="1750" cy="1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ct val="95000"/>
                </a:lnSpc>
              </a:pPr>
              <a:r>
                <a:rPr lang="en-US" sz="1700" dirty="0" err="1">
                  <a:solidFill>
                    <a:srgbClr val="000000"/>
                  </a:solidFill>
                </a:rPr>
                <a:t>Resistência</a:t>
              </a:r>
              <a:r>
                <a:rPr lang="en-US" sz="1700" dirty="0">
                  <a:solidFill>
                    <a:srgbClr val="000000"/>
                  </a:solidFill>
                </a:rPr>
                <a:t> à </a:t>
              </a:r>
              <a:r>
                <a:rPr lang="en-US" sz="1700" dirty="0" err="1">
                  <a:solidFill>
                    <a:srgbClr val="000000"/>
                  </a:solidFill>
                </a:rPr>
                <a:t>mudança</a:t>
              </a:r>
              <a:r>
                <a:rPr lang="en-US" sz="1700" dirty="0">
                  <a:solidFill>
                    <a:srgbClr val="000000"/>
                  </a:solidFill>
                </a:rPr>
                <a:t>, </a:t>
              </a:r>
              <a:r>
                <a:rPr lang="en-US" sz="1700" dirty="0" err="1">
                  <a:solidFill>
                    <a:srgbClr val="000000"/>
                  </a:solidFill>
                </a:rPr>
                <a:t>susceptibilidade</a:t>
              </a:r>
              <a:r>
                <a:rPr lang="en-US" sz="1700" dirty="0">
                  <a:solidFill>
                    <a:srgbClr val="000000"/>
                  </a:solidFill>
                </a:rPr>
                <a:t> à </a:t>
              </a:r>
              <a:r>
                <a:rPr lang="en-US" sz="1700" dirty="0" err="1">
                  <a:solidFill>
                    <a:srgbClr val="000000"/>
                  </a:solidFill>
                </a:rPr>
                <a:t>ignorância</a:t>
              </a:r>
              <a:r>
                <a:rPr lang="en-US" sz="1700" dirty="0">
                  <a:solidFill>
                    <a:srgbClr val="000000"/>
                  </a:solidFill>
                </a:rPr>
                <a:t> e </a:t>
              </a:r>
              <a:r>
                <a:rPr lang="en-US" sz="1700" dirty="0" err="1">
                  <a:solidFill>
                    <a:srgbClr val="000000"/>
                  </a:solidFill>
                </a:rPr>
                <a:t>ao</a:t>
              </a:r>
              <a:r>
                <a:rPr lang="en-US" sz="1700" dirty="0">
                  <a:solidFill>
                    <a:srgbClr val="000000"/>
                  </a:solidFill>
                </a:rPr>
                <a:t> </a:t>
              </a:r>
              <a:r>
                <a:rPr lang="en-US" sz="1700" dirty="0" err="1">
                  <a:solidFill>
                    <a:srgbClr val="000000"/>
                  </a:solidFill>
                </a:rPr>
                <a:t>segredo</a:t>
              </a:r>
              <a:r>
                <a:rPr lang="en-US" sz="1700" dirty="0">
                  <a:solidFill>
                    <a:srgbClr val="000000"/>
                  </a:solidFill>
                </a:rPr>
                <a:t> </a:t>
              </a:r>
              <a:r>
                <a:rPr lang="en-US" sz="1700" dirty="0" err="1">
                  <a:solidFill>
                    <a:srgbClr val="000000"/>
                  </a:solidFill>
                </a:rPr>
                <a:t>entendidos</a:t>
              </a:r>
              <a:r>
                <a:rPr lang="en-US" sz="1700" dirty="0">
                  <a:solidFill>
                    <a:srgbClr val="000000"/>
                  </a:solidFill>
                </a:rPr>
                <a:t> </a:t>
              </a:r>
              <a:r>
                <a:rPr lang="en-US" sz="1700" dirty="0" err="1">
                  <a:solidFill>
                    <a:srgbClr val="000000"/>
                  </a:solidFill>
                </a:rPr>
                <a:t>como</a:t>
              </a:r>
              <a:r>
                <a:rPr lang="en-US" sz="1700" dirty="0">
                  <a:solidFill>
                    <a:srgbClr val="000000"/>
                  </a:solidFill>
                </a:rPr>
                <a:t> </a:t>
              </a:r>
              <a:r>
                <a:rPr lang="en-US" sz="1700" dirty="0" err="1">
                  <a:solidFill>
                    <a:srgbClr val="000000"/>
                  </a:solidFill>
                </a:rPr>
                <a:t>virtudes</a:t>
              </a:r>
              <a:r>
                <a:rPr lang="en-US" sz="1700" dirty="0">
                  <a:solidFill>
                    <a:srgbClr val="000000"/>
                  </a:solidFill>
                </a:rPr>
                <a:t>, </a:t>
              </a:r>
              <a:r>
                <a:rPr lang="en-US" sz="1700" dirty="0" err="1">
                  <a:solidFill>
                    <a:srgbClr val="000000"/>
                  </a:solidFill>
                </a:rPr>
                <a:t>insensibilidade</a:t>
              </a:r>
              <a:r>
                <a:rPr lang="en-US" sz="1700" dirty="0">
                  <a:solidFill>
                    <a:srgbClr val="000000"/>
                  </a:solidFill>
                </a:rPr>
                <a:t> </a:t>
              </a:r>
              <a:r>
                <a:rPr lang="en-US" sz="1700" dirty="0" err="1">
                  <a:solidFill>
                    <a:srgbClr val="000000"/>
                  </a:solidFill>
                </a:rPr>
                <a:t>suicidária</a:t>
              </a:r>
              <a:endParaRPr lang="en-US" sz="1700" dirty="0">
                <a:solidFill>
                  <a:srgbClr val="000000"/>
                </a:solidFill>
              </a:endParaRPr>
            </a:p>
          </p:txBody>
        </p:sp>
        <p:sp>
          <p:nvSpPr>
            <p:cNvPr id="5134" name="Rectangle 15"/>
            <p:cNvSpPr>
              <a:spLocks noChangeArrowheads="1"/>
            </p:cNvSpPr>
            <p:nvPr/>
          </p:nvSpPr>
          <p:spPr bwMode="auto">
            <a:xfrm>
              <a:off x="574" y="3100"/>
              <a:ext cx="1120" cy="1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ct val="95000"/>
                </a:lnSpc>
              </a:pPr>
              <a:r>
                <a:rPr lang="en-US" sz="2400" dirty="0" err="1">
                  <a:solidFill>
                    <a:srgbClr val="000000"/>
                  </a:solidFill>
                </a:rPr>
                <a:t>Espírito</a:t>
              </a:r>
              <a:r>
                <a:rPr lang="en-US" sz="2400" dirty="0">
                  <a:solidFill>
                    <a:srgbClr val="000000"/>
                  </a:solidFill>
                </a:rPr>
                <a:t> marginal</a:t>
              </a:r>
              <a:r>
                <a:rPr lang="en-US" sz="1400" dirty="0">
                  <a:solidFill>
                    <a:srgbClr val="000000"/>
                  </a:solidFill>
                </a:rPr>
                <a:t>,</a:t>
              </a:r>
              <a:endParaRPr lang="en-US" sz="2500" dirty="0"/>
            </a:p>
            <a:p>
              <a:pPr>
                <a:lnSpc>
                  <a:spcPct val="95000"/>
                </a:lnSpc>
              </a:pPr>
              <a:r>
                <a:rPr lang="en-US" sz="1400" dirty="0" err="1">
                  <a:solidFill>
                    <a:srgbClr val="000000"/>
                  </a:solidFill>
                </a:rPr>
                <a:t>criatividade</a:t>
              </a:r>
              <a:r>
                <a:rPr lang="en-US" sz="1400" dirty="0">
                  <a:solidFill>
                    <a:srgbClr val="000000"/>
                  </a:solidFill>
                </a:rPr>
                <a:t> </a:t>
              </a:r>
              <a:r>
                <a:rPr lang="en-US" sz="1400" dirty="0" err="1">
                  <a:solidFill>
                    <a:srgbClr val="000000"/>
                  </a:solidFill>
                </a:rPr>
                <a:t>ou</a:t>
              </a:r>
              <a:r>
                <a:rPr lang="en-US" sz="1400" dirty="0">
                  <a:solidFill>
                    <a:srgbClr val="000000"/>
                  </a:solidFill>
                </a:rPr>
                <a:t> </a:t>
              </a:r>
              <a:r>
                <a:rPr lang="en-US" sz="1400" dirty="0" err="1">
                  <a:solidFill>
                    <a:srgbClr val="000000"/>
                  </a:solidFill>
                </a:rPr>
                <a:t>violência</a:t>
              </a:r>
              <a:endParaRPr lang="en-US" sz="2500" dirty="0"/>
            </a:p>
            <a:p>
              <a:pPr>
                <a:lnSpc>
                  <a:spcPct val="95000"/>
                </a:lnSpc>
              </a:pP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5135" name="Rectangle 16"/>
            <p:cNvSpPr>
              <a:spLocks noChangeArrowheads="1"/>
            </p:cNvSpPr>
            <p:nvPr/>
          </p:nvSpPr>
          <p:spPr bwMode="auto">
            <a:xfrm>
              <a:off x="1694" y="3100"/>
              <a:ext cx="2381" cy="1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ct val="95000"/>
                </a:lnSpc>
              </a:pPr>
              <a:r>
                <a:rPr lang="en-US" sz="1700" dirty="0" err="1">
                  <a:solidFill>
                    <a:srgbClr val="000000"/>
                  </a:solidFill>
                </a:rPr>
                <a:t>Superação</a:t>
              </a:r>
              <a:r>
                <a:rPr lang="en-US" sz="1700" dirty="0">
                  <a:solidFill>
                    <a:srgbClr val="000000"/>
                  </a:solidFill>
                </a:rPr>
                <a:t> dos </a:t>
              </a:r>
              <a:r>
                <a:rPr lang="en-US" sz="1700" dirty="0" err="1">
                  <a:solidFill>
                    <a:srgbClr val="000000"/>
                  </a:solidFill>
                </a:rPr>
                <a:t>riscos</a:t>
              </a:r>
              <a:r>
                <a:rPr lang="en-US" sz="1700" dirty="0">
                  <a:solidFill>
                    <a:srgbClr val="000000"/>
                  </a:solidFill>
                </a:rPr>
                <a:t> de </a:t>
              </a:r>
              <a:r>
                <a:rPr lang="en-US" sz="1700" dirty="0" err="1">
                  <a:solidFill>
                    <a:srgbClr val="000000"/>
                  </a:solidFill>
                </a:rPr>
                <a:t>isolamento</a:t>
              </a:r>
              <a:r>
                <a:rPr lang="en-US" sz="1700" dirty="0">
                  <a:solidFill>
                    <a:srgbClr val="000000"/>
                  </a:solidFill>
                </a:rPr>
                <a:t> e </a:t>
              </a:r>
              <a:r>
                <a:rPr lang="en-US" sz="1700" dirty="0" err="1">
                  <a:solidFill>
                    <a:srgbClr val="000000"/>
                  </a:solidFill>
                </a:rPr>
                <a:t>restrição</a:t>
              </a:r>
              <a:r>
                <a:rPr lang="en-US" sz="1700" dirty="0">
                  <a:solidFill>
                    <a:srgbClr val="000000"/>
                  </a:solidFill>
                </a:rPr>
                <a:t> da </a:t>
              </a:r>
              <a:r>
                <a:rPr lang="en-US" sz="1700" dirty="0" err="1">
                  <a:solidFill>
                    <a:srgbClr val="000000"/>
                  </a:solidFill>
                </a:rPr>
                <a:t>diversidade</a:t>
              </a:r>
              <a:r>
                <a:rPr lang="en-US" sz="1700" dirty="0">
                  <a:solidFill>
                    <a:srgbClr val="000000"/>
                  </a:solidFill>
                </a:rPr>
                <a:t> </a:t>
              </a:r>
              <a:r>
                <a:rPr lang="en-US" sz="1700" dirty="0" err="1">
                  <a:solidFill>
                    <a:srgbClr val="000000"/>
                  </a:solidFill>
                </a:rPr>
                <a:t>humana</a:t>
              </a:r>
              <a:r>
                <a:rPr lang="en-US" sz="1700" dirty="0">
                  <a:solidFill>
                    <a:srgbClr val="000000"/>
                  </a:solidFill>
                </a:rPr>
                <a:t>, </a:t>
              </a:r>
              <a:r>
                <a:rPr lang="en-US" sz="1700" dirty="0" err="1">
                  <a:solidFill>
                    <a:srgbClr val="000000"/>
                  </a:solidFill>
                </a:rPr>
                <a:t>valorização</a:t>
              </a:r>
              <a:r>
                <a:rPr lang="en-US" sz="1700" dirty="0">
                  <a:solidFill>
                    <a:srgbClr val="000000"/>
                  </a:solidFill>
                </a:rPr>
                <a:t> e </a:t>
              </a:r>
              <a:r>
                <a:rPr lang="en-US" sz="1700" dirty="0" err="1">
                  <a:solidFill>
                    <a:srgbClr val="000000"/>
                  </a:solidFill>
                </a:rPr>
                <a:t>exercitação</a:t>
              </a:r>
              <a:r>
                <a:rPr lang="en-US" sz="1700" dirty="0">
                  <a:solidFill>
                    <a:srgbClr val="000000"/>
                  </a:solidFill>
                </a:rPr>
                <a:t> das </a:t>
              </a:r>
              <a:r>
                <a:rPr lang="en-US" sz="1700" dirty="0" err="1">
                  <a:solidFill>
                    <a:srgbClr val="000000"/>
                  </a:solidFill>
                </a:rPr>
                <a:t>capacidades</a:t>
              </a:r>
              <a:r>
                <a:rPr lang="en-US" sz="1700" dirty="0">
                  <a:solidFill>
                    <a:srgbClr val="000000"/>
                  </a:solidFill>
                </a:rPr>
                <a:t> </a:t>
              </a:r>
              <a:r>
                <a:rPr lang="en-US" sz="1700" dirty="0" err="1">
                  <a:solidFill>
                    <a:srgbClr val="000000"/>
                  </a:solidFill>
                </a:rPr>
                <a:t>cognitivas</a:t>
              </a:r>
              <a:r>
                <a:rPr lang="en-US" sz="1700" dirty="0">
                  <a:solidFill>
                    <a:srgbClr val="000000"/>
                  </a:solidFill>
                </a:rPr>
                <a:t> e </a:t>
              </a:r>
              <a:r>
                <a:rPr lang="en-US" sz="1700" dirty="0" err="1">
                  <a:solidFill>
                    <a:srgbClr val="000000"/>
                  </a:solidFill>
                </a:rPr>
                <a:t>criador</a:t>
              </a:r>
              <a:r>
                <a:rPr lang="en-US" sz="1700" dirty="0">
                  <a:solidFill>
                    <a:srgbClr val="000000"/>
                  </a:solidFill>
                </a:rPr>
                <a:t> de </a:t>
              </a:r>
              <a:r>
                <a:rPr lang="en-US" sz="1700" dirty="0" err="1">
                  <a:solidFill>
                    <a:srgbClr val="000000"/>
                  </a:solidFill>
                </a:rPr>
                <a:t>planos</a:t>
              </a:r>
              <a:r>
                <a:rPr lang="en-US" sz="1700" dirty="0">
                  <a:solidFill>
                    <a:srgbClr val="000000"/>
                  </a:solidFill>
                </a:rPr>
                <a:t> de </a:t>
              </a:r>
              <a:r>
                <a:rPr lang="en-US" sz="1700" dirty="0" err="1">
                  <a:solidFill>
                    <a:srgbClr val="000000"/>
                  </a:solidFill>
                </a:rPr>
                <a:t>adaptação</a:t>
              </a:r>
              <a:r>
                <a:rPr lang="en-US" sz="1700" dirty="0">
                  <a:solidFill>
                    <a:srgbClr val="000000"/>
                  </a:solidFill>
                </a:rPr>
                <a:t> a novas </a:t>
              </a:r>
              <a:r>
                <a:rPr lang="en-US" sz="1700" dirty="0" err="1">
                  <a:solidFill>
                    <a:srgbClr val="000000"/>
                  </a:solidFill>
                </a:rPr>
                <a:t>circunstâncias</a:t>
              </a:r>
              <a:endParaRPr lang="en-US" sz="1700" dirty="0">
                <a:solidFill>
                  <a:srgbClr val="000000"/>
                </a:solidFill>
              </a:endParaRPr>
            </a:p>
          </p:txBody>
        </p:sp>
        <p:sp>
          <p:nvSpPr>
            <p:cNvPr id="5136" name="Rectangle 17"/>
            <p:cNvSpPr>
              <a:spLocks noChangeArrowheads="1"/>
            </p:cNvSpPr>
            <p:nvPr/>
          </p:nvSpPr>
          <p:spPr bwMode="auto">
            <a:xfrm>
              <a:off x="4075" y="3100"/>
              <a:ext cx="1750" cy="1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ct val="95000"/>
                </a:lnSpc>
              </a:pPr>
              <a:r>
                <a:rPr lang="en-US" sz="1700" dirty="0">
                  <a:solidFill>
                    <a:srgbClr val="000000"/>
                  </a:solidFill>
                </a:rPr>
                <a:t> </a:t>
              </a:r>
              <a:endParaRPr lang="en-US" sz="2500" dirty="0"/>
            </a:p>
            <a:p>
              <a:pPr>
                <a:lnSpc>
                  <a:spcPct val="95000"/>
                </a:lnSpc>
              </a:pPr>
              <a:r>
                <a:rPr lang="en-US" sz="1700" dirty="0" err="1">
                  <a:solidFill>
                    <a:srgbClr val="000000"/>
                  </a:solidFill>
                </a:rPr>
                <a:t>Exploração</a:t>
              </a:r>
              <a:r>
                <a:rPr lang="en-US" sz="1700" dirty="0">
                  <a:solidFill>
                    <a:srgbClr val="000000"/>
                  </a:solidFill>
                </a:rPr>
                <a:t> da </a:t>
              </a:r>
              <a:r>
                <a:rPr lang="en-US" sz="1700" dirty="0" err="1">
                  <a:solidFill>
                    <a:srgbClr val="000000"/>
                  </a:solidFill>
                </a:rPr>
                <a:t>solidariedade</a:t>
              </a:r>
              <a:r>
                <a:rPr lang="en-US" sz="1700" dirty="0">
                  <a:solidFill>
                    <a:srgbClr val="000000"/>
                  </a:solidFill>
                </a:rPr>
                <a:t> social </a:t>
              </a:r>
              <a:r>
                <a:rPr lang="en-US" sz="1700" dirty="0" err="1">
                  <a:solidFill>
                    <a:srgbClr val="000000"/>
                  </a:solidFill>
                </a:rPr>
                <a:t>para</a:t>
              </a:r>
              <a:r>
                <a:rPr lang="en-US" sz="1700" dirty="0">
                  <a:solidFill>
                    <a:srgbClr val="000000"/>
                  </a:solidFill>
                </a:rPr>
                <a:t> fins </a:t>
              </a:r>
              <a:r>
                <a:rPr lang="en-US" sz="1700" dirty="0" err="1">
                  <a:solidFill>
                    <a:srgbClr val="000000"/>
                  </a:solidFill>
                </a:rPr>
                <a:t>individuais</a:t>
              </a:r>
              <a:endParaRPr lang="en-US" sz="1700" dirty="0">
                <a:solidFill>
                  <a:srgbClr val="000000"/>
                </a:solidFill>
              </a:endParaRPr>
            </a:p>
          </p:txBody>
        </p:sp>
        <p:sp>
          <p:nvSpPr>
            <p:cNvPr id="5137" name="Line 18"/>
            <p:cNvSpPr>
              <a:spLocks noChangeShapeType="1"/>
            </p:cNvSpPr>
            <p:nvPr/>
          </p:nvSpPr>
          <p:spPr bwMode="auto">
            <a:xfrm>
              <a:off x="4075" y="564"/>
              <a:ext cx="1750" cy="0"/>
            </a:xfrm>
            <a:prstGeom prst="line">
              <a:avLst/>
            </a:prstGeom>
            <a:noFill/>
            <a:ln w="1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38" name="Line 19"/>
            <p:cNvSpPr>
              <a:spLocks noChangeShapeType="1"/>
            </p:cNvSpPr>
            <p:nvPr/>
          </p:nvSpPr>
          <p:spPr bwMode="auto">
            <a:xfrm>
              <a:off x="4075" y="881"/>
              <a:ext cx="1750" cy="0"/>
            </a:xfrm>
            <a:prstGeom prst="line">
              <a:avLst/>
            </a:prstGeom>
            <a:noFill/>
            <a:ln w="1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39" name="Line 20"/>
            <p:cNvSpPr>
              <a:spLocks noChangeShapeType="1"/>
            </p:cNvSpPr>
            <p:nvPr/>
          </p:nvSpPr>
          <p:spPr bwMode="auto">
            <a:xfrm>
              <a:off x="4075" y="1985"/>
              <a:ext cx="1750" cy="0"/>
            </a:xfrm>
            <a:prstGeom prst="line">
              <a:avLst/>
            </a:prstGeom>
            <a:noFill/>
            <a:ln w="1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40" name="Line 21"/>
            <p:cNvSpPr>
              <a:spLocks noChangeShapeType="1"/>
            </p:cNvSpPr>
            <p:nvPr/>
          </p:nvSpPr>
          <p:spPr bwMode="auto">
            <a:xfrm>
              <a:off x="4075" y="3100"/>
              <a:ext cx="1750" cy="0"/>
            </a:xfrm>
            <a:prstGeom prst="line">
              <a:avLst/>
            </a:prstGeom>
            <a:noFill/>
            <a:ln w="1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41" name="Line 22"/>
            <p:cNvSpPr>
              <a:spLocks noChangeShapeType="1"/>
            </p:cNvSpPr>
            <p:nvPr/>
          </p:nvSpPr>
          <p:spPr bwMode="auto">
            <a:xfrm>
              <a:off x="4075" y="4215"/>
              <a:ext cx="1750" cy="0"/>
            </a:xfrm>
            <a:prstGeom prst="line">
              <a:avLst/>
            </a:prstGeom>
            <a:noFill/>
            <a:ln w="1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42" name="Line 23"/>
            <p:cNvSpPr>
              <a:spLocks noChangeShapeType="1"/>
            </p:cNvSpPr>
            <p:nvPr/>
          </p:nvSpPr>
          <p:spPr bwMode="auto">
            <a:xfrm>
              <a:off x="574" y="3100"/>
              <a:ext cx="0" cy="1115"/>
            </a:xfrm>
            <a:prstGeom prst="line">
              <a:avLst/>
            </a:prstGeom>
            <a:noFill/>
            <a:ln w="1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43" name="Line 24"/>
            <p:cNvSpPr>
              <a:spLocks noChangeShapeType="1"/>
            </p:cNvSpPr>
            <p:nvPr/>
          </p:nvSpPr>
          <p:spPr bwMode="auto">
            <a:xfrm>
              <a:off x="1694" y="3100"/>
              <a:ext cx="0" cy="1115"/>
            </a:xfrm>
            <a:prstGeom prst="line">
              <a:avLst/>
            </a:prstGeom>
            <a:noFill/>
            <a:ln w="1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44" name="Line 25"/>
            <p:cNvSpPr>
              <a:spLocks noChangeShapeType="1"/>
            </p:cNvSpPr>
            <p:nvPr/>
          </p:nvSpPr>
          <p:spPr bwMode="auto">
            <a:xfrm>
              <a:off x="4075" y="3100"/>
              <a:ext cx="0" cy="1115"/>
            </a:xfrm>
            <a:prstGeom prst="line">
              <a:avLst/>
            </a:prstGeom>
            <a:noFill/>
            <a:ln w="1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45" name="Line 26"/>
            <p:cNvSpPr>
              <a:spLocks noChangeShapeType="1"/>
            </p:cNvSpPr>
            <p:nvPr/>
          </p:nvSpPr>
          <p:spPr bwMode="auto">
            <a:xfrm>
              <a:off x="5825" y="3100"/>
              <a:ext cx="0" cy="1115"/>
            </a:xfrm>
            <a:prstGeom prst="line">
              <a:avLst/>
            </a:prstGeom>
            <a:noFill/>
            <a:ln w="1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46" name="Line 27"/>
            <p:cNvSpPr>
              <a:spLocks noChangeShapeType="1"/>
            </p:cNvSpPr>
            <p:nvPr/>
          </p:nvSpPr>
          <p:spPr bwMode="auto">
            <a:xfrm>
              <a:off x="574" y="564"/>
              <a:ext cx="1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47" name="Line 28"/>
            <p:cNvSpPr>
              <a:spLocks noChangeShapeType="1"/>
            </p:cNvSpPr>
            <p:nvPr/>
          </p:nvSpPr>
          <p:spPr bwMode="auto">
            <a:xfrm>
              <a:off x="574" y="564"/>
              <a:ext cx="11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48" name="Line 29"/>
            <p:cNvSpPr>
              <a:spLocks noChangeShapeType="1"/>
            </p:cNvSpPr>
            <p:nvPr/>
          </p:nvSpPr>
          <p:spPr bwMode="auto">
            <a:xfrm>
              <a:off x="574" y="564"/>
              <a:ext cx="1120" cy="0"/>
            </a:xfrm>
            <a:prstGeom prst="line">
              <a:avLst/>
            </a:prstGeom>
            <a:noFill/>
            <a:ln w="1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49" name="Line 30"/>
            <p:cNvSpPr>
              <a:spLocks noChangeShapeType="1"/>
            </p:cNvSpPr>
            <p:nvPr/>
          </p:nvSpPr>
          <p:spPr bwMode="auto">
            <a:xfrm>
              <a:off x="574" y="564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50" name="Line 31"/>
            <p:cNvSpPr>
              <a:spLocks noChangeShapeType="1"/>
            </p:cNvSpPr>
            <p:nvPr/>
          </p:nvSpPr>
          <p:spPr bwMode="auto">
            <a:xfrm>
              <a:off x="574" y="564"/>
              <a:ext cx="0" cy="3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51" name="Line 32"/>
            <p:cNvSpPr>
              <a:spLocks noChangeShapeType="1"/>
            </p:cNvSpPr>
            <p:nvPr/>
          </p:nvSpPr>
          <p:spPr bwMode="auto">
            <a:xfrm>
              <a:off x="574" y="564"/>
              <a:ext cx="0" cy="317"/>
            </a:xfrm>
            <a:prstGeom prst="line">
              <a:avLst/>
            </a:prstGeom>
            <a:noFill/>
            <a:ln w="1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52" name="Line 33"/>
            <p:cNvSpPr>
              <a:spLocks noChangeShapeType="1"/>
            </p:cNvSpPr>
            <p:nvPr/>
          </p:nvSpPr>
          <p:spPr bwMode="auto">
            <a:xfrm>
              <a:off x="1694" y="564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53" name="Line 34"/>
            <p:cNvSpPr>
              <a:spLocks noChangeShapeType="1"/>
            </p:cNvSpPr>
            <p:nvPr/>
          </p:nvSpPr>
          <p:spPr bwMode="auto">
            <a:xfrm>
              <a:off x="1694" y="564"/>
              <a:ext cx="0" cy="3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54" name="Line 35"/>
            <p:cNvSpPr>
              <a:spLocks noChangeShapeType="1"/>
            </p:cNvSpPr>
            <p:nvPr/>
          </p:nvSpPr>
          <p:spPr bwMode="auto">
            <a:xfrm>
              <a:off x="1694" y="564"/>
              <a:ext cx="0" cy="317"/>
            </a:xfrm>
            <a:prstGeom prst="line">
              <a:avLst/>
            </a:prstGeom>
            <a:noFill/>
            <a:ln w="1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55" name="Line 36"/>
            <p:cNvSpPr>
              <a:spLocks noChangeShapeType="1"/>
            </p:cNvSpPr>
            <p:nvPr/>
          </p:nvSpPr>
          <p:spPr bwMode="auto">
            <a:xfrm>
              <a:off x="574" y="881"/>
              <a:ext cx="1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56" name="Line 37"/>
            <p:cNvSpPr>
              <a:spLocks noChangeShapeType="1"/>
            </p:cNvSpPr>
            <p:nvPr/>
          </p:nvSpPr>
          <p:spPr bwMode="auto">
            <a:xfrm>
              <a:off x="574" y="881"/>
              <a:ext cx="11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57" name="Line 38"/>
            <p:cNvSpPr>
              <a:spLocks noChangeShapeType="1"/>
            </p:cNvSpPr>
            <p:nvPr/>
          </p:nvSpPr>
          <p:spPr bwMode="auto">
            <a:xfrm>
              <a:off x="574" y="881"/>
              <a:ext cx="1120" cy="0"/>
            </a:xfrm>
            <a:prstGeom prst="line">
              <a:avLst/>
            </a:prstGeom>
            <a:noFill/>
            <a:ln w="1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58" name="Line 39"/>
            <p:cNvSpPr>
              <a:spLocks noChangeShapeType="1"/>
            </p:cNvSpPr>
            <p:nvPr/>
          </p:nvSpPr>
          <p:spPr bwMode="auto">
            <a:xfrm>
              <a:off x="1694" y="564"/>
              <a:ext cx="23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59" name="Line 40"/>
            <p:cNvSpPr>
              <a:spLocks noChangeShapeType="1"/>
            </p:cNvSpPr>
            <p:nvPr/>
          </p:nvSpPr>
          <p:spPr bwMode="auto">
            <a:xfrm>
              <a:off x="1694" y="564"/>
              <a:ext cx="238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60" name="Line 41"/>
            <p:cNvSpPr>
              <a:spLocks noChangeShapeType="1"/>
            </p:cNvSpPr>
            <p:nvPr/>
          </p:nvSpPr>
          <p:spPr bwMode="auto">
            <a:xfrm>
              <a:off x="1694" y="564"/>
              <a:ext cx="2381" cy="0"/>
            </a:xfrm>
            <a:prstGeom prst="line">
              <a:avLst/>
            </a:prstGeom>
            <a:noFill/>
            <a:ln w="1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61" name="Line 42"/>
            <p:cNvSpPr>
              <a:spLocks noChangeShapeType="1"/>
            </p:cNvSpPr>
            <p:nvPr/>
          </p:nvSpPr>
          <p:spPr bwMode="auto">
            <a:xfrm>
              <a:off x="4075" y="564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62" name="Line 43"/>
            <p:cNvSpPr>
              <a:spLocks noChangeShapeType="1"/>
            </p:cNvSpPr>
            <p:nvPr/>
          </p:nvSpPr>
          <p:spPr bwMode="auto">
            <a:xfrm>
              <a:off x="4075" y="564"/>
              <a:ext cx="0" cy="3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63" name="Line 44"/>
            <p:cNvSpPr>
              <a:spLocks noChangeShapeType="1"/>
            </p:cNvSpPr>
            <p:nvPr/>
          </p:nvSpPr>
          <p:spPr bwMode="auto">
            <a:xfrm>
              <a:off x="4075" y="564"/>
              <a:ext cx="0" cy="317"/>
            </a:xfrm>
            <a:prstGeom prst="line">
              <a:avLst/>
            </a:prstGeom>
            <a:noFill/>
            <a:ln w="1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64" name="Line 45"/>
            <p:cNvSpPr>
              <a:spLocks noChangeShapeType="1"/>
            </p:cNvSpPr>
            <p:nvPr/>
          </p:nvSpPr>
          <p:spPr bwMode="auto">
            <a:xfrm>
              <a:off x="1694" y="881"/>
              <a:ext cx="23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65" name="Line 46"/>
            <p:cNvSpPr>
              <a:spLocks noChangeShapeType="1"/>
            </p:cNvSpPr>
            <p:nvPr/>
          </p:nvSpPr>
          <p:spPr bwMode="auto">
            <a:xfrm>
              <a:off x="1694" y="881"/>
              <a:ext cx="238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66" name="Line 47"/>
            <p:cNvSpPr>
              <a:spLocks noChangeShapeType="1"/>
            </p:cNvSpPr>
            <p:nvPr/>
          </p:nvSpPr>
          <p:spPr bwMode="auto">
            <a:xfrm>
              <a:off x="1694" y="881"/>
              <a:ext cx="2381" cy="0"/>
            </a:xfrm>
            <a:prstGeom prst="line">
              <a:avLst/>
            </a:prstGeom>
            <a:noFill/>
            <a:ln w="1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67" name="Line 48"/>
            <p:cNvSpPr>
              <a:spLocks noChangeShapeType="1"/>
            </p:cNvSpPr>
            <p:nvPr/>
          </p:nvSpPr>
          <p:spPr bwMode="auto">
            <a:xfrm>
              <a:off x="4075" y="564"/>
              <a:ext cx="17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68" name="Line 49"/>
            <p:cNvSpPr>
              <a:spLocks noChangeShapeType="1"/>
            </p:cNvSpPr>
            <p:nvPr/>
          </p:nvSpPr>
          <p:spPr bwMode="auto">
            <a:xfrm>
              <a:off x="4075" y="564"/>
              <a:ext cx="17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69" name="Line 50"/>
            <p:cNvSpPr>
              <a:spLocks noChangeShapeType="1"/>
            </p:cNvSpPr>
            <p:nvPr/>
          </p:nvSpPr>
          <p:spPr bwMode="auto">
            <a:xfrm>
              <a:off x="5825" y="564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70" name="Line 51"/>
            <p:cNvSpPr>
              <a:spLocks noChangeShapeType="1"/>
            </p:cNvSpPr>
            <p:nvPr/>
          </p:nvSpPr>
          <p:spPr bwMode="auto">
            <a:xfrm>
              <a:off x="5825" y="564"/>
              <a:ext cx="0" cy="3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71" name="Line 52"/>
            <p:cNvSpPr>
              <a:spLocks noChangeShapeType="1"/>
            </p:cNvSpPr>
            <p:nvPr/>
          </p:nvSpPr>
          <p:spPr bwMode="auto">
            <a:xfrm>
              <a:off x="5825" y="564"/>
              <a:ext cx="0" cy="317"/>
            </a:xfrm>
            <a:prstGeom prst="line">
              <a:avLst/>
            </a:prstGeom>
            <a:noFill/>
            <a:ln w="1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72" name="Line 53"/>
            <p:cNvSpPr>
              <a:spLocks noChangeShapeType="1"/>
            </p:cNvSpPr>
            <p:nvPr/>
          </p:nvSpPr>
          <p:spPr bwMode="auto">
            <a:xfrm>
              <a:off x="4075" y="881"/>
              <a:ext cx="17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73" name="Line 54"/>
            <p:cNvSpPr>
              <a:spLocks noChangeShapeType="1"/>
            </p:cNvSpPr>
            <p:nvPr/>
          </p:nvSpPr>
          <p:spPr bwMode="auto">
            <a:xfrm>
              <a:off x="4075" y="881"/>
              <a:ext cx="17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74" name="Line 55"/>
            <p:cNvSpPr>
              <a:spLocks noChangeShapeType="1"/>
            </p:cNvSpPr>
            <p:nvPr/>
          </p:nvSpPr>
          <p:spPr bwMode="auto">
            <a:xfrm>
              <a:off x="574" y="881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75" name="Line 56"/>
            <p:cNvSpPr>
              <a:spLocks noChangeShapeType="1"/>
            </p:cNvSpPr>
            <p:nvPr/>
          </p:nvSpPr>
          <p:spPr bwMode="auto">
            <a:xfrm>
              <a:off x="574" y="881"/>
              <a:ext cx="0" cy="11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76" name="Line 57"/>
            <p:cNvSpPr>
              <a:spLocks noChangeShapeType="1"/>
            </p:cNvSpPr>
            <p:nvPr/>
          </p:nvSpPr>
          <p:spPr bwMode="auto">
            <a:xfrm>
              <a:off x="574" y="881"/>
              <a:ext cx="0" cy="1104"/>
            </a:xfrm>
            <a:prstGeom prst="line">
              <a:avLst/>
            </a:prstGeom>
            <a:noFill/>
            <a:ln w="1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77" name="Line 58"/>
            <p:cNvSpPr>
              <a:spLocks noChangeShapeType="1"/>
            </p:cNvSpPr>
            <p:nvPr/>
          </p:nvSpPr>
          <p:spPr bwMode="auto">
            <a:xfrm>
              <a:off x="1694" y="881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78" name="Line 59"/>
            <p:cNvSpPr>
              <a:spLocks noChangeShapeType="1"/>
            </p:cNvSpPr>
            <p:nvPr/>
          </p:nvSpPr>
          <p:spPr bwMode="auto">
            <a:xfrm>
              <a:off x="1694" y="881"/>
              <a:ext cx="0" cy="11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79" name="Line 60"/>
            <p:cNvSpPr>
              <a:spLocks noChangeShapeType="1"/>
            </p:cNvSpPr>
            <p:nvPr/>
          </p:nvSpPr>
          <p:spPr bwMode="auto">
            <a:xfrm>
              <a:off x="1694" y="881"/>
              <a:ext cx="0" cy="1104"/>
            </a:xfrm>
            <a:prstGeom prst="line">
              <a:avLst/>
            </a:prstGeom>
            <a:noFill/>
            <a:ln w="1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80" name="Line 61"/>
            <p:cNvSpPr>
              <a:spLocks noChangeShapeType="1"/>
            </p:cNvSpPr>
            <p:nvPr/>
          </p:nvSpPr>
          <p:spPr bwMode="auto">
            <a:xfrm>
              <a:off x="574" y="1985"/>
              <a:ext cx="1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81" name="Line 62"/>
            <p:cNvSpPr>
              <a:spLocks noChangeShapeType="1"/>
            </p:cNvSpPr>
            <p:nvPr/>
          </p:nvSpPr>
          <p:spPr bwMode="auto">
            <a:xfrm>
              <a:off x="574" y="1985"/>
              <a:ext cx="11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82" name="Line 63"/>
            <p:cNvSpPr>
              <a:spLocks noChangeShapeType="1"/>
            </p:cNvSpPr>
            <p:nvPr/>
          </p:nvSpPr>
          <p:spPr bwMode="auto">
            <a:xfrm>
              <a:off x="574" y="1985"/>
              <a:ext cx="1120" cy="0"/>
            </a:xfrm>
            <a:prstGeom prst="line">
              <a:avLst/>
            </a:prstGeom>
            <a:noFill/>
            <a:ln w="1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83" name="Line 64"/>
            <p:cNvSpPr>
              <a:spLocks noChangeShapeType="1"/>
            </p:cNvSpPr>
            <p:nvPr/>
          </p:nvSpPr>
          <p:spPr bwMode="auto">
            <a:xfrm>
              <a:off x="4075" y="881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84" name="Line 65"/>
            <p:cNvSpPr>
              <a:spLocks noChangeShapeType="1"/>
            </p:cNvSpPr>
            <p:nvPr/>
          </p:nvSpPr>
          <p:spPr bwMode="auto">
            <a:xfrm>
              <a:off x="4075" y="881"/>
              <a:ext cx="0" cy="11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85" name="Line 66"/>
            <p:cNvSpPr>
              <a:spLocks noChangeShapeType="1"/>
            </p:cNvSpPr>
            <p:nvPr/>
          </p:nvSpPr>
          <p:spPr bwMode="auto">
            <a:xfrm>
              <a:off x="4075" y="881"/>
              <a:ext cx="0" cy="1104"/>
            </a:xfrm>
            <a:prstGeom prst="line">
              <a:avLst/>
            </a:prstGeom>
            <a:noFill/>
            <a:ln w="1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86" name="Line 67"/>
            <p:cNvSpPr>
              <a:spLocks noChangeShapeType="1"/>
            </p:cNvSpPr>
            <p:nvPr/>
          </p:nvSpPr>
          <p:spPr bwMode="auto">
            <a:xfrm>
              <a:off x="1694" y="1985"/>
              <a:ext cx="23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87" name="Line 68"/>
            <p:cNvSpPr>
              <a:spLocks noChangeShapeType="1"/>
            </p:cNvSpPr>
            <p:nvPr/>
          </p:nvSpPr>
          <p:spPr bwMode="auto">
            <a:xfrm>
              <a:off x="1694" y="1985"/>
              <a:ext cx="238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88" name="Line 69"/>
            <p:cNvSpPr>
              <a:spLocks noChangeShapeType="1"/>
            </p:cNvSpPr>
            <p:nvPr/>
          </p:nvSpPr>
          <p:spPr bwMode="auto">
            <a:xfrm>
              <a:off x="1694" y="1985"/>
              <a:ext cx="2381" cy="0"/>
            </a:xfrm>
            <a:prstGeom prst="line">
              <a:avLst/>
            </a:prstGeom>
            <a:noFill/>
            <a:ln w="1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89" name="Line 70"/>
            <p:cNvSpPr>
              <a:spLocks noChangeShapeType="1"/>
            </p:cNvSpPr>
            <p:nvPr/>
          </p:nvSpPr>
          <p:spPr bwMode="auto">
            <a:xfrm>
              <a:off x="5825" y="881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90" name="Line 71"/>
            <p:cNvSpPr>
              <a:spLocks noChangeShapeType="1"/>
            </p:cNvSpPr>
            <p:nvPr/>
          </p:nvSpPr>
          <p:spPr bwMode="auto">
            <a:xfrm>
              <a:off x="5825" y="881"/>
              <a:ext cx="0" cy="11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91" name="Line 72"/>
            <p:cNvSpPr>
              <a:spLocks noChangeShapeType="1"/>
            </p:cNvSpPr>
            <p:nvPr/>
          </p:nvSpPr>
          <p:spPr bwMode="auto">
            <a:xfrm>
              <a:off x="5825" y="881"/>
              <a:ext cx="0" cy="1104"/>
            </a:xfrm>
            <a:prstGeom prst="line">
              <a:avLst/>
            </a:prstGeom>
            <a:noFill/>
            <a:ln w="1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92" name="Line 73"/>
            <p:cNvSpPr>
              <a:spLocks noChangeShapeType="1"/>
            </p:cNvSpPr>
            <p:nvPr/>
          </p:nvSpPr>
          <p:spPr bwMode="auto">
            <a:xfrm>
              <a:off x="4075" y="1985"/>
              <a:ext cx="17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93" name="Line 74"/>
            <p:cNvSpPr>
              <a:spLocks noChangeShapeType="1"/>
            </p:cNvSpPr>
            <p:nvPr/>
          </p:nvSpPr>
          <p:spPr bwMode="auto">
            <a:xfrm>
              <a:off x="4075" y="1985"/>
              <a:ext cx="17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94" name="Line 75"/>
            <p:cNvSpPr>
              <a:spLocks noChangeShapeType="1"/>
            </p:cNvSpPr>
            <p:nvPr/>
          </p:nvSpPr>
          <p:spPr bwMode="auto">
            <a:xfrm>
              <a:off x="574" y="1985"/>
              <a:ext cx="0" cy="11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95" name="Line 76"/>
            <p:cNvSpPr>
              <a:spLocks noChangeShapeType="1"/>
            </p:cNvSpPr>
            <p:nvPr/>
          </p:nvSpPr>
          <p:spPr bwMode="auto">
            <a:xfrm>
              <a:off x="574" y="1985"/>
              <a:ext cx="0" cy="1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96" name="Line 77"/>
            <p:cNvSpPr>
              <a:spLocks noChangeShapeType="1"/>
            </p:cNvSpPr>
            <p:nvPr/>
          </p:nvSpPr>
          <p:spPr bwMode="auto">
            <a:xfrm>
              <a:off x="574" y="1985"/>
              <a:ext cx="0" cy="1115"/>
            </a:xfrm>
            <a:prstGeom prst="line">
              <a:avLst/>
            </a:prstGeom>
            <a:noFill/>
            <a:ln w="1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97" name="Line 78"/>
            <p:cNvSpPr>
              <a:spLocks noChangeShapeType="1"/>
            </p:cNvSpPr>
            <p:nvPr/>
          </p:nvSpPr>
          <p:spPr bwMode="auto">
            <a:xfrm>
              <a:off x="1694" y="1985"/>
              <a:ext cx="0" cy="11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98" name="Line 79"/>
            <p:cNvSpPr>
              <a:spLocks noChangeShapeType="1"/>
            </p:cNvSpPr>
            <p:nvPr/>
          </p:nvSpPr>
          <p:spPr bwMode="auto">
            <a:xfrm>
              <a:off x="1694" y="1985"/>
              <a:ext cx="0" cy="1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99" name="Line 80"/>
            <p:cNvSpPr>
              <a:spLocks noChangeShapeType="1"/>
            </p:cNvSpPr>
            <p:nvPr/>
          </p:nvSpPr>
          <p:spPr bwMode="auto">
            <a:xfrm>
              <a:off x="1694" y="1985"/>
              <a:ext cx="0" cy="1115"/>
            </a:xfrm>
            <a:prstGeom prst="line">
              <a:avLst/>
            </a:prstGeom>
            <a:noFill/>
            <a:ln w="1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200" name="Line 81"/>
            <p:cNvSpPr>
              <a:spLocks noChangeShapeType="1"/>
            </p:cNvSpPr>
            <p:nvPr/>
          </p:nvSpPr>
          <p:spPr bwMode="auto">
            <a:xfrm>
              <a:off x="574" y="3100"/>
              <a:ext cx="1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201" name="Line 82"/>
            <p:cNvSpPr>
              <a:spLocks noChangeShapeType="1"/>
            </p:cNvSpPr>
            <p:nvPr/>
          </p:nvSpPr>
          <p:spPr bwMode="auto">
            <a:xfrm>
              <a:off x="574" y="3100"/>
              <a:ext cx="11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202" name="Line 83"/>
            <p:cNvSpPr>
              <a:spLocks noChangeShapeType="1"/>
            </p:cNvSpPr>
            <p:nvPr/>
          </p:nvSpPr>
          <p:spPr bwMode="auto">
            <a:xfrm>
              <a:off x="574" y="3100"/>
              <a:ext cx="1120" cy="0"/>
            </a:xfrm>
            <a:prstGeom prst="line">
              <a:avLst/>
            </a:prstGeom>
            <a:noFill/>
            <a:ln w="1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203" name="Line 84"/>
            <p:cNvSpPr>
              <a:spLocks noChangeShapeType="1"/>
            </p:cNvSpPr>
            <p:nvPr/>
          </p:nvSpPr>
          <p:spPr bwMode="auto">
            <a:xfrm>
              <a:off x="4075" y="1985"/>
              <a:ext cx="0" cy="11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204" name="Line 85"/>
            <p:cNvSpPr>
              <a:spLocks noChangeShapeType="1"/>
            </p:cNvSpPr>
            <p:nvPr/>
          </p:nvSpPr>
          <p:spPr bwMode="auto">
            <a:xfrm>
              <a:off x="4075" y="1985"/>
              <a:ext cx="0" cy="1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205" name="Line 86"/>
            <p:cNvSpPr>
              <a:spLocks noChangeShapeType="1"/>
            </p:cNvSpPr>
            <p:nvPr/>
          </p:nvSpPr>
          <p:spPr bwMode="auto">
            <a:xfrm>
              <a:off x="4075" y="1985"/>
              <a:ext cx="0" cy="1115"/>
            </a:xfrm>
            <a:prstGeom prst="line">
              <a:avLst/>
            </a:prstGeom>
            <a:noFill/>
            <a:ln w="1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206" name="Line 87"/>
            <p:cNvSpPr>
              <a:spLocks noChangeShapeType="1"/>
            </p:cNvSpPr>
            <p:nvPr/>
          </p:nvSpPr>
          <p:spPr bwMode="auto">
            <a:xfrm>
              <a:off x="1694" y="3100"/>
              <a:ext cx="23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207" name="Line 88"/>
            <p:cNvSpPr>
              <a:spLocks noChangeShapeType="1"/>
            </p:cNvSpPr>
            <p:nvPr/>
          </p:nvSpPr>
          <p:spPr bwMode="auto">
            <a:xfrm>
              <a:off x="1694" y="3100"/>
              <a:ext cx="238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208" name="Line 89"/>
            <p:cNvSpPr>
              <a:spLocks noChangeShapeType="1"/>
            </p:cNvSpPr>
            <p:nvPr/>
          </p:nvSpPr>
          <p:spPr bwMode="auto">
            <a:xfrm>
              <a:off x="1694" y="3100"/>
              <a:ext cx="2381" cy="0"/>
            </a:xfrm>
            <a:prstGeom prst="line">
              <a:avLst/>
            </a:prstGeom>
            <a:noFill/>
            <a:ln w="1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209" name="Line 90"/>
            <p:cNvSpPr>
              <a:spLocks noChangeShapeType="1"/>
            </p:cNvSpPr>
            <p:nvPr/>
          </p:nvSpPr>
          <p:spPr bwMode="auto">
            <a:xfrm>
              <a:off x="5825" y="1985"/>
              <a:ext cx="0" cy="11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210" name="Line 91"/>
            <p:cNvSpPr>
              <a:spLocks noChangeShapeType="1"/>
            </p:cNvSpPr>
            <p:nvPr/>
          </p:nvSpPr>
          <p:spPr bwMode="auto">
            <a:xfrm>
              <a:off x="5825" y="1985"/>
              <a:ext cx="0" cy="1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211" name="Line 92"/>
            <p:cNvSpPr>
              <a:spLocks noChangeShapeType="1"/>
            </p:cNvSpPr>
            <p:nvPr/>
          </p:nvSpPr>
          <p:spPr bwMode="auto">
            <a:xfrm>
              <a:off x="5825" y="1985"/>
              <a:ext cx="0" cy="1115"/>
            </a:xfrm>
            <a:prstGeom prst="line">
              <a:avLst/>
            </a:prstGeom>
            <a:noFill/>
            <a:ln w="1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212" name="Line 93"/>
            <p:cNvSpPr>
              <a:spLocks noChangeShapeType="1"/>
            </p:cNvSpPr>
            <p:nvPr/>
          </p:nvSpPr>
          <p:spPr bwMode="auto">
            <a:xfrm>
              <a:off x="4075" y="3100"/>
              <a:ext cx="17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213" name="Line 94"/>
            <p:cNvSpPr>
              <a:spLocks noChangeShapeType="1"/>
            </p:cNvSpPr>
            <p:nvPr/>
          </p:nvSpPr>
          <p:spPr bwMode="auto">
            <a:xfrm>
              <a:off x="4075" y="3100"/>
              <a:ext cx="17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214" name="Line 95"/>
            <p:cNvSpPr>
              <a:spLocks noChangeShapeType="1"/>
            </p:cNvSpPr>
            <p:nvPr/>
          </p:nvSpPr>
          <p:spPr bwMode="auto">
            <a:xfrm>
              <a:off x="574" y="3100"/>
              <a:ext cx="0" cy="11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215" name="Line 96"/>
            <p:cNvSpPr>
              <a:spLocks noChangeShapeType="1"/>
            </p:cNvSpPr>
            <p:nvPr/>
          </p:nvSpPr>
          <p:spPr bwMode="auto">
            <a:xfrm>
              <a:off x="574" y="3100"/>
              <a:ext cx="0" cy="1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216" name="Line 97"/>
            <p:cNvSpPr>
              <a:spLocks noChangeShapeType="1"/>
            </p:cNvSpPr>
            <p:nvPr/>
          </p:nvSpPr>
          <p:spPr bwMode="auto">
            <a:xfrm>
              <a:off x="1694" y="3100"/>
              <a:ext cx="0" cy="11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217" name="Line 98"/>
            <p:cNvSpPr>
              <a:spLocks noChangeShapeType="1"/>
            </p:cNvSpPr>
            <p:nvPr/>
          </p:nvSpPr>
          <p:spPr bwMode="auto">
            <a:xfrm>
              <a:off x="1694" y="3100"/>
              <a:ext cx="0" cy="1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218" name="Line 99"/>
            <p:cNvSpPr>
              <a:spLocks noChangeShapeType="1"/>
            </p:cNvSpPr>
            <p:nvPr/>
          </p:nvSpPr>
          <p:spPr bwMode="auto">
            <a:xfrm>
              <a:off x="574" y="4215"/>
              <a:ext cx="1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219" name="Line 100"/>
            <p:cNvSpPr>
              <a:spLocks noChangeShapeType="1"/>
            </p:cNvSpPr>
            <p:nvPr/>
          </p:nvSpPr>
          <p:spPr bwMode="auto">
            <a:xfrm>
              <a:off x="574" y="4215"/>
              <a:ext cx="11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220" name="Line 101"/>
            <p:cNvSpPr>
              <a:spLocks noChangeShapeType="1"/>
            </p:cNvSpPr>
            <p:nvPr/>
          </p:nvSpPr>
          <p:spPr bwMode="auto">
            <a:xfrm>
              <a:off x="574" y="4215"/>
              <a:ext cx="1120" cy="0"/>
            </a:xfrm>
            <a:prstGeom prst="line">
              <a:avLst/>
            </a:prstGeom>
            <a:noFill/>
            <a:ln w="1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221" name="Line 102"/>
            <p:cNvSpPr>
              <a:spLocks noChangeShapeType="1"/>
            </p:cNvSpPr>
            <p:nvPr/>
          </p:nvSpPr>
          <p:spPr bwMode="auto">
            <a:xfrm>
              <a:off x="4075" y="3100"/>
              <a:ext cx="0" cy="11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222" name="Line 103"/>
            <p:cNvSpPr>
              <a:spLocks noChangeShapeType="1"/>
            </p:cNvSpPr>
            <p:nvPr/>
          </p:nvSpPr>
          <p:spPr bwMode="auto">
            <a:xfrm>
              <a:off x="4075" y="3100"/>
              <a:ext cx="0" cy="1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223" name="Line 104"/>
            <p:cNvSpPr>
              <a:spLocks noChangeShapeType="1"/>
            </p:cNvSpPr>
            <p:nvPr/>
          </p:nvSpPr>
          <p:spPr bwMode="auto">
            <a:xfrm>
              <a:off x="1694" y="4215"/>
              <a:ext cx="23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224" name="Line 105"/>
            <p:cNvSpPr>
              <a:spLocks noChangeShapeType="1"/>
            </p:cNvSpPr>
            <p:nvPr/>
          </p:nvSpPr>
          <p:spPr bwMode="auto">
            <a:xfrm>
              <a:off x="1694" y="4215"/>
              <a:ext cx="238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225" name="Line 106"/>
            <p:cNvSpPr>
              <a:spLocks noChangeShapeType="1"/>
            </p:cNvSpPr>
            <p:nvPr/>
          </p:nvSpPr>
          <p:spPr bwMode="auto">
            <a:xfrm>
              <a:off x="1694" y="4215"/>
              <a:ext cx="2381" cy="0"/>
            </a:xfrm>
            <a:prstGeom prst="line">
              <a:avLst/>
            </a:prstGeom>
            <a:noFill/>
            <a:ln w="1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226" name="Line 107"/>
            <p:cNvSpPr>
              <a:spLocks noChangeShapeType="1"/>
            </p:cNvSpPr>
            <p:nvPr/>
          </p:nvSpPr>
          <p:spPr bwMode="auto">
            <a:xfrm>
              <a:off x="5825" y="3100"/>
              <a:ext cx="0" cy="11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227" name="Line 108"/>
            <p:cNvSpPr>
              <a:spLocks noChangeShapeType="1"/>
            </p:cNvSpPr>
            <p:nvPr/>
          </p:nvSpPr>
          <p:spPr bwMode="auto">
            <a:xfrm>
              <a:off x="5825" y="3100"/>
              <a:ext cx="0" cy="1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228" name="Line 109"/>
            <p:cNvSpPr>
              <a:spLocks noChangeShapeType="1"/>
            </p:cNvSpPr>
            <p:nvPr/>
          </p:nvSpPr>
          <p:spPr bwMode="auto">
            <a:xfrm>
              <a:off x="4075" y="4215"/>
              <a:ext cx="17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229" name="Line 110"/>
            <p:cNvSpPr>
              <a:spLocks noChangeShapeType="1"/>
            </p:cNvSpPr>
            <p:nvPr/>
          </p:nvSpPr>
          <p:spPr bwMode="auto">
            <a:xfrm>
              <a:off x="4075" y="4215"/>
              <a:ext cx="17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5124" name="Text Box 111"/>
          <p:cNvSpPr txBox="1">
            <a:spLocks noChangeArrowheads="1"/>
          </p:cNvSpPr>
          <p:nvPr/>
        </p:nvSpPr>
        <p:spPr bwMode="auto">
          <a:xfrm>
            <a:off x="1503045" y="-91440"/>
            <a:ext cx="6003608" cy="105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2400" dirty="0">
                <a:solidFill>
                  <a:srgbClr val="000000"/>
                </a:solidFill>
              </a:rPr>
              <a:t>O </a:t>
            </a:r>
            <a:r>
              <a:rPr lang="en-US" sz="2400" dirty="0" err="1">
                <a:solidFill>
                  <a:srgbClr val="000000"/>
                </a:solidFill>
              </a:rPr>
              <a:t>estado</a:t>
            </a:r>
            <a:r>
              <a:rPr lang="en-US" sz="2400" dirty="0">
                <a:solidFill>
                  <a:srgbClr val="000000"/>
                </a:solidFill>
              </a:rPr>
              <a:t> de </a:t>
            </a:r>
            <a:r>
              <a:rPr lang="en-US" sz="2400" dirty="0" err="1">
                <a:solidFill>
                  <a:srgbClr val="000000"/>
                </a:solidFill>
              </a:rPr>
              <a:t>espírito</a:t>
            </a:r>
            <a:r>
              <a:rPr lang="en-US" sz="2400" dirty="0">
                <a:solidFill>
                  <a:srgbClr val="000000"/>
                </a:solidFill>
              </a:rPr>
              <a:t> é </a:t>
            </a:r>
            <a:r>
              <a:rPr lang="en-US" sz="2400" dirty="0" err="1">
                <a:solidFill>
                  <a:srgbClr val="000000"/>
                </a:solidFill>
              </a:rPr>
              <a:t>como</a:t>
            </a:r>
            <a:r>
              <a:rPr lang="en-US" sz="2400" dirty="0">
                <a:solidFill>
                  <a:srgbClr val="000000"/>
                </a:solidFill>
              </a:rPr>
              <a:t> o </a:t>
            </a:r>
            <a:r>
              <a:rPr lang="en-US" sz="2400" dirty="0" err="1">
                <a:solidFill>
                  <a:srgbClr val="000000"/>
                </a:solidFill>
              </a:rPr>
              <a:t>colesterol</a:t>
            </a:r>
            <a:r>
              <a:rPr lang="en-US" sz="2400" dirty="0">
                <a:solidFill>
                  <a:srgbClr val="000000"/>
                </a:solidFill>
              </a:rPr>
              <a:t>: </a:t>
            </a:r>
            <a:endParaRPr lang="en-US" dirty="0"/>
          </a:p>
          <a:p>
            <a:pPr>
              <a:lnSpc>
                <a:spcPct val="95000"/>
              </a:lnSpc>
            </a:pPr>
            <a:r>
              <a:rPr lang="en-US" sz="2400" dirty="0">
                <a:solidFill>
                  <a:srgbClr val="000000"/>
                </a:solidFill>
              </a:rPr>
              <a:t>        </a:t>
            </a:r>
            <a:r>
              <a:rPr lang="en-US" sz="2400" dirty="0" err="1">
                <a:solidFill>
                  <a:srgbClr val="000000"/>
                </a:solidFill>
              </a:rPr>
              <a:t>há</a:t>
            </a:r>
            <a:r>
              <a:rPr lang="en-US" sz="2400" dirty="0">
                <a:solidFill>
                  <a:srgbClr val="000000"/>
                </a:solidFill>
              </a:rPr>
              <a:t> o </a:t>
            </a:r>
            <a:r>
              <a:rPr lang="en-US" sz="2400" dirty="0" err="1">
                <a:solidFill>
                  <a:srgbClr val="000000"/>
                </a:solidFill>
              </a:rPr>
              <a:t>positivo</a:t>
            </a:r>
            <a:r>
              <a:rPr lang="en-US" sz="2400" dirty="0">
                <a:solidFill>
                  <a:srgbClr val="000000"/>
                </a:solidFill>
              </a:rPr>
              <a:t> e </a:t>
            </a:r>
            <a:r>
              <a:rPr lang="en-US" sz="2400" dirty="0" err="1">
                <a:solidFill>
                  <a:srgbClr val="000000"/>
                </a:solidFill>
              </a:rPr>
              <a:t>há</a:t>
            </a:r>
            <a:r>
              <a:rPr lang="en-US" sz="2400" dirty="0">
                <a:solidFill>
                  <a:srgbClr val="000000"/>
                </a:solidFill>
              </a:rPr>
              <a:t> o </a:t>
            </a:r>
            <a:r>
              <a:rPr lang="en-US" sz="2400" dirty="0" err="1">
                <a:solidFill>
                  <a:srgbClr val="000000"/>
                </a:solidFill>
              </a:rPr>
              <a:t>negativo</a:t>
            </a:r>
            <a:endParaRPr lang="en-US" dirty="0"/>
          </a:p>
          <a:p>
            <a:pPr algn="ctr">
              <a:lnSpc>
                <a:spcPct val="95000"/>
              </a:lnSpc>
            </a:pPr>
            <a:r>
              <a:rPr lang="en-US" sz="2400" dirty="0">
                <a:solidFill>
                  <a:srgbClr val="000000"/>
                </a:solidFill>
              </a:rPr>
              <a:t>(</a:t>
            </a:r>
            <a:r>
              <a:rPr lang="en-US" sz="2400" dirty="0" err="1">
                <a:solidFill>
                  <a:srgbClr val="000000"/>
                </a:solidFill>
              </a:rPr>
              <a:t>exemplo</a:t>
            </a:r>
            <a:r>
              <a:rPr lang="en-US" sz="2400" dirty="0">
                <a:solidFill>
                  <a:srgbClr val="000000"/>
                </a:solidFill>
              </a:rPr>
              <a:t> do </a:t>
            </a:r>
            <a:r>
              <a:rPr lang="en-US" sz="2400" dirty="0" err="1">
                <a:solidFill>
                  <a:srgbClr val="000000"/>
                </a:solidFill>
              </a:rPr>
              <a:t>Poder</a:t>
            </a:r>
            <a:r>
              <a:rPr lang="en-US" sz="2400" dirty="0">
                <a:solidFill>
                  <a:srgbClr val="000000"/>
                </a:solidFill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1569" y="457200"/>
            <a:ext cx="7588091" cy="5783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2771800" y="260648"/>
            <a:ext cx="3667992" cy="584775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pt-PT" sz="3200" b="1" dirty="0" smtClean="0"/>
              <a:t>Poder de instituir </a:t>
            </a:r>
            <a:endParaRPr lang="pt-PT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8789" y="864394"/>
            <a:ext cx="6160770" cy="5044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225743" y="3746183"/>
            <a:ext cx="3837623" cy="35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2400" i="1" dirty="0">
                <a:solidFill>
                  <a:srgbClr val="000000"/>
                </a:solidFill>
              </a:rPr>
              <a:t>(</a:t>
            </a:r>
            <a:r>
              <a:rPr lang="en-US" sz="2400" i="1" dirty="0" err="1">
                <a:solidFill>
                  <a:srgbClr val="000000"/>
                </a:solidFill>
              </a:rPr>
              <a:t>prevenção</a:t>
            </a:r>
            <a:r>
              <a:rPr lang="en-US" sz="2400" i="1" dirty="0">
                <a:solidFill>
                  <a:srgbClr val="000000"/>
                </a:solidFill>
              </a:rPr>
              <a:t> da) </a:t>
            </a:r>
            <a:r>
              <a:rPr lang="en-US" sz="2400" i="1" dirty="0" err="1">
                <a:solidFill>
                  <a:srgbClr val="000000"/>
                </a:solidFill>
              </a:rPr>
              <a:t>violência</a:t>
            </a:r>
            <a:endParaRPr lang="en-US" sz="2400" i="1" dirty="0">
              <a:solidFill>
                <a:srgbClr val="000000"/>
              </a:solidFill>
            </a:endParaRP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2691765" y="5943600"/>
            <a:ext cx="4040505" cy="35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2400" i="1" dirty="0">
                <a:solidFill>
                  <a:srgbClr val="000000"/>
                </a:solidFill>
              </a:rPr>
              <a:t>(</a:t>
            </a:r>
            <a:r>
              <a:rPr lang="en-US" sz="2400" i="1" dirty="0" err="1">
                <a:solidFill>
                  <a:srgbClr val="000000"/>
                </a:solidFill>
              </a:rPr>
              <a:t>regulação</a:t>
            </a:r>
            <a:r>
              <a:rPr lang="en-US" sz="2400" i="1" dirty="0">
                <a:solidFill>
                  <a:srgbClr val="000000"/>
                </a:solidFill>
              </a:rPr>
              <a:t> da) </a:t>
            </a:r>
            <a:r>
              <a:rPr lang="en-US" sz="2400" i="1" dirty="0" err="1">
                <a:solidFill>
                  <a:srgbClr val="000000"/>
                </a:solidFill>
              </a:rPr>
              <a:t>tecnologia</a:t>
            </a:r>
            <a:endParaRPr lang="en-US" sz="2400" i="1" dirty="0">
              <a:solidFill>
                <a:srgbClr val="000000"/>
              </a:solidFill>
            </a:endParaRPr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5709285" y="2468880"/>
            <a:ext cx="1987392" cy="35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2400" i="1" dirty="0" err="1">
                <a:solidFill>
                  <a:srgbClr val="000000"/>
                </a:solidFill>
              </a:rPr>
              <a:t>pela</a:t>
            </a:r>
            <a:r>
              <a:rPr lang="en-US" sz="2400" i="1" dirty="0">
                <a:solidFill>
                  <a:srgbClr val="000000"/>
                </a:solidFill>
              </a:rPr>
              <a:t> </a:t>
            </a:r>
            <a:r>
              <a:rPr lang="en-US" sz="2400" i="1" dirty="0" err="1">
                <a:solidFill>
                  <a:srgbClr val="000000"/>
                </a:solidFill>
              </a:rPr>
              <a:t>justiça</a:t>
            </a:r>
            <a:endParaRPr lang="en-US" sz="2400" i="1" dirty="0">
              <a:solidFill>
                <a:srgbClr val="000000"/>
              </a:solidFill>
            </a:endParaRPr>
          </a:p>
        </p:txBody>
      </p: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2508885" y="91440"/>
            <a:ext cx="4672013" cy="76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3200" b="1" dirty="0" err="1">
                <a:solidFill>
                  <a:srgbClr val="000000"/>
                </a:solidFill>
              </a:rPr>
              <a:t>Tendências</a:t>
            </a:r>
            <a:r>
              <a:rPr lang="en-US" sz="3200" b="1" dirty="0">
                <a:solidFill>
                  <a:srgbClr val="000000"/>
                </a:solidFill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</a:rPr>
              <a:t>positivas</a:t>
            </a:r>
            <a:r>
              <a:rPr lang="en-US" sz="3200" b="1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</a:rPr>
              <a:t>realismo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crítico</a:t>
            </a:r>
            <a:r>
              <a:rPr lang="en-US" sz="2000" dirty="0" smtClean="0">
                <a:solidFill>
                  <a:srgbClr val="000000"/>
                </a:solidFill>
              </a:rPr>
              <a:t>)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052736"/>
            <a:ext cx="6220778" cy="4806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251520" y="3861048"/>
            <a:ext cx="3837623" cy="35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2400" i="1" dirty="0">
                <a:solidFill>
                  <a:srgbClr val="000000"/>
                </a:solidFill>
              </a:rPr>
              <a:t>(</a:t>
            </a:r>
            <a:r>
              <a:rPr lang="en-US" sz="2400" i="1" dirty="0" err="1">
                <a:solidFill>
                  <a:srgbClr val="000000"/>
                </a:solidFill>
              </a:rPr>
              <a:t>controlo</a:t>
            </a:r>
            <a:r>
              <a:rPr lang="en-US" sz="2400" i="1" dirty="0">
                <a:solidFill>
                  <a:srgbClr val="000000"/>
                </a:solidFill>
              </a:rPr>
              <a:t> da) </a:t>
            </a:r>
            <a:r>
              <a:rPr lang="en-US" sz="2400" i="1" dirty="0" err="1">
                <a:solidFill>
                  <a:srgbClr val="000000"/>
                </a:solidFill>
              </a:rPr>
              <a:t>violência</a:t>
            </a:r>
            <a:endParaRPr lang="en-US" sz="2400" i="1" dirty="0">
              <a:solidFill>
                <a:srgbClr val="000000"/>
              </a:solidFill>
            </a:endParaRP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2699792" y="5805264"/>
            <a:ext cx="4040505" cy="35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2400" i="1" dirty="0">
                <a:solidFill>
                  <a:srgbClr val="000000"/>
                </a:solidFill>
              </a:rPr>
              <a:t>(</a:t>
            </a:r>
            <a:r>
              <a:rPr lang="en-US" sz="2400" i="1" dirty="0" err="1">
                <a:solidFill>
                  <a:srgbClr val="000000"/>
                </a:solidFill>
              </a:rPr>
              <a:t>exploração</a:t>
            </a:r>
            <a:r>
              <a:rPr lang="en-US" sz="2400" i="1" dirty="0">
                <a:solidFill>
                  <a:srgbClr val="000000"/>
                </a:solidFill>
              </a:rPr>
              <a:t> da) </a:t>
            </a:r>
            <a:r>
              <a:rPr lang="en-US" sz="2400" i="1" dirty="0" err="1">
                <a:solidFill>
                  <a:srgbClr val="000000"/>
                </a:solidFill>
              </a:rPr>
              <a:t>tecnologia</a:t>
            </a:r>
            <a:endParaRPr lang="en-US" sz="2400" i="1" dirty="0">
              <a:solidFill>
                <a:srgbClr val="000000"/>
              </a:solidFill>
            </a:endParaRPr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5868144" y="2708920"/>
            <a:ext cx="1987392" cy="35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2400" i="1" dirty="0">
                <a:solidFill>
                  <a:srgbClr val="000000"/>
                </a:solidFill>
              </a:rPr>
              <a:t>(in)</a:t>
            </a:r>
            <a:r>
              <a:rPr lang="en-US" sz="2400" i="1" dirty="0" err="1">
                <a:solidFill>
                  <a:srgbClr val="000000"/>
                </a:solidFill>
              </a:rPr>
              <a:t>justiça</a:t>
            </a:r>
            <a:endParaRPr lang="en-US" sz="2400" i="1" dirty="0">
              <a:solidFill>
                <a:srgbClr val="000000"/>
              </a:solidFill>
            </a:endParaRPr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2417445" y="228600"/>
            <a:ext cx="4672013" cy="76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3200" b="1" dirty="0" err="1">
                <a:solidFill>
                  <a:srgbClr val="000000"/>
                </a:solidFill>
              </a:rPr>
              <a:t>Tendências</a:t>
            </a:r>
            <a:r>
              <a:rPr lang="en-US" sz="3200" b="1" dirty="0">
                <a:solidFill>
                  <a:srgbClr val="000000"/>
                </a:solidFill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</a:rPr>
              <a:t>negativas</a:t>
            </a:r>
            <a:r>
              <a:rPr lang="en-US" sz="3200" b="1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</a:rPr>
              <a:t>t</a:t>
            </a:r>
            <a:r>
              <a:rPr lang="en-US" sz="2000" dirty="0" err="1" smtClean="0">
                <a:solidFill>
                  <a:srgbClr val="000000"/>
                </a:solidFill>
              </a:rPr>
              <a:t>eoria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crítica</a:t>
            </a:r>
            <a:r>
              <a:rPr lang="en-US" sz="2000" dirty="0" smtClean="0">
                <a:solidFill>
                  <a:srgbClr val="000000"/>
                </a:solidFill>
              </a:rPr>
              <a:t>)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85720" y="428604"/>
          <a:ext cx="8572560" cy="6143666"/>
        </p:xfrm>
        <a:graphic>
          <a:graphicData uri="http://schemas.openxmlformats.org/drawingml/2006/table">
            <a:tbl>
              <a:tblPr/>
              <a:tblGrid>
                <a:gridCol w="8572560"/>
              </a:tblGrid>
              <a:tr h="724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b="1" baseline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Os europeus destacam-se dos outros povos pelo respeito pelos Direitos Humanos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b="1" baseline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Quem comete um crime deve ser punido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b="1" baseline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 Estado deve assumir todas as responsabilidades para empregar quem cometa crimes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b="1" baseline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Sem liberdade, o trabalho degrada o ser humano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b="1" baseline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 trabalho liberta os condenados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b="1" baseline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 Estado deve passar a admitir a entrada na função pública de pessoas com cadastro criminal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b="1" baseline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Ao Estado cabe estimular as empresas e a sociedade para receberem bem os ex-condenados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b="1" baseline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Havendo condições para isso, o trabalho livre dos condenados é preferível à prisão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b="1" baseline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Quem comete um crime deve ser tratado sempre como pessoa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2000" b="1" baseline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Os europeus são demasiado brandos com os seus inimigos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85728"/>
            <a:ext cx="8572560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5076056" y="2357430"/>
            <a:ext cx="853266" cy="1575626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Oval 6"/>
          <p:cNvSpPr/>
          <p:nvPr/>
        </p:nvSpPr>
        <p:spPr>
          <a:xfrm>
            <a:off x="2500298" y="857232"/>
            <a:ext cx="785818" cy="714380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11" name="Conexão recta unidireccional 10"/>
          <p:cNvCxnSpPr/>
          <p:nvPr/>
        </p:nvCxnSpPr>
        <p:spPr>
          <a:xfrm rot="10800000">
            <a:off x="3500430" y="1285860"/>
            <a:ext cx="3143272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xão recta unidireccional 12"/>
          <p:cNvCxnSpPr/>
          <p:nvPr/>
        </p:nvCxnSpPr>
        <p:spPr>
          <a:xfrm rot="10800000">
            <a:off x="5715008" y="2857496"/>
            <a:ext cx="92869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xão recta unidireccional 14"/>
          <p:cNvCxnSpPr/>
          <p:nvPr/>
        </p:nvCxnSpPr>
        <p:spPr>
          <a:xfrm flipH="1" flipV="1">
            <a:off x="5292080" y="3501008"/>
            <a:ext cx="1296144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Novas metodologias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z="2400" b="1" i="1" dirty="0" err="1" smtClean="0"/>
              <a:t>I</a:t>
            </a:r>
            <a:r>
              <a:rPr lang="pt-PT" sz="2400" b="1" i="1" dirty="0" err="1" smtClean="0"/>
              <a:t>magiologia</a:t>
            </a:r>
            <a:r>
              <a:rPr lang="pt-PT" sz="2400" dirty="0" smtClean="0"/>
              <a:t> </a:t>
            </a:r>
            <a:r>
              <a:rPr lang="pt-PT" sz="2400" dirty="0" smtClean="0"/>
              <a:t>– ressonância magnética e tomografia por emissão de positrões –, a </a:t>
            </a:r>
            <a:r>
              <a:rPr lang="pt-PT" sz="2400" b="1" i="1" dirty="0" err="1" smtClean="0"/>
              <a:t>neurofisiologia</a:t>
            </a:r>
            <a:r>
              <a:rPr lang="pt-PT" sz="2400" dirty="0" smtClean="0"/>
              <a:t> – </a:t>
            </a:r>
            <a:r>
              <a:rPr lang="pt-PT" sz="2400" dirty="0" err="1" smtClean="0"/>
              <a:t>eletroence-falograma</a:t>
            </a:r>
            <a:r>
              <a:rPr lang="pt-PT" sz="2400" dirty="0" smtClean="0"/>
              <a:t> </a:t>
            </a:r>
            <a:r>
              <a:rPr lang="pt-PT" sz="2400" dirty="0" smtClean="0"/>
              <a:t>espontâneos </a:t>
            </a:r>
            <a:r>
              <a:rPr lang="pt-PT" sz="2400" i="1" dirty="0" smtClean="0"/>
              <a:t>online</a:t>
            </a:r>
            <a:r>
              <a:rPr lang="pt-PT" sz="2400" dirty="0" smtClean="0"/>
              <a:t> e </a:t>
            </a:r>
            <a:r>
              <a:rPr lang="pt-PT" sz="2400" dirty="0" err="1" smtClean="0"/>
              <a:t>electromiograma</a:t>
            </a:r>
            <a:r>
              <a:rPr lang="pt-PT" sz="2400" dirty="0" smtClean="0"/>
              <a:t> –, a </a:t>
            </a:r>
            <a:r>
              <a:rPr lang="pt-PT" sz="2400" b="1" i="1" dirty="0" err="1" smtClean="0"/>
              <a:t>audiologia</a:t>
            </a:r>
            <a:r>
              <a:rPr lang="pt-PT" sz="2400" dirty="0" smtClean="0"/>
              <a:t>, a manipulação de </a:t>
            </a:r>
            <a:r>
              <a:rPr lang="pt-PT" sz="2400" b="1" i="1" dirty="0" smtClean="0"/>
              <a:t>hormonas</a:t>
            </a:r>
            <a:r>
              <a:rPr lang="pt-PT" sz="2400" dirty="0" smtClean="0"/>
              <a:t> – doseamento de </a:t>
            </a:r>
            <a:r>
              <a:rPr lang="pt-PT" sz="2400" dirty="0" err="1" smtClean="0"/>
              <a:t>neuromediadores</a:t>
            </a:r>
            <a:r>
              <a:rPr lang="pt-PT" sz="2400" dirty="0" smtClean="0"/>
              <a:t> e </a:t>
            </a:r>
            <a:r>
              <a:rPr lang="pt-PT" sz="2400" dirty="0" err="1" smtClean="0"/>
              <a:t>neurotransmissores</a:t>
            </a:r>
            <a:r>
              <a:rPr lang="pt-PT" sz="2400" dirty="0" smtClean="0"/>
              <a:t> – </a:t>
            </a:r>
            <a:r>
              <a:rPr lang="pt-PT" sz="2400" dirty="0" err="1" smtClean="0"/>
              <a:t>serotonina</a:t>
            </a:r>
            <a:r>
              <a:rPr lang="pt-PT" sz="2400" dirty="0" smtClean="0"/>
              <a:t>, adrenalina, </a:t>
            </a:r>
            <a:r>
              <a:rPr lang="pt-PT" sz="2400" dirty="0" err="1" smtClean="0"/>
              <a:t>aceticolina</a:t>
            </a:r>
            <a:r>
              <a:rPr lang="pt-PT" sz="2400" dirty="0" smtClean="0"/>
              <a:t>, </a:t>
            </a:r>
            <a:r>
              <a:rPr lang="pt-PT" sz="2400" dirty="0" err="1" smtClean="0"/>
              <a:t>dopamina</a:t>
            </a:r>
            <a:r>
              <a:rPr lang="pt-PT" sz="2400" dirty="0" smtClean="0"/>
              <a:t>, </a:t>
            </a:r>
            <a:r>
              <a:rPr lang="pt-PT" sz="2400" dirty="0" err="1" smtClean="0"/>
              <a:t>endorfina</a:t>
            </a:r>
            <a:r>
              <a:rPr lang="pt-PT" sz="2400" dirty="0" smtClean="0"/>
              <a:t>, GABA – a identificação das emoções através do </a:t>
            </a:r>
            <a:r>
              <a:rPr lang="pt-PT" sz="2400" b="1" i="1" dirty="0" smtClean="0"/>
              <a:t>estudo da face</a:t>
            </a:r>
            <a:r>
              <a:rPr lang="pt-PT" sz="2400" dirty="0" smtClean="0"/>
              <a:t>, </a:t>
            </a:r>
            <a:r>
              <a:rPr lang="pt-PT" sz="2400" dirty="0" smtClean="0"/>
              <a:t>etc.</a:t>
            </a:r>
          </a:p>
          <a:p>
            <a:endParaRPr lang="pt-PT" sz="2400" dirty="0" smtClean="0"/>
          </a:p>
          <a:p>
            <a:r>
              <a:rPr lang="pt-PT" sz="2400" dirty="0" smtClean="0"/>
              <a:t>Estados </a:t>
            </a:r>
            <a:r>
              <a:rPr lang="pt-PT" sz="2400" dirty="0" smtClean="0"/>
              <a:t>de </a:t>
            </a:r>
            <a:r>
              <a:rPr lang="pt-PT" sz="2400" dirty="0" smtClean="0"/>
              <a:t>espírito não são metáforas</a:t>
            </a:r>
            <a:r>
              <a:rPr lang="pt-PT" sz="2400" dirty="0" smtClean="0"/>
              <a:t>, mas </a:t>
            </a:r>
            <a:r>
              <a:rPr lang="pt-PT" sz="2400" dirty="0" smtClean="0"/>
              <a:t>factos a comprovar cientificamente. </a:t>
            </a:r>
            <a:r>
              <a:rPr lang="pt-PT" sz="2400" b="1" dirty="0" err="1" smtClean="0"/>
              <a:t>Neo</a:t>
            </a:r>
            <a:r>
              <a:rPr lang="pt-PT" sz="2400" b="1" dirty="0" smtClean="0"/>
              <a:t> positivismo</a:t>
            </a:r>
            <a:endParaRPr lang="pt-PT" sz="2400" b="1" dirty="0" smtClean="0"/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/>
          <a:lstStyle/>
          <a:p>
            <a:r>
              <a:rPr lang="pt-PT" dirty="0" smtClean="0"/>
              <a:t>2. Políticas para actualização das teorias sociais</a:t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988841"/>
            <a:ext cx="8229600" cy="4248472"/>
          </a:xfrm>
        </p:spPr>
        <p:txBody>
          <a:bodyPr/>
          <a:lstStyle/>
          <a:p>
            <a:pPr algn="ctr">
              <a:buNone/>
            </a:pPr>
            <a:r>
              <a:rPr lang="pt-PT" i="1" dirty="0" smtClean="0"/>
              <a:t>História das teorias sociais</a:t>
            </a:r>
          </a:p>
          <a:p>
            <a:pPr>
              <a:buNone/>
            </a:pPr>
            <a:r>
              <a:rPr lang="pt-PT" dirty="0" smtClean="0"/>
              <a:t>   A) </a:t>
            </a:r>
            <a:r>
              <a:rPr lang="pt-PT" sz="2800" dirty="0" smtClean="0"/>
              <a:t>do </a:t>
            </a:r>
            <a:r>
              <a:rPr lang="pt-PT" sz="2800" dirty="0" err="1" smtClean="0"/>
              <a:t>New</a:t>
            </a:r>
            <a:r>
              <a:rPr lang="pt-PT" sz="2800" dirty="0" smtClean="0"/>
              <a:t> </a:t>
            </a:r>
            <a:r>
              <a:rPr lang="pt-PT" sz="2800" dirty="0" err="1" smtClean="0"/>
              <a:t>Deal</a:t>
            </a:r>
            <a:r>
              <a:rPr lang="pt-PT" sz="2800" dirty="0" smtClean="0"/>
              <a:t> para o Plano </a:t>
            </a:r>
            <a:r>
              <a:rPr lang="pt-PT" sz="2800" dirty="0" err="1" smtClean="0"/>
              <a:t>Marshall</a:t>
            </a:r>
            <a:r>
              <a:rPr lang="pt-PT" sz="2800" dirty="0" smtClean="0"/>
              <a:t> </a:t>
            </a:r>
            <a:r>
              <a:rPr lang="pt-PT" sz="2000" dirty="0" smtClean="0"/>
              <a:t>(neo-colonização)</a:t>
            </a:r>
          </a:p>
          <a:p>
            <a:pPr>
              <a:buNone/>
            </a:pPr>
            <a:r>
              <a:rPr lang="pt-PT" dirty="0" smtClean="0"/>
              <a:t>   B) </a:t>
            </a:r>
            <a:r>
              <a:rPr lang="pt-PT" sz="2800" dirty="0" smtClean="0"/>
              <a:t>dos clássicos das transformações para a ideologia da modernização </a:t>
            </a:r>
            <a:r>
              <a:rPr lang="pt-PT" sz="2000" dirty="0" smtClean="0"/>
              <a:t>(etnicidade, sexismo e violência – corpos e direito – como tabus na teoria social)</a:t>
            </a:r>
          </a:p>
          <a:p>
            <a:pPr>
              <a:buNone/>
            </a:pPr>
            <a:r>
              <a:rPr lang="pt-PT" dirty="0" smtClean="0"/>
              <a:t> </a:t>
            </a:r>
            <a:r>
              <a:rPr lang="pt-PT" dirty="0" smtClean="0"/>
              <a:t>  C) </a:t>
            </a:r>
            <a:r>
              <a:rPr lang="pt-PT" sz="2800" dirty="0" smtClean="0"/>
              <a:t>da neutralidade ideológica da Guerra Fria ao discurso único pós soviético</a:t>
            </a:r>
          </a:p>
          <a:p>
            <a:pPr>
              <a:buNone/>
            </a:pPr>
            <a:r>
              <a:rPr lang="pt-PT" dirty="0" smtClean="0"/>
              <a:t> </a:t>
            </a:r>
            <a:r>
              <a:rPr lang="pt-PT" dirty="0" smtClean="0"/>
              <a:t>  D) </a:t>
            </a:r>
            <a:r>
              <a:rPr lang="pt-PT" sz="2800" dirty="0" smtClean="0"/>
              <a:t>da oportunidade de retomar a ciência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2195513" y="1844675"/>
            <a:ext cx="4392612" cy="3455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PT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A violência em Giddens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 b="1"/>
          </a:p>
          <a:p>
            <a:endParaRPr lang="pt-PT" b="1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339975" y="4797425"/>
            <a:ext cx="3960813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pt-PT" b="1"/>
          </a:p>
          <a:p>
            <a:pPr algn="ctr">
              <a:spcBef>
                <a:spcPct val="20000"/>
              </a:spcBef>
            </a:pPr>
            <a:r>
              <a:rPr lang="pt-PT" b="1"/>
              <a:t>Transformação da natureza </a:t>
            </a:r>
          </a:p>
          <a:p>
            <a:pPr algn="ctr">
              <a:spcBef>
                <a:spcPct val="20000"/>
              </a:spcBef>
            </a:pPr>
            <a:r>
              <a:rPr lang="pt-PT" b="1"/>
              <a:t>pelo industrialismo</a:t>
            </a:r>
          </a:p>
          <a:p>
            <a:pPr algn="ctr">
              <a:spcBef>
                <a:spcPct val="20000"/>
              </a:spcBef>
            </a:pPr>
            <a:r>
              <a:rPr lang="pt-PT" b="1"/>
              <a:t>(ambiente criado)</a:t>
            </a:r>
          </a:p>
          <a:p>
            <a:pPr algn="ctr"/>
            <a:endParaRPr lang="pt-PT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50825" y="3141663"/>
            <a:ext cx="331152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b="1"/>
              <a:t>Propriedade privada (classe)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132138" y="1700213"/>
            <a:ext cx="259238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pt-PT" b="1"/>
          </a:p>
          <a:p>
            <a:pPr algn="ctr">
              <a:spcBef>
                <a:spcPct val="20000"/>
              </a:spcBef>
            </a:pPr>
            <a:r>
              <a:rPr lang="pt-PT" b="1"/>
              <a:t>Vigilância (Poliarquia)</a:t>
            </a:r>
          </a:p>
          <a:p>
            <a:pPr algn="ctr"/>
            <a:endParaRPr lang="pt-PT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5651500" y="2852738"/>
            <a:ext cx="3240088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b="1"/>
              <a:t>Violência militar </a:t>
            </a:r>
          </a:p>
          <a:p>
            <a:pPr algn="ctr"/>
            <a:r>
              <a:rPr lang="pt-PT" b="1"/>
              <a:t>(poder militar no contexto da </a:t>
            </a:r>
          </a:p>
          <a:p>
            <a:pPr algn="ctr"/>
            <a:r>
              <a:rPr lang="pt-PT" b="1"/>
              <a:t>industrialização da guerra)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4427538" y="3500438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V="1">
            <a:off x="4427538" y="249237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4427538" y="350043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H="1">
            <a:off x="3851275" y="3500438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2"/>
          <p:cNvSpPr>
            <a:spLocks noChangeArrowheads="1"/>
          </p:cNvSpPr>
          <p:nvPr/>
        </p:nvSpPr>
        <p:spPr bwMode="auto">
          <a:xfrm>
            <a:off x="2195513" y="1844675"/>
            <a:ext cx="4392612" cy="3455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PT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4000" b="1"/>
              <a:t>Movimentos sociais modernos </a:t>
            </a:r>
            <a:r>
              <a:rPr lang="pt-PT" sz="4000"/>
              <a:t>em Giddens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 b="1"/>
          </a:p>
          <a:p>
            <a:endParaRPr lang="pt-PT" b="1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339975" y="5084763"/>
            <a:ext cx="3960813" cy="865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pt-PT" b="1"/>
              <a:t>Movimentos </a:t>
            </a:r>
          </a:p>
          <a:p>
            <a:pPr algn="ctr"/>
            <a:r>
              <a:rPr lang="pt-PT" b="1"/>
              <a:t>ecológicos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250825" y="3141663"/>
            <a:ext cx="331152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b="1"/>
              <a:t>Movimentos operários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132138" y="1700213"/>
            <a:ext cx="259238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pt-PT" b="1"/>
          </a:p>
          <a:p>
            <a:pPr algn="ctr"/>
            <a:r>
              <a:rPr lang="pt-PT" b="1"/>
              <a:t>Movimentos </a:t>
            </a:r>
          </a:p>
          <a:p>
            <a:pPr algn="ctr"/>
            <a:r>
              <a:rPr lang="pt-PT" b="1"/>
              <a:t>Democráticos</a:t>
            </a:r>
            <a:r>
              <a:rPr lang="pt-PT"/>
              <a:t> </a:t>
            </a:r>
            <a:endParaRPr lang="pt-PT" b="1"/>
          </a:p>
          <a:p>
            <a:pPr algn="ctr"/>
            <a:endParaRPr lang="pt-PT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5651500" y="2852738"/>
            <a:ext cx="3240088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b="1"/>
              <a:t>Movimentos pacifistas</a:t>
            </a:r>
            <a:r>
              <a:rPr lang="pt-PT"/>
              <a:t> 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4427538" y="3500438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V="1">
            <a:off x="4427538" y="249237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4427538" y="350043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3851275" y="3500438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Repugnância face à violência, prisões e violência doméstica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r>
              <a:rPr lang="pt-PT" sz="2800" i="1" dirty="0" smtClean="0"/>
              <a:t>Segredos sociais</a:t>
            </a:r>
            <a:r>
              <a:rPr lang="pt-PT" sz="2800" dirty="0" smtClean="0"/>
              <a:t>, abusos sexuais e de género</a:t>
            </a:r>
          </a:p>
          <a:p>
            <a:endParaRPr lang="pt-PT" sz="1400" dirty="0" smtClean="0"/>
          </a:p>
          <a:p>
            <a:r>
              <a:rPr lang="pt-PT" sz="2800" i="1" dirty="0" smtClean="0"/>
              <a:t>Segredos institucionais</a:t>
            </a:r>
            <a:r>
              <a:rPr lang="pt-PT" sz="2800" dirty="0" smtClean="0"/>
              <a:t>, abusos </a:t>
            </a:r>
            <a:r>
              <a:rPr lang="pt-PT" sz="2800" dirty="0" err="1" smtClean="0"/>
              <a:t>policial-carcerários</a:t>
            </a:r>
            <a:r>
              <a:rPr lang="pt-PT" sz="2800" dirty="0" smtClean="0"/>
              <a:t> e racismo</a:t>
            </a:r>
          </a:p>
          <a:p>
            <a:endParaRPr lang="pt-PT" sz="1400" dirty="0" smtClean="0"/>
          </a:p>
          <a:p>
            <a:r>
              <a:rPr lang="pt-PT" sz="2800" dirty="0" smtClean="0"/>
              <a:t>Cumplicidade da teoria social – ao separar a sua vocação do tratamento dos corpos (</a:t>
            </a:r>
            <a:r>
              <a:rPr lang="pt-PT" sz="2800" i="1" dirty="0" err="1" smtClean="0"/>
              <a:t>biologismo</a:t>
            </a:r>
            <a:r>
              <a:rPr lang="pt-PT" sz="2800" dirty="0" smtClean="0"/>
              <a:t>) e da avaliação dos direitos criminais/humanos (</a:t>
            </a:r>
            <a:r>
              <a:rPr lang="pt-PT" sz="2800" i="1" dirty="0" smtClean="0"/>
              <a:t>ideologia</a:t>
            </a:r>
            <a:r>
              <a:rPr lang="pt-PT" sz="2800" dirty="0" smtClean="0"/>
              <a:t>)</a:t>
            </a:r>
          </a:p>
          <a:p>
            <a:endParaRPr lang="pt-PT" sz="1400" dirty="0" smtClean="0"/>
          </a:p>
          <a:p>
            <a:r>
              <a:rPr lang="pt-PT" sz="2800" dirty="0" smtClean="0"/>
              <a:t>Justiça transformativa (</a:t>
            </a:r>
            <a:r>
              <a:rPr lang="pt-PT" sz="2800" i="1" dirty="0" smtClean="0"/>
              <a:t>5 </a:t>
            </a:r>
            <a:r>
              <a:rPr lang="pt-PT" sz="2800" i="1" dirty="0" err="1" smtClean="0"/>
              <a:t>generations</a:t>
            </a:r>
            <a:r>
              <a:rPr lang="pt-PT" sz="2800" dirty="0" smtClean="0"/>
              <a:t>)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2195513" y="1844675"/>
            <a:ext cx="4392612" cy="3455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PT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4000" b="1"/>
              <a:t>Principais focos de tensão na sociedade moderna </a:t>
            </a:r>
            <a:r>
              <a:rPr lang="pt-PT" sz="4000"/>
              <a:t>em Giddens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 b="1"/>
          </a:p>
          <a:p>
            <a:endParaRPr lang="pt-PT" b="1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339975" y="4797425"/>
            <a:ext cx="3960813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pt-PT" b="1"/>
          </a:p>
          <a:p>
            <a:pPr algn="ctr">
              <a:spcBef>
                <a:spcPct val="20000"/>
              </a:spcBef>
            </a:pPr>
            <a:r>
              <a:rPr lang="pt-PT" b="1"/>
              <a:t>Anomia</a:t>
            </a:r>
          </a:p>
          <a:p>
            <a:pPr algn="ctr"/>
            <a:endParaRPr lang="pt-PT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50825" y="3141663"/>
            <a:ext cx="331152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b="1"/>
              <a:t>Compromisso de classe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132138" y="1700213"/>
            <a:ext cx="259238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pt-PT" b="1"/>
          </a:p>
          <a:p>
            <a:pPr algn="ctr">
              <a:spcBef>
                <a:spcPct val="20000"/>
              </a:spcBef>
            </a:pPr>
            <a:r>
              <a:rPr lang="pt-PT" b="1"/>
              <a:t>Governabilidade</a:t>
            </a:r>
          </a:p>
          <a:p>
            <a:pPr algn="ctr"/>
            <a:endParaRPr lang="pt-PT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5651500" y="2852738"/>
            <a:ext cx="3240088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PT" b="1"/>
              <a:t>Critério da força</a:t>
            </a: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4427538" y="3500438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V="1">
            <a:off x="4427538" y="249237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4427538" y="350043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 flipH="1">
            <a:off x="3851275" y="3500438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A violência em Giddens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PT" sz="2800"/>
              <a:t>Giddens, Anthony (1985) </a:t>
            </a:r>
            <a:r>
              <a:rPr lang="pt-PT" sz="2800" i="1"/>
              <a:t>The Nation-State and Violence - Vol II A Contemporary Critique of Historical Materialism</a:t>
            </a:r>
            <a:r>
              <a:rPr lang="pt-PT" sz="2800"/>
              <a:t>, Cambridge, Polity.</a:t>
            </a:r>
          </a:p>
          <a:p>
            <a:pPr>
              <a:lnSpc>
                <a:spcPct val="80000"/>
              </a:lnSpc>
            </a:pPr>
            <a:r>
              <a:rPr lang="pt-PT" sz="2800"/>
              <a:t>Giddens, Anthony, “Dimensões da modernidade” in </a:t>
            </a:r>
            <a:r>
              <a:rPr lang="pt-PT" sz="2800" i="1"/>
              <a:t>Sociologia - problemas e práticas</a:t>
            </a:r>
            <a:r>
              <a:rPr lang="pt-PT" sz="2800"/>
              <a:t> nº4, 1988</a:t>
            </a:r>
          </a:p>
          <a:p>
            <a:pPr>
              <a:lnSpc>
                <a:spcPct val="80000"/>
              </a:lnSpc>
            </a:pPr>
            <a:r>
              <a:rPr lang="pt-PT" sz="2800"/>
              <a:t>Giddens, Anthony, </a:t>
            </a:r>
            <a:r>
              <a:rPr lang="pt-PT" sz="2800" i="1"/>
              <a:t>As consequências da modernidade</a:t>
            </a:r>
            <a:r>
              <a:rPr lang="pt-PT" sz="2800"/>
              <a:t>, Oeiras, Celta, 1992</a:t>
            </a:r>
            <a:endParaRPr lang="pt-PT" sz="2800" b="1"/>
          </a:p>
          <a:p>
            <a:pPr>
              <a:lnSpc>
                <a:spcPct val="80000"/>
              </a:lnSpc>
            </a:pPr>
            <a:r>
              <a:rPr lang="pt-PT" sz="2800" b="1"/>
              <a:t>Sociedade capitalista versus sociedade industrial</a:t>
            </a:r>
          </a:p>
          <a:p>
            <a:pPr>
              <a:lnSpc>
                <a:spcPct val="80000"/>
              </a:lnSpc>
            </a:pPr>
            <a:r>
              <a:rPr lang="pt-PT" sz="2800" b="1"/>
              <a:t>Poder militar e vigilância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Mouzelis</a:t>
            </a:r>
            <a:r>
              <a:rPr lang="pt-PT" dirty="0" smtClean="0"/>
              <a:t> denuncia hipocrisia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Reducionismo</a:t>
            </a:r>
            <a:r>
              <a:rPr lang="en-US" dirty="0" smtClean="0"/>
              <a:t> (</a:t>
            </a:r>
            <a:r>
              <a:rPr lang="en-US" dirty="0" err="1" smtClean="0"/>
              <a:t>individualista</a:t>
            </a:r>
            <a:r>
              <a:rPr lang="en-US" dirty="0" smtClean="0"/>
              <a:t>) e </a:t>
            </a:r>
            <a:r>
              <a:rPr lang="en-US" dirty="0" err="1" smtClean="0"/>
              <a:t>reificação</a:t>
            </a:r>
            <a:r>
              <a:rPr lang="en-US" dirty="0" smtClean="0"/>
              <a:t> (</a:t>
            </a:r>
            <a:r>
              <a:rPr lang="en-US" dirty="0" err="1" smtClean="0"/>
              <a:t>institucional</a:t>
            </a:r>
            <a:r>
              <a:rPr lang="en-US" dirty="0" smtClean="0"/>
              <a:t> e </a:t>
            </a:r>
            <a:r>
              <a:rPr lang="en-US" dirty="0" err="1" smtClean="0"/>
              <a:t>corporativa</a:t>
            </a:r>
            <a:r>
              <a:rPr lang="en-US" dirty="0" smtClean="0"/>
              <a:t>)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condenada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Parsons </a:t>
            </a:r>
            <a:r>
              <a:rPr lang="en-US" dirty="0" err="1" smtClean="0"/>
              <a:t>mas</a:t>
            </a:r>
            <a:r>
              <a:rPr lang="en-US" dirty="0" smtClean="0"/>
              <a:t> </a:t>
            </a:r>
            <a:r>
              <a:rPr lang="en-US" dirty="0" err="1" smtClean="0"/>
              <a:t>continuada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Elias, </a:t>
            </a:r>
            <a:r>
              <a:rPr lang="en-US" dirty="0" err="1" smtClean="0"/>
              <a:t>Giddens</a:t>
            </a:r>
            <a:r>
              <a:rPr lang="en-US" dirty="0" smtClean="0"/>
              <a:t>, </a:t>
            </a:r>
            <a:r>
              <a:rPr lang="en-US" dirty="0" err="1" smtClean="0"/>
              <a:t>Bourdieu</a:t>
            </a:r>
            <a:r>
              <a:rPr lang="en-US" dirty="0" smtClean="0"/>
              <a:t>, </a:t>
            </a:r>
            <a:r>
              <a:rPr lang="en-US" dirty="0" err="1" smtClean="0"/>
              <a:t>noutras</a:t>
            </a:r>
            <a:r>
              <a:rPr lang="en-US" dirty="0" smtClean="0"/>
              <a:t> </a:t>
            </a:r>
            <a:r>
              <a:rPr lang="en-US" dirty="0" err="1" smtClean="0"/>
              <a:t>linguagens</a:t>
            </a:r>
            <a:endParaRPr lang="en-US" dirty="0" smtClean="0"/>
          </a:p>
          <a:p>
            <a:endParaRPr lang="en-US" dirty="0" smtClean="0"/>
          </a:p>
          <a:p>
            <a:r>
              <a:rPr lang="en-US" sz="2400" dirty="0" err="1" smtClean="0"/>
              <a:t>Mouzelis</a:t>
            </a:r>
            <a:r>
              <a:rPr lang="en-US" sz="2400" dirty="0" smtClean="0"/>
              <a:t>, Nicos (1995) </a:t>
            </a:r>
            <a:r>
              <a:rPr lang="en-US" sz="2400" i="1" dirty="0" smtClean="0"/>
              <a:t>Sociological Theory: What Went Wrong? – diagnosis and remedies</a:t>
            </a:r>
            <a:r>
              <a:rPr lang="en-US" sz="2400" dirty="0" smtClean="0"/>
              <a:t>, London, </a:t>
            </a:r>
            <a:r>
              <a:rPr lang="en-US" sz="2400" dirty="0" err="1" smtClean="0"/>
              <a:t>Routledge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i="1" dirty="0" err="1" smtClean="0"/>
              <a:t>Erro</a:t>
            </a:r>
            <a:r>
              <a:rPr lang="en-US" i="1" dirty="0" smtClean="0"/>
              <a:t> de Descartes </a:t>
            </a:r>
            <a:r>
              <a:rPr lang="en-US" dirty="0" smtClean="0"/>
              <a:t>de António </a:t>
            </a:r>
            <a:r>
              <a:rPr lang="en-US" dirty="0" err="1" smtClean="0"/>
              <a:t>Damásio</a:t>
            </a:r>
            <a:endParaRPr lang="pt-P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Romper com as tradições burguesas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83568" y="1628800"/>
            <a:ext cx="8229600" cy="4525963"/>
          </a:xfrm>
        </p:spPr>
        <p:txBody>
          <a:bodyPr/>
          <a:lstStyle/>
          <a:p>
            <a:r>
              <a:rPr lang="pt-PT" sz="2800" dirty="0" err="1" smtClean="0"/>
              <a:t>Hirschman</a:t>
            </a:r>
            <a:r>
              <a:rPr lang="pt-PT" sz="2800" dirty="0" smtClean="0"/>
              <a:t>, </a:t>
            </a:r>
            <a:r>
              <a:rPr lang="pt-PT" sz="2800" dirty="0" err="1" smtClean="0"/>
              <a:t>Albert</a:t>
            </a:r>
            <a:r>
              <a:rPr lang="pt-PT" sz="2800" dirty="0" smtClean="0"/>
              <a:t> O. (1997) </a:t>
            </a:r>
            <a:r>
              <a:rPr lang="pt-PT" sz="2800" i="1" dirty="0" smtClean="0"/>
              <a:t>As Paixões e os Interesses</a:t>
            </a:r>
            <a:r>
              <a:rPr lang="pt-PT" sz="2800" dirty="0" smtClean="0"/>
              <a:t>, Lisboa, Bizâncio</a:t>
            </a:r>
            <a:r>
              <a:rPr lang="pt-PT" sz="2800" dirty="0" smtClean="0"/>
              <a:t>. </a:t>
            </a:r>
            <a:r>
              <a:rPr lang="pt-PT" sz="2000" dirty="0" smtClean="0"/>
              <a:t>(escondem violências)</a:t>
            </a:r>
          </a:p>
          <a:p>
            <a:endParaRPr lang="pt-PT" sz="2800" dirty="0" smtClean="0"/>
          </a:p>
          <a:p>
            <a:r>
              <a:rPr lang="en-US" sz="2800" dirty="0" err="1" smtClean="0"/>
              <a:t>Corballis</a:t>
            </a:r>
            <a:r>
              <a:rPr lang="en-US" sz="2800" dirty="0" smtClean="0"/>
              <a:t>, Michael C. (2011) </a:t>
            </a:r>
            <a:r>
              <a:rPr lang="en-US" sz="2800" i="1" dirty="0" smtClean="0"/>
              <a:t>The Recursive Mind – The Origins of Human Language, Thought, and Civilization</a:t>
            </a:r>
            <a:r>
              <a:rPr lang="en-US" sz="2800" dirty="0" smtClean="0"/>
              <a:t>, </a:t>
            </a:r>
            <a:r>
              <a:rPr lang="en-US" sz="2800" dirty="0" smtClean="0"/>
              <a:t>Princeton </a:t>
            </a:r>
            <a:r>
              <a:rPr lang="en-US" sz="2800" dirty="0" smtClean="0"/>
              <a:t>University Press</a:t>
            </a:r>
            <a:r>
              <a:rPr lang="en-US" sz="2800" dirty="0" smtClean="0"/>
              <a:t>. </a:t>
            </a:r>
            <a:r>
              <a:rPr lang="en-US" sz="2000" dirty="0" smtClean="0"/>
              <a:t>(</a:t>
            </a:r>
            <a:r>
              <a:rPr lang="en-US" sz="2000" dirty="0" err="1" smtClean="0"/>
              <a:t>natureza</a:t>
            </a:r>
            <a:r>
              <a:rPr lang="en-US" sz="2000" dirty="0" smtClean="0"/>
              <a:t> social e </a:t>
            </a:r>
            <a:r>
              <a:rPr lang="en-US" sz="2000" dirty="0" err="1" smtClean="0"/>
              <a:t>cósmica</a:t>
            </a:r>
            <a:r>
              <a:rPr lang="en-US" sz="2000" dirty="0" smtClean="0"/>
              <a:t> da </a:t>
            </a:r>
            <a:r>
              <a:rPr lang="en-US" sz="2000" dirty="0" err="1" smtClean="0"/>
              <a:t>espécie</a:t>
            </a:r>
            <a:r>
              <a:rPr lang="en-US" sz="2000" dirty="0" smtClean="0"/>
              <a:t>)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pt-PT" sz="2800" dirty="0" smtClean="0"/>
              <a:t>AAVV (2013) </a:t>
            </a:r>
            <a:r>
              <a:rPr lang="pt-PT" sz="2800" i="1" dirty="0" err="1" smtClean="0"/>
              <a:t>Transformative</a:t>
            </a:r>
            <a:r>
              <a:rPr lang="pt-PT" sz="2800" i="1" dirty="0" smtClean="0"/>
              <a:t> Justice</a:t>
            </a:r>
            <a:r>
              <a:rPr lang="pt-PT" sz="2800" dirty="0" smtClean="0"/>
              <a:t>, em </a:t>
            </a:r>
            <a:r>
              <a:rPr lang="pt-PT" sz="2800" dirty="0" err="1" smtClean="0"/>
              <a:t>Five</a:t>
            </a:r>
            <a:r>
              <a:rPr lang="pt-PT" sz="2800" dirty="0" smtClean="0"/>
              <a:t> </a:t>
            </a:r>
            <a:r>
              <a:rPr lang="pt-PT" sz="2800" dirty="0" err="1" smtClean="0"/>
              <a:t>Generations</a:t>
            </a:r>
            <a:r>
              <a:rPr lang="pt-PT" sz="2800" dirty="0" smtClean="0"/>
              <a:t>.</a:t>
            </a:r>
            <a:r>
              <a:rPr lang="pt-PT" sz="2000" dirty="0" smtClean="0"/>
              <a:t> (activismo </a:t>
            </a:r>
            <a:r>
              <a:rPr lang="pt-PT" sz="2000" dirty="0" err="1" smtClean="0"/>
              <a:t>pró-científico</a:t>
            </a:r>
            <a:r>
              <a:rPr lang="pt-PT" sz="2000" dirty="0" smtClean="0"/>
              <a:t>, DH e sobreviventes)</a:t>
            </a:r>
            <a:endParaRPr lang="pt-PT" sz="2000" dirty="0" smtClean="0"/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sz="8000" dirty="0"/>
              <a:t>Fim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http://iscte.pt/~apad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 smtClean="0">
                <a:hlinkClick r:id="rId4"/>
              </a:rPr>
              <a:t>http</a:t>
            </a:r>
            <a:r>
              <a:rPr lang="pt-PT" sz="2400" dirty="0">
                <a:hlinkClick r:id="rId4"/>
              </a:rPr>
              <a:t>://iscte.pt/~</a:t>
            </a:r>
            <a:r>
              <a:rPr lang="pt-PT" sz="2400" dirty="0" smtClean="0">
                <a:hlinkClick r:id="rId4"/>
              </a:rPr>
              <a:t>apad/estesp</a:t>
            </a:r>
            <a:endParaRPr lang="pt-PT" sz="2400" dirty="0" smtClean="0"/>
          </a:p>
          <a:p>
            <a:pPr algn="ctr">
              <a:buFontTx/>
              <a:buNone/>
            </a:pPr>
            <a:endParaRPr lang="pt-PT" sz="2400" dirty="0" smtClean="0"/>
          </a:p>
          <a:p>
            <a:pPr algn="ctr">
              <a:buFontTx/>
              <a:buNone/>
            </a:pPr>
            <a:r>
              <a:rPr lang="pt-PT" sz="2400" dirty="0" smtClean="0">
                <a:hlinkClick r:id="rId5"/>
              </a:rPr>
              <a:t>http://iscte.pt/~apad/estesp/trilogia.htm</a:t>
            </a:r>
            <a:r>
              <a:rPr lang="pt-PT" sz="2400" dirty="0" smtClean="0"/>
              <a:t> </a:t>
            </a:r>
          </a:p>
          <a:p>
            <a:pPr algn="ctr">
              <a:buFontTx/>
              <a:buNone/>
            </a:pPr>
            <a:r>
              <a:rPr lang="pt-PT" sz="2400" dirty="0" smtClean="0"/>
              <a:t> 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2000"/>
              <a:t>Figura 4.</a:t>
            </a:r>
            <a:r>
              <a:rPr lang="pt-PT" sz="4000"/>
              <a:t> Diferenciação: Estados-de-espírito e riscos de exclusão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endParaRPr lang="pt-PT"/>
          </a:p>
        </p:txBody>
      </p:sp>
      <p:sp>
        <p:nvSpPr>
          <p:cNvPr id="19489" name="Rectangle 33"/>
          <p:cNvSpPr>
            <a:spLocks noChangeArrowheads="1"/>
          </p:cNvSpPr>
          <p:nvPr/>
        </p:nvSpPr>
        <p:spPr bwMode="auto">
          <a:xfrm>
            <a:off x="539750" y="5661025"/>
            <a:ext cx="806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pt-PT"/>
              <a:t>(diferentes tempo/pressão reflexiva, positivos + e secretos -)</a:t>
            </a:r>
          </a:p>
        </p:txBody>
      </p:sp>
      <p:grpSp>
        <p:nvGrpSpPr>
          <p:cNvPr id="2" name="Group 34"/>
          <p:cNvGrpSpPr>
            <a:grpSpLocks noChangeAspect="1"/>
          </p:cNvGrpSpPr>
          <p:nvPr/>
        </p:nvGrpSpPr>
        <p:grpSpPr bwMode="auto">
          <a:xfrm>
            <a:off x="1835150" y="1916113"/>
            <a:ext cx="5372100" cy="3124200"/>
            <a:chOff x="2274" y="1605"/>
            <a:chExt cx="7200" cy="4012"/>
          </a:xfrm>
        </p:grpSpPr>
        <p:sp>
          <p:nvSpPr>
            <p:cNvPr id="19491" name="AutoShape 35"/>
            <p:cNvSpPr>
              <a:spLocks noChangeAspect="1" noChangeArrowheads="1"/>
            </p:cNvSpPr>
            <p:nvPr/>
          </p:nvSpPr>
          <p:spPr bwMode="auto">
            <a:xfrm>
              <a:off x="2274" y="1605"/>
              <a:ext cx="7200" cy="40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19492" name="Line 36"/>
            <p:cNvSpPr>
              <a:spLocks noChangeShapeType="1"/>
            </p:cNvSpPr>
            <p:nvPr/>
          </p:nvSpPr>
          <p:spPr bwMode="auto">
            <a:xfrm flipV="1">
              <a:off x="3806" y="1759"/>
              <a:ext cx="0" cy="23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19493" name="Line 37"/>
            <p:cNvSpPr>
              <a:spLocks noChangeShapeType="1"/>
            </p:cNvSpPr>
            <p:nvPr/>
          </p:nvSpPr>
          <p:spPr bwMode="auto">
            <a:xfrm flipH="1">
              <a:off x="2734" y="4074"/>
              <a:ext cx="1072" cy="12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19494" name="Line 38"/>
            <p:cNvSpPr>
              <a:spLocks noChangeShapeType="1"/>
            </p:cNvSpPr>
            <p:nvPr/>
          </p:nvSpPr>
          <p:spPr bwMode="auto">
            <a:xfrm>
              <a:off x="3806" y="4074"/>
              <a:ext cx="383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19495" name="Text Box 39"/>
            <p:cNvSpPr txBox="1">
              <a:spLocks noChangeArrowheads="1"/>
            </p:cNvSpPr>
            <p:nvPr/>
          </p:nvSpPr>
          <p:spPr bwMode="auto">
            <a:xfrm>
              <a:off x="7789" y="3765"/>
              <a:ext cx="1072" cy="6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latin typeface="Times New Roman" pitchFamily="18" charset="0"/>
                  <a:ea typeface="SimSun" charset="-122"/>
                </a:rPr>
                <a:t>Trabalho/ Weber  </a:t>
              </a:r>
              <a:endParaRPr lang="pt-PT"/>
            </a:p>
          </p:txBody>
        </p:sp>
        <p:sp>
          <p:nvSpPr>
            <p:cNvPr id="19496" name="Text Box 40"/>
            <p:cNvSpPr txBox="1">
              <a:spLocks noChangeArrowheads="1"/>
            </p:cNvSpPr>
            <p:nvPr/>
          </p:nvSpPr>
          <p:spPr bwMode="auto">
            <a:xfrm>
              <a:off x="3959" y="1759"/>
              <a:ext cx="1226" cy="6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latin typeface="Times New Roman" pitchFamily="18" charset="0"/>
                  <a:ea typeface="SimSun" charset="-122"/>
                </a:rPr>
                <a:t>Segredo/</a:t>
              </a:r>
            </a:p>
            <a:p>
              <a:pPr algn="ctr"/>
              <a:r>
                <a:rPr lang="pt-PT" altLang="zh-CN" sz="1200">
                  <a:latin typeface="Times New Roman" pitchFamily="18" charset="0"/>
                  <a:ea typeface="SimSun" charset="-122"/>
                </a:rPr>
                <a:t>Marx</a:t>
              </a:r>
              <a:endParaRPr lang="pt-PT"/>
            </a:p>
          </p:txBody>
        </p:sp>
        <p:sp>
          <p:nvSpPr>
            <p:cNvPr id="19497" name="Text Box 41"/>
            <p:cNvSpPr txBox="1">
              <a:spLocks noChangeArrowheads="1"/>
            </p:cNvSpPr>
            <p:nvPr/>
          </p:nvSpPr>
          <p:spPr bwMode="auto">
            <a:xfrm>
              <a:off x="3040" y="4999"/>
              <a:ext cx="1379" cy="6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latin typeface="Times New Roman" pitchFamily="18" charset="0"/>
                  <a:ea typeface="SimSun" charset="-122"/>
                </a:rPr>
                <a:t>Regulação / Durkheim</a:t>
              </a:r>
              <a:endParaRPr lang="pt-PT"/>
            </a:p>
          </p:txBody>
        </p:sp>
        <p:sp>
          <p:nvSpPr>
            <p:cNvPr id="19498" name="Text Box 42"/>
            <p:cNvSpPr txBox="1">
              <a:spLocks noChangeArrowheads="1"/>
            </p:cNvSpPr>
            <p:nvPr/>
          </p:nvSpPr>
          <p:spPr bwMode="auto">
            <a:xfrm>
              <a:off x="7023" y="5154"/>
              <a:ext cx="1685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600">
                  <a:latin typeface="Times New Roman" pitchFamily="18" charset="0"/>
                  <a:ea typeface="SimSun" charset="-122"/>
                </a:rPr>
                <a:t>Saúde </a:t>
              </a:r>
              <a:endParaRPr lang="pt-PT"/>
            </a:p>
          </p:txBody>
        </p:sp>
        <p:sp>
          <p:nvSpPr>
            <p:cNvPr id="19499" name="Text Box 43"/>
            <p:cNvSpPr txBox="1">
              <a:spLocks noChangeArrowheads="1"/>
            </p:cNvSpPr>
            <p:nvPr/>
          </p:nvSpPr>
          <p:spPr bwMode="auto">
            <a:xfrm>
              <a:off x="7176" y="2222"/>
              <a:ext cx="1379" cy="46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600">
                  <a:latin typeface="Times New Roman" pitchFamily="18" charset="0"/>
                  <a:ea typeface="SimSun" charset="-122"/>
                </a:rPr>
                <a:t>Direito</a:t>
              </a:r>
              <a:endParaRPr lang="pt-PT"/>
            </a:p>
          </p:txBody>
        </p:sp>
        <p:sp>
          <p:nvSpPr>
            <p:cNvPr id="19500" name="Text Box 44"/>
            <p:cNvSpPr txBox="1">
              <a:spLocks noChangeArrowheads="1"/>
            </p:cNvSpPr>
            <p:nvPr/>
          </p:nvSpPr>
          <p:spPr bwMode="auto">
            <a:xfrm>
              <a:off x="2274" y="2994"/>
              <a:ext cx="1532" cy="7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600">
                  <a:latin typeface="Times New Roman" pitchFamily="18" charset="0"/>
                  <a:ea typeface="SimSun" charset="-122"/>
                </a:rPr>
                <a:t>Ciências Sociais</a:t>
              </a:r>
              <a:endParaRPr lang="pt-PT"/>
            </a:p>
          </p:txBody>
        </p:sp>
        <p:sp>
          <p:nvSpPr>
            <p:cNvPr id="19501" name="Line 45"/>
            <p:cNvSpPr>
              <a:spLocks noChangeShapeType="1"/>
            </p:cNvSpPr>
            <p:nvPr/>
          </p:nvSpPr>
          <p:spPr bwMode="auto">
            <a:xfrm flipV="1">
              <a:off x="2427" y="2068"/>
              <a:ext cx="1226" cy="7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19502" name="Line 46"/>
            <p:cNvSpPr>
              <a:spLocks noChangeShapeType="1"/>
            </p:cNvSpPr>
            <p:nvPr/>
          </p:nvSpPr>
          <p:spPr bwMode="auto">
            <a:xfrm>
              <a:off x="2580" y="3919"/>
              <a:ext cx="613" cy="4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19503" name="Line 47"/>
            <p:cNvSpPr>
              <a:spLocks noChangeShapeType="1"/>
            </p:cNvSpPr>
            <p:nvPr/>
          </p:nvSpPr>
          <p:spPr bwMode="auto">
            <a:xfrm flipH="1">
              <a:off x="3959" y="2376"/>
              <a:ext cx="3064" cy="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19504" name="Line 48"/>
            <p:cNvSpPr>
              <a:spLocks noChangeShapeType="1"/>
            </p:cNvSpPr>
            <p:nvPr/>
          </p:nvSpPr>
          <p:spPr bwMode="auto">
            <a:xfrm flipH="1">
              <a:off x="7176" y="2839"/>
              <a:ext cx="460" cy="9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19505" name="Line 49"/>
            <p:cNvSpPr>
              <a:spLocks noChangeShapeType="1"/>
            </p:cNvSpPr>
            <p:nvPr/>
          </p:nvSpPr>
          <p:spPr bwMode="auto">
            <a:xfrm flipH="1" flipV="1">
              <a:off x="3653" y="4691"/>
              <a:ext cx="3217" cy="6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19506" name="Line 50"/>
            <p:cNvSpPr>
              <a:spLocks noChangeShapeType="1"/>
            </p:cNvSpPr>
            <p:nvPr/>
          </p:nvSpPr>
          <p:spPr bwMode="auto">
            <a:xfrm flipH="1" flipV="1">
              <a:off x="7176" y="4228"/>
              <a:ext cx="919" cy="7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19507" name="Text Box 51"/>
            <p:cNvSpPr txBox="1">
              <a:spLocks noChangeArrowheads="1"/>
            </p:cNvSpPr>
            <p:nvPr/>
          </p:nvSpPr>
          <p:spPr bwMode="auto">
            <a:xfrm>
              <a:off x="7483" y="2994"/>
              <a:ext cx="919" cy="3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 i="1">
                  <a:latin typeface="Times New Roman" pitchFamily="18" charset="0"/>
                  <a:ea typeface="SimSun" charset="-122"/>
                </a:rPr>
                <a:t>Politics </a:t>
              </a:r>
              <a:endParaRPr lang="pt-PT"/>
            </a:p>
          </p:txBody>
        </p:sp>
        <p:sp>
          <p:nvSpPr>
            <p:cNvPr id="19508" name="Text Box 52"/>
            <p:cNvSpPr txBox="1">
              <a:spLocks noChangeArrowheads="1"/>
            </p:cNvSpPr>
            <p:nvPr/>
          </p:nvSpPr>
          <p:spPr bwMode="auto">
            <a:xfrm>
              <a:off x="5338" y="2376"/>
              <a:ext cx="918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 i="1">
                  <a:latin typeface="Times New Roman" pitchFamily="18" charset="0"/>
                  <a:ea typeface="SimSun" charset="-122"/>
                </a:rPr>
                <a:t>Policy </a:t>
              </a:r>
              <a:endParaRPr lang="pt-PT"/>
            </a:p>
          </p:txBody>
        </p:sp>
        <p:sp>
          <p:nvSpPr>
            <p:cNvPr id="19509" name="Text Box 53"/>
            <p:cNvSpPr txBox="1">
              <a:spLocks noChangeArrowheads="1"/>
            </p:cNvSpPr>
            <p:nvPr/>
          </p:nvSpPr>
          <p:spPr bwMode="auto">
            <a:xfrm>
              <a:off x="2274" y="2068"/>
              <a:ext cx="1226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 i="1">
                  <a:latin typeface="Times New Roman" pitchFamily="18" charset="0"/>
                  <a:ea typeface="SimSun" charset="-122"/>
                </a:rPr>
                <a:t>Empresário </a:t>
              </a:r>
              <a:endParaRPr lang="pt-PT"/>
            </a:p>
          </p:txBody>
        </p:sp>
        <p:sp>
          <p:nvSpPr>
            <p:cNvPr id="19510" name="Text Box 54"/>
            <p:cNvSpPr txBox="1">
              <a:spLocks noChangeArrowheads="1"/>
            </p:cNvSpPr>
            <p:nvPr/>
          </p:nvSpPr>
          <p:spPr bwMode="auto">
            <a:xfrm>
              <a:off x="2274" y="3765"/>
              <a:ext cx="918" cy="30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 i="1">
                  <a:latin typeface="Times New Roman" pitchFamily="18" charset="0"/>
                  <a:ea typeface="SimSun" charset="-122"/>
                </a:rPr>
                <a:t>Patrão </a:t>
              </a:r>
              <a:endParaRPr lang="pt-PT"/>
            </a:p>
          </p:txBody>
        </p:sp>
        <p:sp>
          <p:nvSpPr>
            <p:cNvPr id="19511" name="Text Box 55"/>
            <p:cNvSpPr txBox="1">
              <a:spLocks noChangeArrowheads="1"/>
            </p:cNvSpPr>
            <p:nvPr/>
          </p:nvSpPr>
          <p:spPr bwMode="auto">
            <a:xfrm>
              <a:off x="7789" y="4536"/>
              <a:ext cx="1225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 i="1">
                  <a:latin typeface="Times New Roman" pitchFamily="18" charset="0"/>
                  <a:ea typeface="SimSun" charset="-122"/>
                </a:rPr>
                <a:t>Cognição </a:t>
              </a:r>
              <a:endParaRPr lang="pt-PT"/>
            </a:p>
          </p:txBody>
        </p:sp>
        <p:sp>
          <p:nvSpPr>
            <p:cNvPr id="19512" name="Text Box 56"/>
            <p:cNvSpPr txBox="1">
              <a:spLocks noChangeArrowheads="1"/>
            </p:cNvSpPr>
            <p:nvPr/>
          </p:nvSpPr>
          <p:spPr bwMode="auto">
            <a:xfrm>
              <a:off x="5644" y="4845"/>
              <a:ext cx="919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 i="1">
                  <a:latin typeface="Times New Roman" pitchFamily="18" charset="0"/>
                  <a:ea typeface="SimSun" charset="-122"/>
                </a:rPr>
                <a:t>Dogma </a:t>
              </a:r>
              <a:endParaRPr lang="pt-PT"/>
            </a:p>
          </p:txBody>
        </p:sp>
        <p:sp>
          <p:nvSpPr>
            <p:cNvPr id="19513" name="Text Box 57"/>
            <p:cNvSpPr txBox="1">
              <a:spLocks noChangeArrowheads="1"/>
            </p:cNvSpPr>
            <p:nvPr/>
          </p:nvSpPr>
          <p:spPr bwMode="auto">
            <a:xfrm>
              <a:off x="3346" y="1605"/>
              <a:ext cx="358" cy="30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 i="1">
                  <a:latin typeface="Times New Roman" pitchFamily="18" charset="0"/>
                  <a:ea typeface="SimSun" charset="-122"/>
                </a:rPr>
                <a:t>+ </a:t>
              </a:r>
              <a:endParaRPr lang="pt-PT"/>
            </a:p>
          </p:txBody>
        </p:sp>
        <p:sp>
          <p:nvSpPr>
            <p:cNvPr id="19514" name="Text Box 58"/>
            <p:cNvSpPr txBox="1">
              <a:spLocks noChangeArrowheads="1"/>
            </p:cNvSpPr>
            <p:nvPr/>
          </p:nvSpPr>
          <p:spPr bwMode="auto">
            <a:xfrm>
              <a:off x="2887" y="4382"/>
              <a:ext cx="357" cy="3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 i="1">
                  <a:latin typeface="Times New Roman" pitchFamily="18" charset="0"/>
                  <a:ea typeface="SimSun" charset="-122"/>
                </a:rPr>
                <a:t>- </a:t>
              </a:r>
              <a:endParaRPr lang="pt-PT"/>
            </a:p>
          </p:txBody>
        </p:sp>
        <p:sp>
          <p:nvSpPr>
            <p:cNvPr id="19515" name="Text Box 59"/>
            <p:cNvSpPr txBox="1">
              <a:spLocks noChangeArrowheads="1"/>
            </p:cNvSpPr>
            <p:nvPr/>
          </p:nvSpPr>
          <p:spPr bwMode="auto">
            <a:xfrm>
              <a:off x="6717" y="4228"/>
              <a:ext cx="357" cy="3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 i="1">
                  <a:latin typeface="Times New Roman" pitchFamily="18" charset="0"/>
                  <a:ea typeface="SimSun" charset="-122"/>
                </a:rPr>
                <a:t>+ </a:t>
              </a:r>
              <a:endParaRPr lang="pt-PT"/>
            </a:p>
          </p:txBody>
        </p:sp>
        <p:sp>
          <p:nvSpPr>
            <p:cNvPr id="19516" name="Text Box 60"/>
            <p:cNvSpPr txBox="1">
              <a:spLocks noChangeArrowheads="1"/>
            </p:cNvSpPr>
            <p:nvPr/>
          </p:nvSpPr>
          <p:spPr bwMode="auto">
            <a:xfrm>
              <a:off x="6717" y="3611"/>
              <a:ext cx="357" cy="30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 i="1">
                  <a:latin typeface="Times New Roman" pitchFamily="18" charset="0"/>
                  <a:ea typeface="SimSun" charset="-122"/>
                </a:rPr>
                <a:t>+ </a:t>
              </a:r>
              <a:endParaRPr lang="pt-PT"/>
            </a:p>
          </p:txBody>
        </p:sp>
        <p:sp>
          <p:nvSpPr>
            <p:cNvPr id="19517" name="Text Box 61"/>
            <p:cNvSpPr txBox="1">
              <a:spLocks noChangeArrowheads="1"/>
            </p:cNvSpPr>
            <p:nvPr/>
          </p:nvSpPr>
          <p:spPr bwMode="auto">
            <a:xfrm>
              <a:off x="3653" y="4228"/>
              <a:ext cx="356" cy="3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 i="1">
                  <a:latin typeface="Times New Roman" pitchFamily="18" charset="0"/>
                  <a:ea typeface="SimSun" charset="-122"/>
                </a:rPr>
                <a:t>- </a:t>
              </a:r>
              <a:endParaRPr lang="pt-PT"/>
            </a:p>
          </p:txBody>
        </p:sp>
        <p:sp>
          <p:nvSpPr>
            <p:cNvPr id="19518" name="Text Box 62"/>
            <p:cNvSpPr txBox="1">
              <a:spLocks noChangeArrowheads="1"/>
            </p:cNvSpPr>
            <p:nvPr/>
          </p:nvSpPr>
          <p:spPr bwMode="auto">
            <a:xfrm>
              <a:off x="3959" y="1605"/>
              <a:ext cx="358" cy="30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 i="1">
                  <a:latin typeface="Times New Roman" pitchFamily="18" charset="0"/>
                  <a:ea typeface="SimSun" charset="-122"/>
                </a:rPr>
                <a:t>- </a:t>
              </a:r>
              <a:endParaRPr lang="pt-PT"/>
            </a:p>
          </p:txBody>
        </p:sp>
      </p:grpSp>
      <p:sp>
        <p:nvSpPr>
          <p:cNvPr id="19519" name="Rectangle 63"/>
          <p:cNvSpPr>
            <a:spLocks noChangeArrowheads="1"/>
          </p:cNvSpPr>
          <p:nvPr/>
        </p:nvSpPr>
        <p:spPr bwMode="auto">
          <a:xfrm>
            <a:off x="1042988" y="5229225"/>
            <a:ext cx="698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pt-PT"/>
              <a:t>Glória (institucional); liberdade (individual); felicidade (familiar)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VI. Dinâmicas sociais</a:t>
            </a:r>
            <a:r>
              <a:rPr lang="en-GB" sz="2400"/>
              <a:t>*</a:t>
            </a:r>
            <a:r>
              <a:rPr lang="en-GB"/>
              <a:t/>
            </a:r>
            <a:br>
              <a:rPr lang="en-GB"/>
            </a:br>
            <a:r>
              <a:rPr lang="en-GB"/>
              <a:t>e metodologias</a:t>
            </a:r>
            <a:endParaRPr lang="pt-PT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369050" cy="1198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/>
              <a:t>Institucionalização e transformação social</a:t>
            </a:r>
          </a:p>
          <a:p>
            <a:pPr>
              <a:lnSpc>
                <a:spcPct val="90000"/>
              </a:lnSpc>
            </a:pPr>
            <a:r>
              <a:rPr lang="en-GB" sz="2000"/>
              <a:t>Reprodução social e disposições sociais</a:t>
            </a:r>
          </a:p>
          <a:p>
            <a:pPr>
              <a:lnSpc>
                <a:spcPct val="90000"/>
              </a:lnSpc>
            </a:pPr>
            <a:r>
              <a:rPr lang="en-GB" sz="2000"/>
              <a:t>Dinâmicas sociais</a:t>
            </a:r>
            <a:endParaRPr lang="pt-PT" sz="200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827088" y="5516563"/>
            <a:ext cx="64087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/>
              <a:t>*António Pedro Dores (2007) </a:t>
            </a:r>
            <a:r>
              <a:rPr lang="pt-PT" i="1"/>
              <a:t>Sociologia da instabilidade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4000"/>
              <a:t>Dinâmicas Sociais e Modernização</a:t>
            </a: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 flipV="1">
            <a:off x="4140200" y="2349500"/>
            <a:ext cx="0" cy="324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1763713" y="3921125"/>
            <a:ext cx="4752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3348038" y="3284538"/>
            <a:ext cx="1439862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1763713" y="3921125"/>
            <a:ext cx="4752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 flipV="1">
            <a:off x="4140200" y="2349500"/>
            <a:ext cx="0" cy="324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H="1">
            <a:off x="3348038" y="3284538"/>
            <a:ext cx="1439862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763713" y="2708275"/>
            <a:ext cx="4686300" cy="2517775"/>
            <a:chOff x="1303" y="2171"/>
            <a:chExt cx="6282" cy="3398"/>
          </a:xfrm>
        </p:grpSpPr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3908" y="5102"/>
              <a:ext cx="2502" cy="4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6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Justiça social</a:t>
              </a:r>
              <a:endParaRPr lang="pt-PT"/>
            </a:p>
          </p:txBody>
        </p:sp>
        <p:sp>
          <p:nvSpPr>
            <p:cNvPr id="7179" name="Text Box 11"/>
            <p:cNvSpPr txBox="1">
              <a:spLocks noChangeArrowheads="1"/>
            </p:cNvSpPr>
            <p:nvPr/>
          </p:nvSpPr>
          <p:spPr bwMode="auto">
            <a:xfrm>
              <a:off x="1303" y="2634"/>
              <a:ext cx="1685" cy="4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6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Exclusão</a:t>
              </a:r>
              <a:endParaRPr lang="pt-PT"/>
            </a:p>
          </p:txBody>
        </p:sp>
        <p:sp>
          <p:nvSpPr>
            <p:cNvPr id="7180" name="Text Box 12"/>
            <p:cNvSpPr txBox="1">
              <a:spLocks noChangeArrowheads="1"/>
            </p:cNvSpPr>
            <p:nvPr/>
          </p:nvSpPr>
          <p:spPr bwMode="auto">
            <a:xfrm>
              <a:off x="5133" y="2171"/>
              <a:ext cx="2452" cy="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6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Controlo</a:t>
              </a:r>
              <a:endParaRPr lang="pt-PT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195513" y="2349500"/>
            <a:ext cx="1485900" cy="1714500"/>
            <a:chOff x="1303" y="1862"/>
            <a:chExt cx="1992" cy="2315"/>
          </a:xfrm>
        </p:grpSpPr>
        <p:sp>
          <p:nvSpPr>
            <p:cNvPr id="7182" name="Line 14"/>
            <p:cNvSpPr>
              <a:spLocks noChangeShapeType="1"/>
            </p:cNvSpPr>
            <p:nvPr/>
          </p:nvSpPr>
          <p:spPr bwMode="auto">
            <a:xfrm>
              <a:off x="1610" y="3251"/>
              <a:ext cx="459" cy="9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183" name="Line 15"/>
            <p:cNvSpPr>
              <a:spLocks noChangeShapeType="1"/>
            </p:cNvSpPr>
            <p:nvPr/>
          </p:nvSpPr>
          <p:spPr bwMode="auto">
            <a:xfrm flipV="1">
              <a:off x="2682" y="2016"/>
              <a:ext cx="613" cy="4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184" name="Text Box 16"/>
            <p:cNvSpPr txBox="1">
              <a:spLocks noChangeArrowheads="1"/>
            </p:cNvSpPr>
            <p:nvPr/>
          </p:nvSpPr>
          <p:spPr bwMode="auto">
            <a:xfrm>
              <a:off x="1303" y="1862"/>
              <a:ext cx="1992" cy="4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reclamação direitos</a:t>
              </a:r>
              <a:endParaRPr lang="pt-PT"/>
            </a:p>
          </p:txBody>
        </p:sp>
        <p:sp>
          <p:nvSpPr>
            <p:cNvPr id="7185" name="Text Box 17"/>
            <p:cNvSpPr txBox="1">
              <a:spLocks noChangeArrowheads="1"/>
            </p:cNvSpPr>
            <p:nvPr/>
          </p:nvSpPr>
          <p:spPr bwMode="auto">
            <a:xfrm>
              <a:off x="1610" y="3251"/>
              <a:ext cx="1276" cy="4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fechamento</a:t>
              </a:r>
              <a:endParaRPr lang="pt-PT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4211638" y="2205038"/>
            <a:ext cx="1485900" cy="1733550"/>
            <a:chOff x="4061" y="1708"/>
            <a:chExt cx="1992" cy="2340"/>
          </a:xfrm>
        </p:grpSpPr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 flipH="1" flipV="1">
              <a:off x="4367" y="2016"/>
              <a:ext cx="460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188" name="Text Box 20"/>
            <p:cNvSpPr txBox="1">
              <a:spLocks noChangeArrowheads="1"/>
            </p:cNvSpPr>
            <p:nvPr/>
          </p:nvSpPr>
          <p:spPr bwMode="auto">
            <a:xfrm>
              <a:off x="4061" y="1708"/>
              <a:ext cx="1482" cy="4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racionalização</a:t>
              </a:r>
              <a:endParaRPr lang="pt-PT"/>
            </a:p>
          </p:txBody>
        </p:sp>
        <p:sp>
          <p:nvSpPr>
            <p:cNvPr id="7189" name="Line 21"/>
            <p:cNvSpPr>
              <a:spLocks noChangeShapeType="1"/>
            </p:cNvSpPr>
            <p:nvPr/>
          </p:nvSpPr>
          <p:spPr bwMode="auto">
            <a:xfrm flipH="1">
              <a:off x="5185" y="2809"/>
              <a:ext cx="460" cy="7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190" name="Text Box 22"/>
            <p:cNvSpPr txBox="1">
              <a:spLocks noChangeArrowheads="1"/>
            </p:cNvSpPr>
            <p:nvPr/>
          </p:nvSpPr>
          <p:spPr bwMode="auto">
            <a:xfrm>
              <a:off x="4419" y="3580"/>
              <a:ext cx="1634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criminalização</a:t>
              </a:r>
              <a:endParaRPr lang="pt-PT"/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2916238" y="3284538"/>
            <a:ext cx="4573587" cy="1600200"/>
            <a:chOff x="2222" y="3251"/>
            <a:chExt cx="6130" cy="2160"/>
          </a:xfrm>
        </p:grpSpPr>
        <p:sp>
          <p:nvSpPr>
            <p:cNvPr id="7192" name="Line 24"/>
            <p:cNvSpPr>
              <a:spLocks noChangeShapeType="1"/>
            </p:cNvSpPr>
            <p:nvPr/>
          </p:nvSpPr>
          <p:spPr bwMode="auto">
            <a:xfrm flipV="1">
              <a:off x="5900" y="3251"/>
              <a:ext cx="612" cy="13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193" name="Line 25"/>
            <p:cNvSpPr>
              <a:spLocks noChangeShapeType="1"/>
            </p:cNvSpPr>
            <p:nvPr/>
          </p:nvSpPr>
          <p:spPr bwMode="auto">
            <a:xfrm flipH="1" flipV="1">
              <a:off x="2682" y="3868"/>
              <a:ext cx="919" cy="154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194" name="Text Box 26"/>
            <p:cNvSpPr txBox="1">
              <a:spLocks noChangeArrowheads="1"/>
            </p:cNvSpPr>
            <p:nvPr/>
          </p:nvSpPr>
          <p:spPr bwMode="auto">
            <a:xfrm>
              <a:off x="2222" y="4331"/>
              <a:ext cx="1277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revolução </a:t>
              </a:r>
              <a:endParaRPr lang="pt-PT"/>
            </a:p>
          </p:txBody>
        </p:sp>
        <p:sp>
          <p:nvSpPr>
            <p:cNvPr id="7195" name="Text Box 27"/>
            <p:cNvSpPr txBox="1">
              <a:spLocks noChangeArrowheads="1"/>
            </p:cNvSpPr>
            <p:nvPr/>
          </p:nvSpPr>
          <p:spPr bwMode="auto">
            <a:xfrm>
              <a:off x="6512" y="4485"/>
              <a:ext cx="1840" cy="46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institucionalização</a:t>
              </a:r>
              <a:endParaRPr lang="pt-PT"/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2411413" y="2133600"/>
            <a:ext cx="5029200" cy="2401888"/>
            <a:chOff x="1610" y="1708"/>
            <a:chExt cx="6742" cy="3243"/>
          </a:xfrm>
        </p:grpSpPr>
        <p:sp>
          <p:nvSpPr>
            <p:cNvPr id="7197" name="Line 29"/>
            <p:cNvSpPr>
              <a:spLocks noChangeShapeType="1"/>
            </p:cNvSpPr>
            <p:nvPr/>
          </p:nvSpPr>
          <p:spPr bwMode="auto">
            <a:xfrm>
              <a:off x="1610" y="3251"/>
              <a:ext cx="459" cy="9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198" name="Text Box 30"/>
            <p:cNvSpPr txBox="1">
              <a:spLocks noChangeArrowheads="1"/>
            </p:cNvSpPr>
            <p:nvPr/>
          </p:nvSpPr>
          <p:spPr bwMode="auto">
            <a:xfrm>
              <a:off x="1610" y="3251"/>
              <a:ext cx="1276" cy="4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fechamento</a:t>
              </a:r>
              <a:endParaRPr lang="pt-PT"/>
            </a:p>
          </p:txBody>
        </p:sp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4061" y="1708"/>
              <a:ext cx="4291" cy="3243"/>
              <a:chOff x="4061" y="1708"/>
              <a:chExt cx="4291" cy="3243"/>
            </a:xfrm>
          </p:grpSpPr>
          <p:sp>
            <p:nvSpPr>
              <p:cNvPr id="7200" name="Line 32"/>
              <p:cNvSpPr>
                <a:spLocks noChangeShapeType="1"/>
              </p:cNvSpPr>
              <p:nvPr/>
            </p:nvSpPr>
            <p:spPr bwMode="auto">
              <a:xfrm flipV="1">
                <a:off x="5900" y="3251"/>
                <a:ext cx="612" cy="138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201" name="Text Box 33"/>
              <p:cNvSpPr txBox="1">
                <a:spLocks noChangeArrowheads="1"/>
              </p:cNvSpPr>
              <p:nvPr/>
            </p:nvSpPr>
            <p:spPr bwMode="auto">
              <a:xfrm>
                <a:off x="6512" y="4485"/>
                <a:ext cx="1840" cy="46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PT" altLang="zh-CN" sz="1200">
                    <a:solidFill>
                      <a:srgbClr val="000000"/>
                    </a:solidFill>
                    <a:latin typeface="Times New Roman" pitchFamily="18" charset="0"/>
                    <a:ea typeface="SimSun" charset="-122"/>
                  </a:rPr>
                  <a:t>institucionalização</a:t>
                </a:r>
                <a:endParaRPr lang="pt-PT"/>
              </a:p>
            </p:txBody>
          </p:sp>
          <p:sp>
            <p:nvSpPr>
              <p:cNvPr id="7202" name="Line 34"/>
              <p:cNvSpPr>
                <a:spLocks noChangeShapeType="1"/>
              </p:cNvSpPr>
              <p:nvPr/>
            </p:nvSpPr>
            <p:spPr bwMode="auto">
              <a:xfrm flipH="1" flipV="1">
                <a:off x="4367" y="2016"/>
                <a:ext cx="460" cy="3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lgDashDot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203" name="Text Box 35"/>
              <p:cNvSpPr txBox="1">
                <a:spLocks noChangeArrowheads="1"/>
              </p:cNvSpPr>
              <p:nvPr/>
            </p:nvSpPr>
            <p:spPr bwMode="auto">
              <a:xfrm>
                <a:off x="4061" y="1708"/>
                <a:ext cx="1482" cy="466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PT" altLang="zh-CN" sz="1200">
                    <a:solidFill>
                      <a:srgbClr val="000000"/>
                    </a:solidFill>
                    <a:latin typeface="Times New Roman" pitchFamily="18" charset="0"/>
                    <a:ea typeface="SimSun" charset="-122"/>
                  </a:rPr>
                  <a:t>racionalização</a:t>
                </a:r>
                <a:endParaRPr lang="pt-PT"/>
              </a:p>
            </p:txBody>
          </p:sp>
        </p:grp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2195513" y="2349500"/>
            <a:ext cx="3467100" cy="2157413"/>
            <a:chOff x="1354" y="1884"/>
            <a:chExt cx="4647" cy="2912"/>
          </a:xfrm>
        </p:grpSpPr>
        <p:sp>
          <p:nvSpPr>
            <p:cNvPr id="7205" name="Text Box 37"/>
            <p:cNvSpPr txBox="1">
              <a:spLocks noChangeArrowheads="1"/>
            </p:cNvSpPr>
            <p:nvPr/>
          </p:nvSpPr>
          <p:spPr bwMode="auto">
            <a:xfrm>
              <a:off x="4367" y="3559"/>
              <a:ext cx="1634" cy="4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criminalização</a:t>
              </a:r>
              <a:endParaRPr lang="pt-PT"/>
            </a:p>
          </p:txBody>
        </p:sp>
        <p:sp>
          <p:nvSpPr>
            <p:cNvPr id="7206" name="Text Box 38"/>
            <p:cNvSpPr txBox="1">
              <a:spLocks noChangeArrowheads="1"/>
            </p:cNvSpPr>
            <p:nvPr/>
          </p:nvSpPr>
          <p:spPr bwMode="auto">
            <a:xfrm>
              <a:off x="2222" y="4331"/>
              <a:ext cx="1277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revolução </a:t>
              </a:r>
              <a:endParaRPr lang="pt-PT"/>
            </a:p>
          </p:txBody>
        </p:sp>
        <p:sp>
          <p:nvSpPr>
            <p:cNvPr id="7207" name="Text Box 39"/>
            <p:cNvSpPr txBox="1">
              <a:spLocks noChangeArrowheads="1"/>
            </p:cNvSpPr>
            <p:nvPr/>
          </p:nvSpPr>
          <p:spPr bwMode="auto">
            <a:xfrm>
              <a:off x="1354" y="1884"/>
              <a:ext cx="1992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reclamação direitos</a:t>
              </a:r>
              <a:endParaRPr lang="pt-PT"/>
            </a:p>
          </p:txBody>
        </p:sp>
      </p:grpSp>
      <p:grpSp>
        <p:nvGrpSpPr>
          <p:cNvPr id="9" name="Group 40"/>
          <p:cNvGrpSpPr>
            <a:grpSpLocks/>
          </p:cNvGrpSpPr>
          <p:nvPr/>
        </p:nvGrpSpPr>
        <p:grpSpPr bwMode="auto">
          <a:xfrm>
            <a:off x="3276600" y="2349500"/>
            <a:ext cx="2171700" cy="2514600"/>
            <a:chOff x="2682" y="2016"/>
            <a:chExt cx="2911" cy="3395"/>
          </a:xfrm>
        </p:grpSpPr>
        <p:sp>
          <p:nvSpPr>
            <p:cNvPr id="7209" name="Line 41"/>
            <p:cNvSpPr>
              <a:spLocks noChangeShapeType="1"/>
            </p:cNvSpPr>
            <p:nvPr/>
          </p:nvSpPr>
          <p:spPr bwMode="auto">
            <a:xfrm flipH="1" flipV="1">
              <a:off x="2682" y="3868"/>
              <a:ext cx="919" cy="154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210" name="Line 42"/>
            <p:cNvSpPr>
              <a:spLocks noChangeShapeType="1"/>
            </p:cNvSpPr>
            <p:nvPr/>
          </p:nvSpPr>
          <p:spPr bwMode="auto">
            <a:xfrm flipH="1">
              <a:off x="5133" y="2788"/>
              <a:ext cx="460" cy="7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211" name="Line 43"/>
            <p:cNvSpPr>
              <a:spLocks noChangeShapeType="1"/>
            </p:cNvSpPr>
            <p:nvPr/>
          </p:nvSpPr>
          <p:spPr bwMode="auto">
            <a:xfrm flipV="1">
              <a:off x="2682" y="2016"/>
              <a:ext cx="613" cy="4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2051050" y="1125538"/>
            <a:ext cx="5616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4000"/>
              <a:t>ciclo de solidariedade</a:t>
            </a:r>
          </a:p>
        </p:txBody>
      </p:sp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2124075" y="1125538"/>
            <a:ext cx="54721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4000"/>
              <a:t>ciclo emancipatório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1" dur="20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2" grpId="0"/>
      <p:bldP spid="7212" grpId="1"/>
      <p:bldP spid="72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 bwMode="auto">
          <a:xfrm>
            <a:off x="1908175" y="2349500"/>
            <a:ext cx="5372100" cy="3201988"/>
            <a:chOff x="1201" y="1605"/>
            <a:chExt cx="7201" cy="4322"/>
          </a:xfrm>
        </p:grpSpPr>
        <p:sp>
          <p:nvSpPr>
            <p:cNvPr id="11267" name="AutoShape 3"/>
            <p:cNvSpPr>
              <a:spLocks noChangeAspect="1" noChangeArrowheads="1"/>
            </p:cNvSpPr>
            <p:nvPr/>
          </p:nvSpPr>
          <p:spPr bwMode="auto">
            <a:xfrm>
              <a:off x="1201" y="1605"/>
              <a:ext cx="7201" cy="4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11268" name="Line 4"/>
            <p:cNvSpPr>
              <a:spLocks noChangeShapeType="1"/>
            </p:cNvSpPr>
            <p:nvPr/>
          </p:nvSpPr>
          <p:spPr bwMode="auto">
            <a:xfrm flipV="1">
              <a:off x="3806" y="1759"/>
              <a:ext cx="0" cy="23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 flipH="1">
              <a:off x="2734" y="4074"/>
              <a:ext cx="1072" cy="12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11270" name="Line 6"/>
            <p:cNvSpPr>
              <a:spLocks noChangeShapeType="1"/>
            </p:cNvSpPr>
            <p:nvPr/>
          </p:nvSpPr>
          <p:spPr bwMode="auto">
            <a:xfrm>
              <a:off x="3806" y="4074"/>
              <a:ext cx="38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>
              <a:off x="3806" y="4074"/>
              <a:ext cx="1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11272" name="Line 8"/>
            <p:cNvSpPr>
              <a:spLocks noChangeShapeType="1"/>
            </p:cNvSpPr>
            <p:nvPr/>
          </p:nvSpPr>
          <p:spPr bwMode="auto">
            <a:xfrm flipH="1">
              <a:off x="2427" y="4074"/>
              <a:ext cx="137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11273" name="Line 9"/>
            <p:cNvSpPr>
              <a:spLocks noChangeShapeType="1"/>
            </p:cNvSpPr>
            <p:nvPr/>
          </p:nvSpPr>
          <p:spPr bwMode="auto">
            <a:xfrm flipV="1">
              <a:off x="3806" y="3456"/>
              <a:ext cx="459" cy="6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11274" name="Text Box 10"/>
            <p:cNvSpPr txBox="1">
              <a:spLocks noChangeArrowheads="1"/>
            </p:cNvSpPr>
            <p:nvPr/>
          </p:nvSpPr>
          <p:spPr bwMode="auto">
            <a:xfrm>
              <a:off x="3908" y="5102"/>
              <a:ext cx="2502" cy="4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6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Justiça social - povo</a:t>
              </a:r>
              <a:endParaRPr lang="pt-PT"/>
            </a:p>
          </p:txBody>
        </p:sp>
        <p:sp>
          <p:nvSpPr>
            <p:cNvPr id="11275" name="Text Box 11"/>
            <p:cNvSpPr txBox="1">
              <a:spLocks noChangeArrowheads="1"/>
            </p:cNvSpPr>
            <p:nvPr/>
          </p:nvSpPr>
          <p:spPr bwMode="auto">
            <a:xfrm>
              <a:off x="1303" y="2634"/>
              <a:ext cx="2195" cy="4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6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Denúncia - moral </a:t>
              </a:r>
              <a:endParaRPr lang="pt-PT"/>
            </a:p>
          </p:txBody>
        </p:sp>
        <p:sp>
          <p:nvSpPr>
            <p:cNvPr id="11276" name="Text Box 12"/>
            <p:cNvSpPr txBox="1">
              <a:spLocks noChangeArrowheads="1"/>
            </p:cNvSpPr>
            <p:nvPr/>
          </p:nvSpPr>
          <p:spPr bwMode="auto">
            <a:xfrm>
              <a:off x="5133" y="2171"/>
              <a:ext cx="2452" cy="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6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Lei - Controlo</a:t>
              </a:r>
              <a:endParaRPr lang="pt-PT"/>
            </a:p>
          </p:txBody>
        </p:sp>
        <p:sp>
          <p:nvSpPr>
            <p:cNvPr id="11277" name="Line 13"/>
            <p:cNvSpPr>
              <a:spLocks noChangeShapeType="1"/>
            </p:cNvSpPr>
            <p:nvPr/>
          </p:nvSpPr>
          <p:spPr bwMode="auto">
            <a:xfrm flipV="1">
              <a:off x="5900" y="3251"/>
              <a:ext cx="612" cy="13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11278" name="Line 14"/>
            <p:cNvSpPr>
              <a:spLocks noChangeShapeType="1"/>
            </p:cNvSpPr>
            <p:nvPr/>
          </p:nvSpPr>
          <p:spPr bwMode="auto">
            <a:xfrm>
              <a:off x="1610" y="3251"/>
              <a:ext cx="459" cy="9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11279" name="Line 15"/>
            <p:cNvSpPr>
              <a:spLocks noChangeShapeType="1"/>
            </p:cNvSpPr>
            <p:nvPr/>
          </p:nvSpPr>
          <p:spPr bwMode="auto">
            <a:xfrm flipV="1">
              <a:off x="2682" y="2016"/>
              <a:ext cx="613" cy="4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 flipH="1" flipV="1">
              <a:off x="4367" y="2016"/>
              <a:ext cx="460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11281" name="Text Box 17"/>
            <p:cNvSpPr txBox="1">
              <a:spLocks noChangeArrowheads="1"/>
            </p:cNvSpPr>
            <p:nvPr/>
          </p:nvSpPr>
          <p:spPr bwMode="auto">
            <a:xfrm>
              <a:off x="4061" y="1708"/>
              <a:ext cx="1482" cy="4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racionalização</a:t>
              </a:r>
              <a:endParaRPr lang="pt-PT"/>
            </a:p>
          </p:txBody>
        </p:sp>
        <p:sp>
          <p:nvSpPr>
            <p:cNvPr id="11282" name="Text Box 18"/>
            <p:cNvSpPr txBox="1">
              <a:spLocks noChangeArrowheads="1"/>
            </p:cNvSpPr>
            <p:nvPr/>
          </p:nvSpPr>
          <p:spPr bwMode="auto">
            <a:xfrm>
              <a:off x="1610" y="3251"/>
              <a:ext cx="1276" cy="4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fechamento</a:t>
              </a:r>
              <a:endParaRPr lang="pt-PT"/>
            </a:p>
          </p:txBody>
        </p:sp>
        <p:sp>
          <p:nvSpPr>
            <p:cNvPr id="11283" name="Text Box 19"/>
            <p:cNvSpPr txBox="1">
              <a:spLocks noChangeArrowheads="1"/>
            </p:cNvSpPr>
            <p:nvPr/>
          </p:nvSpPr>
          <p:spPr bwMode="auto">
            <a:xfrm>
              <a:off x="6512" y="4485"/>
              <a:ext cx="1840" cy="46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institucionalização</a:t>
              </a:r>
              <a:endParaRPr lang="pt-PT"/>
            </a:p>
          </p:txBody>
        </p:sp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2682" y="2016"/>
              <a:ext cx="2911" cy="3395"/>
              <a:chOff x="2682" y="2016"/>
              <a:chExt cx="2911" cy="3395"/>
            </a:xfrm>
          </p:grpSpPr>
          <p:sp>
            <p:nvSpPr>
              <p:cNvPr id="11285" name="Line 21"/>
              <p:cNvSpPr>
                <a:spLocks noChangeShapeType="1"/>
              </p:cNvSpPr>
              <p:nvPr/>
            </p:nvSpPr>
            <p:spPr bwMode="auto">
              <a:xfrm flipH="1" flipV="1">
                <a:off x="2682" y="3868"/>
                <a:ext cx="919" cy="1543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11286" name="Line 22"/>
              <p:cNvSpPr>
                <a:spLocks noChangeShapeType="1"/>
              </p:cNvSpPr>
              <p:nvPr/>
            </p:nvSpPr>
            <p:spPr bwMode="auto">
              <a:xfrm flipH="1">
                <a:off x="5133" y="2788"/>
                <a:ext cx="460" cy="77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lgDashDot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11287" name="Line 23"/>
              <p:cNvSpPr>
                <a:spLocks noChangeShapeType="1"/>
              </p:cNvSpPr>
              <p:nvPr/>
            </p:nvSpPr>
            <p:spPr bwMode="auto">
              <a:xfrm flipV="1">
                <a:off x="2682" y="2016"/>
                <a:ext cx="613" cy="46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pt-PT"/>
              </a:p>
            </p:txBody>
          </p:sp>
        </p:grpSp>
        <p:grpSp>
          <p:nvGrpSpPr>
            <p:cNvPr id="4" name="Group 24"/>
            <p:cNvGrpSpPr>
              <a:grpSpLocks/>
            </p:cNvGrpSpPr>
            <p:nvPr/>
          </p:nvGrpSpPr>
          <p:grpSpPr bwMode="auto">
            <a:xfrm>
              <a:off x="1353" y="1918"/>
              <a:ext cx="4647" cy="2911"/>
              <a:chOff x="1354" y="1884"/>
              <a:chExt cx="4647" cy="2912"/>
            </a:xfrm>
          </p:grpSpPr>
          <p:sp>
            <p:nvSpPr>
              <p:cNvPr id="11289" name="Text Box 25"/>
              <p:cNvSpPr txBox="1">
                <a:spLocks noChangeArrowheads="1"/>
              </p:cNvSpPr>
              <p:nvPr/>
            </p:nvSpPr>
            <p:spPr bwMode="auto">
              <a:xfrm>
                <a:off x="4367" y="3559"/>
                <a:ext cx="1634" cy="4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PT" altLang="zh-CN" sz="1200">
                    <a:solidFill>
                      <a:srgbClr val="000000"/>
                    </a:solidFill>
                    <a:latin typeface="Times New Roman" pitchFamily="18" charset="0"/>
                    <a:ea typeface="SimSun" charset="-122"/>
                  </a:rPr>
                  <a:t>criminalização</a:t>
                </a:r>
                <a:endParaRPr lang="pt-PT"/>
              </a:p>
            </p:txBody>
          </p:sp>
          <p:sp>
            <p:nvSpPr>
              <p:cNvPr id="11290" name="Text Box 26"/>
              <p:cNvSpPr txBox="1">
                <a:spLocks noChangeArrowheads="1"/>
              </p:cNvSpPr>
              <p:nvPr/>
            </p:nvSpPr>
            <p:spPr bwMode="auto">
              <a:xfrm>
                <a:off x="2222" y="4331"/>
                <a:ext cx="1277" cy="465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PT" altLang="zh-CN" sz="1200">
                    <a:solidFill>
                      <a:srgbClr val="000000"/>
                    </a:solidFill>
                    <a:latin typeface="Times New Roman" pitchFamily="18" charset="0"/>
                    <a:ea typeface="SimSun" charset="-122"/>
                  </a:rPr>
                  <a:t>revolução </a:t>
                </a:r>
                <a:endParaRPr lang="pt-PT"/>
              </a:p>
            </p:txBody>
          </p:sp>
          <p:sp>
            <p:nvSpPr>
              <p:cNvPr id="11291" name="Text Box 27"/>
              <p:cNvSpPr txBox="1">
                <a:spLocks noChangeArrowheads="1"/>
              </p:cNvSpPr>
              <p:nvPr/>
            </p:nvSpPr>
            <p:spPr bwMode="auto">
              <a:xfrm>
                <a:off x="1354" y="1884"/>
                <a:ext cx="1992" cy="465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PT" altLang="zh-CN" sz="1200">
                    <a:solidFill>
                      <a:srgbClr val="000000"/>
                    </a:solidFill>
                    <a:latin typeface="Times New Roman" pitchFamily="18" charset="0"/>
                    <a:ea typeface="SimSun" charset="-122"/>
                  </a:rPr>
                  <a:t>reclamação direitos</a:t>
                </a:r>
                <a:endParaRPr lang="pt-PT"/>
              </a:p>
            </p:txBody>
          </p:sp>
        </p:grpSp>
      </p:grpSp>
      <p:sp>
        <p:nvSpPr>
          <p:cNvPr id="11292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4000"/>
              <a:t>Dinâmicas contradictórias da modernização</a:t>
            </a:r>
          </a:p>
        </p:txBody>
      </p:sp>
      <p:sp>
        <p:nvSpPr>
          <p:cNvPr id="11293" name="Rectangle 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pt-PT"/>
          </a:p>
        </p:txBody>
      </p: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2268538" y="3573463"/>
            <a:ext cx="3275012" cy="574675"/>
            <a:chOff x="1610" y="3251"/>
            <a:chExt cx="4391" cy="775"/>
          </a:xfrm>
        </p:grpSpPr>
        <p:sp>
          <p:nvSpPr>
            <p:cNvPr id="11295" name="Text Box 31"/>
            <p:cNvSpPr txBox="1">
              <a:spLocks noChangeArrowheads="1"/>
            </p:cNvSpPr>
            <p:nvPr/>
          </p:nvSpPr>
          <p:spPr bwMode="auto">
            <a:xfrm>
              <a:off x="1610" y="3251"/>
              <a:ext cx="1276" cy="4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fechamento</a:t>
              </a:r>
              <a:endParaRPr lang="pt-PT"/>
            </a:p>
          </p:txBody>
        </p:sp>
        <p:sp>
          <p:nvSpPr>
            <p:cNvPr id="11296" name="Text Box 32"/>
            <p:cNvSpPr txBox="1">
              <a:spLocks noChangeArrowheads="1"/>
            </p:cNvSpPr>
            <p:nvPr/>
          </p:nvSpPr>
          <p:spPr bwMode="auto">
            <a:xfrm>
              <a:off x="4367" y="3559"/>
              <a:ext cx="1634" cy="46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criminalização</a:t>
              </a:r>
              <a:endParaRPr lang="pt-PT"/>
            </a:p>
          </p:txBody>
        </p:sp>
      </p:grp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4067175" y="2420938"/>
            <a:ext cx="1106488" cy="344487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PT" altLang="zh-CN" sz="1200">
                <a:solidFill>
                  <a:srgbClr val="000000"/>
                </a:solidFill>
                <a:latin typeface="Times New Roman" pitchFamily="18" charset="0"/>
                <a:ea typeface="SimSun" charset="-122"/>
              </a:rPr>
              <a:t>racionalização</a:t>
            </a:r>
            <a:endParaRPr lang="pt-PT"/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2700338" y="4365625"/>
            <a:ext cx="952500" cy="34448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PT" altLang="zh-CN" sz="1200">
                <a:solidFill>
                  <a:srgbClr val="000000"/>
                </a:solidFill>
                <a:latin typeface="Times New Roman" pitchFamily="18" charset="0"/>
                <a:ea typeface="SimSun" charset="-122"/>
              </a:rPr>
              <a:t>revolução </a:t>
            </a:r>
            <a:endParaRPr lang="pt-PT"/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2051050" y="2565400"/>
            <a:ext cx="5221288" cy="2271713"/>
            <a:chOff x="1354" y="1884"/>
            <a:chExt cx="6998" cy="3067"/>
          </a:xfrm>
        </p:grpSpPr>
        <p:sp>
          <p:nvSpPr>
            <p:cNvPr id="11300" name="Text Box 36"/>
            <p:cNvSpPr txBox="1">
              <a:spLocks noChangeArrowheads="1"/>
            </p:cNvSpPr>
            <p:nvPr/>
          </p:nvSpPr>
          <p:spPr bwMode="auto">
            <a:xfrm>
              <a:off x="6512" y="4485"/>
              <a:ext cx="1840" cy="46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institucionalização</a:t>
              </a:r>
              <a:endParaRPr lang="pt-PT"/>
            </a:p>
          </p:txBody>
        </p:sp>
        <p:sp>
          <p:nvSpPr>
            <p:cNvPr id="11301" name="Text Box 37"/>
            <p:cNvSpPr txBox="1">
              <a:spLocks noChangeArrowheads="1"/>
            </p:cNvSpPr>
            <p:nvPr/>
          </p:nvSpPr>
          <p:spPr bwMode="auto">
            <a:xfrm>
              <a:off x="1354" y="1884"/>
              <a:ext cx="1992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reclamação direitos</a:t>
              </a:r>
              <a:endParaRPr lang="pt-PT"/>
            </a:p>
          </p:txBody>
        </p:sp>
      </p:grp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2555875" y="1628775"/>
            <a:ext cx="2736850" cy="771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PT" sz="2400"/>
              <a:t>Institucionalização </a:t>
            </a:r>
            <a:r>
              <a:rPr lang="pt-PT" sz="2000"/>
              <a:t>corrupção</a:t>
            </a:r>
          </a:p>
        </p:txBody>
      </p:sp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6804025" y="1484313"/>
            <a:ext cx="172878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/>
              <a:t>Auto-defesa: medo e insegurança</a:t>
            </a:r>
          </a:p>
        </p:txBody>
      </p:sp>
      <p:sp>
        <p:nvSpPr>
          <p:cNvPr id="11304" name="Text Box 40"/>
          <p:cNvSpPr txBox="1">
            <a:spLocks noChangeArrowheads="1"/>
          </p:cNvSpPr>
          <p:nvPr/>
        </p:nvSpPr>
        <p:spPr bwMode="auto">
          <a:xfrm>
            <a:off x="179388" y="1268413"/>
            <a:ext cx="230346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/>
              <a:t>Elevação dos desejos à ordem moral</a:t>
            </a:r>
          </a:p>
        </p:txBody>
      </p:sp>
      <p:sp>
        <p:nvSpPr>
          <p:cNvPr id="11305" name="Text Box 41"/>
          <p:cNvSpPr txBox="1">
            <a:spLocks noChangeArrowheads="1"/>
          </p:cNvSpPr>
          <p:nvPr/>
        </p:nvSpPr>
        <p:spPr bwMode="auto">
          <a:xfrm>
            <a:off x="684213" y="5084763"/>
            <a:ext cx="15128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/>
              <a:t>Participação democrática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112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112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8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2" dur="20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7" grpId="0" animBg="1"/>
      <p:bldP spid="11297" grpId="1" animBg="1"/>
      <p:bldP spid="11297" grpId="2" animBg="1"/>
      <p:bldP spid="11298" grpId="0" animBg="1"/>
      <p:bldP spid="11298" grpId="1" animBg="1"/>
      <p:bldP spid="11298" grpId="2" animBg="1"/>
      <p:bldP spid="11303" grpId="0"/>
      <p:bldP spid="11303" grpId="1"/>
      <p:bldP spid="11303" grpId="2"/>
      <p:bldP spid="11304" grpId="0"/>
      <p:bldP spid="11304" grpId="1"/>
      <p:bldP spid="11304" grpId="2"/>
      <p:bldP spid="1130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4000"/>
              <a:t>Metodologias e Dinâmicas Sociais</a:t>
            </a: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 flipV="1">
            <a:off x="4140200" y="2349500"/>
            <a:ext cx="0" cy="324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1763713" y="3921125"/>
            <a:ext cx="4752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H="1">
            <a:off x="3348038" y="3284538"/>
            <a:ext cx="1439862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1763713" y="3921125"/>
            <a:ext cx="4752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V="1">
            <a:off x="4140200" y="2349500"/>
            <a:ext cx="0" cy="324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H="1">
            <a:off x="3348038" y="3284538"/>
            <a:ext cx="1439862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1619250" y="2565400"/>
            <a:ext cx="5761038" cy="2533650"/>
            <a:chOff x="1111" y="1706"/>
            <a:chExt cx="3629" cy="1596"/>
          </a:xfrm>
        </p:grpSpPr>
        <p:sp>
          <p:nvSpPr>
            <p:cNvPr id="9226" name="Text Box 10"/>
            <p:cNvSpPr txBox="1">
              <a:spLocks noChangeArrowheads="1"/>
            </p:cNvSpPr>
            <p:nvPr/>
          </p:nvSpPr>
          <p:spPr bwMode="auto">
            <a:xfrm>
              <a:off x="2335" y="3074"/>
              <a:ext cx="1867" cy="2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6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Violência estruturante</a:t>
              </a:r>
              <a:endParaRPr lang="pt-PT"/>
            </a:p>
          </p:txBody>
        </p:sp>
        <p:sp>
          <p:nvSpPr>
            <p:cNvPr id="9227" name="Text Box 11"/>
            <p:cNvSpPr txBox="1">
              <a:spLocks noChangeArrowheads="1"/>
            </p:cNvSpPr>
            <p:nvPr/>
          </p:nvSpPr>
          <p:spPr bwMode="auto">
            <a:xfrm>
              <a:off x="1111" y="1922"/>
              <a:ext cx="1257" cy="2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600" i="1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Habitus</a:t>
              </a:r>
              <a:r>
                <a:rPr lang="pt-PT" altLang="zh-CN" sz="16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 </a:t>
              </a:r>
              <a:endParaRPr lang="pt-PT"/>
            </a:p>
          </p:txBody>
        </p:sp>
        <p:sp>
          <p:nvSpPr>
            <p:cNvPr id="9228" name="Text Box 12"/>
            <p:cNvSpPr txBox="1">
              <a:spLocks noChangeArrowheads="1"/>
            </p:cNvSpPr>
            <p:nvPr/>
          </p:nvSpPr>
          <p:spPr bwMode="auto">
            <a:xfrm>
              <a:off x="2911" y="1706"/>
              <a:ext cx="1829" cy="2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6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Classificações regulamentares</a:t>
              </a:r>
              <a:endParaRPr lang="pt-PT"/>
            </a:p>
          </p:txBody>
        </p:sp>
      </p:grp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2051050" y="2420938"/>
            <a:ext cx="2355850" cy="1606550"/>
            <a:chOff x="1202" y="3338"/>
            <a:chExt cx="1484" cy="1012"/>
          </a:xfrm>
        </p:grpSpPr>
        <p:sp>
          <p:nvSpPr>
            <p:cNvPr id="9230" name="Line 14"/>
            <p:cNvSpPr>
              <a:spLocks noChangeShapeType="1"/>
            </p:cNvSpPr>
            <p:nvPr/>
          </p:nvSpPr>
          <p:spPr bwMode="auto">
            <a:xfrm>
              <a:off x="1239" y="3986"/>
              <a:ext cx="252" cy="3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9231" name="Line 15"/>
            <p:cNvSpPr>
              <a:spLocks noChangeShapeType="1"/>
            </p:cNvSpPr>
            <p:nvPr/>
          </p:nvSpPr>
          <p:spPr bwMode="auto">
            <a:xfrm flipV="1">
              <a:off x="1773" y="3410"/>
              <a:ext cx="336" cy="1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9232" name="Text Box 16"/>
            <p:cNvSpPr txBox="1">
              <a:spLocks noChangeArrowheads="1"/>
            </p:cNvSpPr>
            <p:nvPr/>
          </p:nvSpPr>
          <p:spPr bwMode="auto">
            <a:xfrm>
              <a:off x="1202" y="3338"/>
              <a:ext cx="1461" cy="18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Emergências ideológicas</a:t>
              </a:r>
              <a:endParaRPr lang="pt-PT" sz="1200">
                <a:latin typeface="Times New Roman" pitchFamily="18" charset="0"/>
              </a:endParaRPr>
            </a:p>
            <a:p>
              <a:pPr algn="ctr"/>
              <a:endParaRPr lang="pt-PT"/>
            </a:p>
          </p:txBody>
        </p:sp>
        <p:sp>
          <p:nvSpPr>
            <p:cNvPr id="9233" name="Text Box 17"/>
            <p:cNvSpPr txBox="1">
              <a:spLocks noChangeArrowheads="1"/>
            </p:cNvSpPr>
            <p:nvPr/>
          </p:nvSpPr>
          <p:spPr bwMode="auto">
            <a:xfrm>
              <a:off x="1429" y="3974"/>
              <a:ext cx="1257" cy="19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Estratégias corporativas</a:t>
              </a:r>
              <a:endParaRPr lang="pt-PT" sz="12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4427538" y="2060575"/>
            <a:ext cx="1485900" cy="1733550"/>
            <a:chOff x="3515" y="1162"/>
            <a:chExt cx="936" cy="1092"/>
          </a:xfrm>
        </p:grpSpPr>
        <p:sp>
          <p:nvSpPr>
            <p:cNvPr id="9235" name="Line 19"/>
            <p:cNvSpPr>
              <a:spLocks noChangeShapeType="1"/>
            </p:cNvSpPr>
            <p:nvPr/>
          </p:nvSpPr>
          <p:spPr bwMode="auto">
            <a:xfrm flipH="1" flipV="1">
              <a:off x="3659" y="1306"/>
              <a:ext cx="216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9236" name="Text Box 20"/>
            <p:cNvSpPr txBox="1">
              <a:spLocks noChangeArrowheads="1"/>
            </p:cNvSpPr>
            <p:nvPr/>
          </p:nvSpPr>
          <p:spPr bwMode="auto">
            <a:xfrm>
              <a:off x="3515" y="1162"/>
              <a:ext cx="696" cy="2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normas</a:t>
              </a:r>
              <a:endParaRPr lang="pt-PT"/>
            </a:p>
          </p:txBody>
        </p:sp>
        <p:sp>
          <p:nvSpPr>
            <p:cNvPr id="9237" name="Line 21"/>
            <p:cNvSpPr>
              <a:spLocks noChangeShapeType="1"/>
            </p:cNvSpPr>
            <p:nvPr/>
          </p:nvSpPr>
          <p:spPr bwMode="auto">
            <a:xfrm flipH="1">
              <a:off x="4043" y="1676"/>
              <a:ext cx="216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9238" name="Text Box 22"/>
            <p:cNvSpPr txBox="1">
              <a:spLocks noChangeArrowheads="1"/>
            </p:cNvSpPr>
            <p:nvPr/>
          </p:nvSpPr>
          <p:spPr bwMode="auto">
            <a:xfrm>
              <a:off x="3683" y="2036"/>
              <a:ext cx="768" cy="2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verdade oficial</a:t>
              </a:r>
              <a:endParaRPr lang="pt-PT"/>
            </a:p>
          </p:txBody>
        </p:sp>
      </p:grp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2843213" y="3284538"/>
            <a:ext cx="4646612" cy="1600200"/>
            <a:chOff x="1791" y="2069"/>
            <a:chExt cx="2927" cy="1008"/>
          </a:xfrm>
        </p:grpSpPr>
        <p:sp>
          <p:nvSpPr>
            <p:cNvPr id="9240" name="Line 24"/>
            <p:cNvSpPr>
              <a:spLocks noChangeShapeType="1"/>
            </p:cNvSpPr>
            <p:nvPr/>
          </p:nvSpPr>
          <p:spPr bwMode="auto">
            <a:xfrm flipV="1">
              <a:off x="3544" y="2069"/>
              <a:ext cx="309" cy="64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9241" name="Line 25"/>
            <p:cNvSpPr>
              <a:spLocks noChangeShapeType="1"/>
            </p:cNvSpPr>
            <p:nvPr/>
          </p:nvSpPr>
          <p:spPr bwMode="auto">
            <a:xfrm flipH="1" flipV="1">
              <a:off x="2020" y="2357"/>
              <a:ext cx="465" cy="72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9242" name="Text Box 26"/>
            <p:cNvSpPr txBox="1">
              <a:spLocks noChangeArrowheads="1"/>
            </p:cNvSpPr>
            <p:nvPr/>
          </p:nvSpPr>
          <p:spPr bwMode="auto">
            <a:xfrm>
              <a:off x="1791" y="2573"/>
              <a:ext cx="646" cy="2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subordinação </a:t>
              </a:r>
              <a:endParaRPr lang="pt-PT"/>
            </a:p>
          </p:txBody>
        </p:sp>
        <p:sp>
          <p:nvSpPr>
            <p:cNvPr id="9243" name="Text Box 27"/>
            <p:cNvSpPr txBox="1">
              <a:spLocks noChangeArrowheads="1"/>
            </p:cNvSpPr>
            <p:nvPr/>
          </p:nvSpPr>
          <p:spPr bwMode="auto">
            <a:xfrm>
              <a:off x="3787" y="2645"/>
              <a:ext cx="931" cy="2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submissão</a:t>
              </a:r>
              <a:endParaRPr lang="pt-PT"/>
            </a:p>
          </p:txBody>
        </p:sp>
      </p:grpSp>
      <p:grpSp>
        <p:nvGrpSpPr>
          <p:cNvPr id="6" name="Group 52"/>
          <p:cNvGrpSpPr>
            <a:grpSpLocks/>
          </p:cNvGrpSpPr>
          <p:nvPr/>
        </p:nvGrpSpPr>
        <p:grpSpPr bwMode="auto">
          <a:xfrm>
            <a:off x="2268538" y="2133600"/>
            <a:ext cx="5461000" cy="2401888"/>
            <a:chOff x="1292" y="1344"/>
            <a:chExt cx="3440" cy="1513"/>
          </a:xfrm>
        </p:grpSpPr>
        <p:sp>
          <p:nvSpPr>
            <p:cNvPr id="9245" name="Line 29"/>
            <p:cNvSpPr>
              <a:spLocks noChangeShapeType="1"/>
            </p:cNvSpPr>
            <p:nvPr/>
          </p:nvSpPr>
          <p:spPr bwMode="auto">
            <a:xfrm>
              <a:off x="1564" y="2064"/>
              <a:ext cx="216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9246" name="Text Box 30"/>
            <p:cNvSpPr txBox="1">
              <a:spLocks noChangeArrowheads="1"/>
            </p:cNvSpPr>
            <p:nvPr/>
          </p:nvSpPr>
          <p:spPr bwMode="auto">
            <a:xfrm>
              <a:off x="1292" y="2115"/>
              <a:ext cx="1099" cy="18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Estratégias corporativas </a:t>
              </a:r>
              <a:endParaRPr lang="pt-PT"/>
            </a:p>
          </p:txBody>
        </p:sp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2716" y="1344"/>
              <a:ext cx="2016" cy="1513"/>
              <a:chOff x="4061" y="1708"/>
              <a:chExt cx="4291" cy="3243"/>
            </a:xfrm>
          </p:grpSpPr>
          <p:sp>
            <p:nvSpPr>
              <p:cNvPr id="9248" name="Line 32"/>
              <p:cNvSpPr>
                <a:spLocks noChangeShapeType="1"/>
              </p:cNvSpPr>
              <p:nvPr/>
            </p:nvSpPr>
            <p:spPr bwMode="auto">
              <a:xfrm flipV="1">
                <a:off x="5900" y="3251"/>
                <a:ext cx="612" cy="138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9249" name="Text Box 33"/>
              <p:cNvSpPr txBox="1">
                <a:spLocks noChangeArrowheads="1"/>
              </p:cNvSpPr>
              <p:nvPr/>
            </p:nvSpPr>
            <p:spPr bwMode="auto">
              <a:xfrm>
                <a:off x="6512" y="4485"/>
                <a:ext cx="1840" cy="46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PT" altLang="zh-CN" sz="1200">
                    <a:solidFill>
                      <a:srgbClr val="000000"/>
                    </a:solidFill>
                    <a:latin typeface="Times New Roman" pitchFamily="18" charset="0"/>
                    <a:ea typeface="SimSun" charset="-122"/>
                  </a:rPr>
                  <a:t>submissão</a:t>
                </a:r>
                <a:endParaRPr lang="pt-PT"/>
              </a:p>
            </p:txBody>
          </p:sp>
          <p:sp>
            <p:nvSpPr>
              <p:cNvPr id="9250" name="Line 34"/>
              <p:cNvSpPr>
                <a:spLocks noChangeShapeType="1"/>
              </p:cNvSpPr>
              <p:nvPr/>
            </p:nvSpPr>
            <p:spPr bwMode="auto">
              <a:xfrm flipH="1" flipV="1">
                <a:off x="4367" y="2016"/>
                <a:ext cx="460" cy="3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lgDashDot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9251" name="Text Box 35"/>
              <p:cNvSpPr txBox="1">
                <a:spLocks noChangeArrowheads="1"/>
              </p:cNvSpPr>
              <p:nvPr/>
            </p:nvSpPr>
            <p:spPr bwMode="auto">
              <a:xfrm>
                <a:off x="4061" y="1708"/>
                <a:ext cx="1482" cy="466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PT" altLang="zh-CN" sz="1200">
                    <a:solidFill>
                      <a:srgbClr val="000000"/>
                    </a:solidFill>
                    <a:latin typeface="Times New Roman" pitchFamily="18" charset="0"/>
                    <a:ea typeface="SimSun" charset="-122"/>
                  </a:rPr>
                  <a:t>normas</a:t>
                </a:r>
                <a:endParaRPr lang="pt-PT"/>
              </a:p>
            </p:txBody>
          </p:sp>
        </p:grpSp>
      </p:grpSp>
      <p:grpSp>
        <p:nvGrpSpPr>
          <p:cNvPr id="8" name="Group 56"/>
          <p:cNvGrpSpPr>
            <a:grpSpLocks/>
          </p:cNvGrpSpPr>
          <p:nvPr/>
        </p:nvGrpSpPr>
        <p:grpSpPr bwMode="auto">
          <a:xfrm>
            <a:off x="1547813" y="2349500"/>
            <a:ext cx="4259262" cy="2514600"/>
            <a:chOff x="1701" y="4473"/>
            <a:chExt cx="2683" cy="1584"/>
          </a:xfrm>
        </p:grpSpPr>
        <p:grpSp>
          <p:nvGrpSpPr>
            <p:cNvPr id="9" name="Group 50"/>
            <p:cNvGrpSpPr>
              <a:grpSpLocks/>
            </p:cNvGrpSpPr>
            <p:nvPr/>
          </p:nvGrpSpPr>
          <p:grpSpPr bwMode="auto">
            <a:xfrm>
              <a:off x="1701" y="4473"/>
              <a:ext cx="2651" cy="1359"/>
              <a:chOff x="931" y="1469"/>
              <a:chExt cx="2651" cy="1359"/>
            </a:xfrm>
          </p:grpSpPr>
          <p:sp>
            <p:nvSpPr>
              <p:cNvPr id="9253" name="Text Box 37"/>
              <p:cNvSpPr txBox="1">
                <a:spLocks noChangeArrowheads="1"/>
              </p:cNvSpPr>
              <p:nvPr/>
            </p:nvSpPr>
            <p:spPr bwMode="auto">
              <a:xfrm>
                <a:off x="2880" y="2251"/>
                <a:ext cx="702" cy="21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PT" altLang="zh-CN" sz="1200">
                    <a:solidFill>
                      <a:srgbClr val="000000"/>
                    </a:solidFill>
                    <a:latin typeface="Times New Roman" pitchFamily="18" charset="0"/>
                    <a:ea typeface="SimSun" charset="-122"/>
                  </a:rPr>
                  <a:t>verdade oficial</a:t>
                </a:r>
                <a:endParaRPr lang="pt-PT"/>
              </a:p>
            </p:txBody>
          </p:sp>
          <p:sp>
            <p:nvSpPr>
              <p:cNvPr id="9254" name="Text Box 38"/>
              <p:cNvSpPr txBox="1">
                <a:spLocks noChangeArrowheads="1"/>
              </p:cNvSpPr>
              <p:nvPr/>
            </p:nvSpPr>
            <p:spPr bwMode="auto">
              <a:xfrm>
                <a:off x="1761" y="2611"/>
                <a:ext cx="690" cy="217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PT" altLang="zh-CN" sz="1200">
                    <a:solidFill>
                      <a:srgbClr val="000000"/>
                    </a:solidFill>
                    <a:latin typeface="Times New Roman" pitchFamily="18" charset="0"/>
                    <a:ea typeface="SimSun" charset="-122"/>
                  </a:rPr>
                  <a:t>subordinação</a:t>
                </a:r>
                <a:endParaRPr lang="pt-PT"/>
              </a:p>
            </p:txBody>
          </p:sp>
          <p:sp>
            <p:nvSpPr>
              <p:cNvPr id="9255" name="Text Box 39"/>
              <p:cNvSpPr txBox="1">
                <a:spLocks noChangeArrowheads="1"/>
              </p:cNvSpPr>
              <p:nvPr/>
            </p:nvSpPr>
            <p:spPr bwMode="auto">
              <a:xfrm>
                <a:off x="931" y="1469"/>
                <a:ext cx="1494" cy="217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PT" altLang="zh-CN" sz="1200">
                    <a:solidFill>
                      <a:srgbClr val="000000"/>
                    </a:solidFill>
                    <a:latin typeface="Times New Roman" pitchFamily="18" charset="0"/>
                    <a:ea typeface="SimSun" charset="-122"/>
                  </a:rPr>
                  <a:t>Emergências ideológicas</a:t>
                </a:r>
                <a:endParaRPr lang="pt-PT"/>
              </a:p>
            </p:txBody>
          </p:sp>
        </p:grpSp>
        <p:grpSp>
          <p:nvGrpSpPr>
            <p:cNvPr id="10" name="Group 40"/>
            <p:cNvGrpSpPr>
              <a:grpSpLocks/>
            </p:cNvGrpSpPr>
            <p:nvPr/>
          </p:nvGrpSpPr>
          <p:grpSpPr bwMode="auto">
            <a:xfrm>
              <a:off x="3016" y="4473"/>
              <a:ext cx="1368" cy="1584"/>
              <a:chOff x="2682" y="2016"/>
              <a:chExt cx="2911" cy="3395"/>
            </a:xfrm>
          </p:grpSpPr>
          <p:sp>
            <p:nvSpPr>
              <p:cNvPr id="9257" name="Line 41"/>
              <p:cNvSpPr>
                <a:spLocks noChangeShapeType="1"/>
              </p:cNvSpPr>
              <p:nvPr/>
            </p:nvSpPr>
            <p:spPr bwMode="auto">
              <a:xfrm flipH="1" flipV="1">
                <a:off x="2682" y="3868"/>
                <a:ext cx="919" cy="1543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9258" name="Line 42"/>
              <p:cNvSpPr>
                <a:spLocks noChangeShapeType="1"/>
              </p:cNvSpPr>
              <p:nvPr/>
            </p:nvSpPr>
            <p:spPr bwMode="auto">
              <a:xfrm flipH="1">
                <a:off x="5133" y="2788"/>
                <a:ext cx="460" cy="77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lgDashDot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9259" name="Line 43"/>
              <p:cNvSpPr>
                <a:spLocks noChangeShapeType="1"/>
              </p:cNvSpPr>
              <p:nvPr/>
            </p:nvSpPr>
            <p:spPr bwMode="auto">
              <a:xfrm flipV="1">
                <a:off x="2682" y="2016"/>
                <a:ext cx="613" cy="46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pt-PT"/>
              </a:p>
            </p:txBody>
          </p:sp>
        </p:grpSp>
      </p:grpSp>
      <p:sp>
        <p:nvSpPr>
          <p:cNvPr id="9260" name="Text Box 44"/>
          <p:cNvSpPr txBox="1">
            <a:spLocks noChangeArrowheads="1"/>
          </p:cNvSpPr>
          <p:nvPr/>
        </p:nvSpPr>
        <p:spPr bwMode="auto">
          <a:xfrm>
            <a:off x="2051050" y="1125538"/>
            <a:ext cx="5616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4000"/>
              <a:t>ciclo de solidariedade</a:t>
            </a:r>
          </a:p>
        </p:txBody>
      </p:sp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2339975" y="1125538"/>
            <a:ext cx="52562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4000"/>
              <a:t>ciclo emancipatório</a:t>
            </a:r>
          </a:p>
        </p:txBody>
      </p:sp>
      <p:grpSp>
        <p:nvGrpSpPr>
          <p:cNvPr id="11" name="Group 61"/>
          <p:cNvGrpSpPr>
            <a:grpSpLocks/>
          </p:cNvGrpSpPr>
          <p:nvPr/>
        </p:nvGrpSpPr>
        <p:grpSpPr bwMode="auto">
          <a:xfrm>
            <a:off x="0" y="1844675"/>
            <a:ext cx="7921625" cy="4543425"/>
            <a:chOff x="158" y="1162"/>
            <a:chExt cx="4990" cy="2862"/>
          </a:xfrm>
        </p:grpSpPr>
        <p:sp>
          <p:nvSpPr>
            <p:cNvPr id="9273" name="Text Box 57"/>
            <p:cNvSpPr txBox="1">
              <a:spLocks noChangeArrowheads="1"/>
            </p:cNvSpPr>
            <p:nvPr/>
          </p:nvSpPr>
          <p:spPr bwMode="auto">
            <a:xfrm>
              <a:off x="158" y="1162"/>
              <a:ext cx="10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PT" b="1"/>
                <a:t>observação</a:t>
              </a:r>
            </a:p>
          </p:txBody>
        </p:sp>
        <p:sp>
          <p:nvSpPr>
            <p:cNvPr id="9274" name="Text Box 58"/>
            <p:cNvSpPr txBox="1">
              <a:spLocks noChangeArrowheads="1"/>
            </p:cNvSpPr>
            <p:nvPr/>
          </p:nvSpPr>
          <p:spPr bwMode="auto">
            <a:xfrm>
              <a:off x="2517" y="3793"/>
              <a:ext cx="95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PT" b="1"/>
                <a:t>genealogia</a:t>
              </a:r>
            </a:p>
          </p:txBody>
        </p:sp>
        <p:sp>
          <p:nvSpPr>
            <p:cNvPr id="9275" name="Text Box 59"/>
            <p:cNvSpPr txBox="1">
              <a:spLocks noChangeArrowheads="1"/>
            </p:cNvSpPr>
            <p:nvPr/>
          </p:nvSpPr>
          <p:spPr bwMode="auto">
            <a:xfrm>
              <a:off x="4377" y="1207"/>
              <a:ext cx="7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PT" b="1"/>
                <a:t>inquérito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0" grpId="0"/>
      <p:bldP spid="9261" grpId="0"/>
      <p:bldP spid="926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Emergência dos DH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Direitos humanos de exportação</a:t>
            </a:r>
          </a:p>
          <a:p>
            <a:r>
              <a:rPr lang="pt-PT" dirty="0" smtClean="0"/>
              <a:t>Sinais dos tempos: emergências e os DH na </a:t>
            </a:r>
            <a:r>
              <a:rPr lang="pt-PT" dirty="0" smtClean="0"/>
              <a:t>Europa</a:t>
            </a:r>
          </a:p>
          <a:p>
            <a:r>
              <a:rPr lang="pt-PT" dirty="0" smtClean="0"/>
              <a:t>Do crescimento da pobreza (imigrantes) no Norte à colonização do Sul da Europa</a:t>
            </a:r>
            <a:endParaRPr lang="pt-PT" dirty="0" smtClean="0"/>
          </a:p>
          <a:p>
            <a:r>
              <a:rPr lang="pt-PT" dirty="0" err="1" smtClean="0"/>
              <a:t>Honneth</a:t>
            </a:r>
            <a:r>
              <a:rPr lang="pt-PT" dirty="0" smtClean="0"/>
              <a:t> concebe a emancipação actual centrada na denúncia dos “desrespeito”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Honneth</a:t>
            </a:r>
            <a:r>
              <a:rPr lang="en-US" sz="1800" dirty="0" smtClean="0"/>
              <a:t>, Axel (2007/2000) Disrespect – The Normative Foundation of Critical Theory, Polity Press.</a:t>
            </a:r>
            <a:endParaRPr lang="pt-PT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Í</a:t>
            </a:r>
            <a:r>
              <a:rPr lang="pt-PT" dirty="0" smtClean="0"/>
              <a:t>ndice das matérias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pPr>
              <a:buNone/>
            </a:pPr>
            <a:r>
              <a:rPr lang="pt-PT" dirty="0" smtClean="0"/>
              <a:t>1. Teoria da instabilidade e dos estados de espírito</a:t>
            </a:r>
          </a:p>
          <a:p>
            <a:endParaRPr lang="pt-PT" dirty="0" smtClean="0"/>
          </a:p>
          <a:p>
            <a:pPr>
              <a:buNone/>
            </a:pPr>
            <a:r>
              <a:rPr lang="pt-PT" dirty="0" smtClean="0"/>
              <a:t>2. Políticas para actualização das teorias sociais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224314" y="277178"/>
            <a:ext cx="8695373" cy="817245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3900" dirty="0" err="1" smtClean="0">
                <a:solidFill>
                  <a:srgbClr val="000000"/>
                </a:solidFill>
                <a:latin typeface="Arial" pitchFamily="34" charset="0"/>
              </a:rPr>
              <a:t>Definição</a:t>
            </a:r>
            <a:r>
              <a:rPr lang="en-US" sz="39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3900" dirty="0" err="1" smtClean="0">
                <a:solidFill>
                  <a:srgbClr val="000000"/>
                </a:solidFill>
                <a:latin typeface="Arial" pitchFamily="34" charset="0"/>
              </a:rPr>
              <a:t>sistémica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http://iscte.pt/~apad/estesp/estesp.htm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97205" y="1828800"/>
            <a:ext cx="8262462" cy="4454843"/>
          </a:xfrm>
        </p:spPr>
        <p:txBody>
          <a:bodyPr lIns="0" tIns="0" rIns="0" bIns="0"/>
          <a:lstStyle/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600" i="1" dirty="0" smtClean="0">
                <a:solidFill>
                  <a:srgbClr val="000000"/>
                </a:solidFill>
                <a:latin typeface="'Times New Roman'" pitchFamily="34"/>
              </a:rPr>
              <a:t>Estado</a:t>
            </a:r>
            <a:r>
              <a:rPr lang="en-US" sz="2600" dirty="0" smtClean="0">
                <a:solidFill>
                  <a:srgbClr val="000000"/>
                </a:solidFill>
                <a:latin typeface="'Times New Roman'" pitchFamily="34"/>
              </a:rPr>
              <a:t> é um </a:t>
            </a:r>
            <a:r>
              <a:rPr lang="en-US" sz="2600" dirty="0" err="1" smtClean="0">
                <a:solidFill>
                  <a:srgbClr val="000000"/>
                </a:solidFill>
                <a:latin typeface="'Times New Roman'" pitchFamily="34"/>
              </a:rPr>
              <a:t>sistema</a:t>
            </a:r>
            <a:r>
              <a:rPr lang="en-US" sz="2600" dirty="0" smtClean="0">
                <a:solidFill>
                  <a:srgbClr val="000000"/>
                </a:solidFill>
                <a:latin typeface="'Times New Roman'" pitchFamily="34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'Times New Roman'" pitchFamily="34"/>
              </a:rPr>
              <a:t>fechado</a:t>
            </a:r>
            <a:r>
              <a:rPr lang="en-US" sz="2600" dirty="0" smtClean="0">
                <a:solidFill>
                  <a:srgbClr val="000000"/>
                </a:solidFill>
                <a:latin typeface="'Times New Roman'" pitchFamily="34"/>
              </a:rPr>
              <a:t>. </a:t>
            </a:r>
            <a:r>
              <a:rPr lang="en-US" sz="2600" dirty="0" err="1" smtClean="0">
                <a:solidFill>
                  <a:srgbClr val="000000"/>
                </a:solidFill>
                <a:latin typeface="'Times New Roman'" pitchFamily="34"/>
              </a:rPr>
              <a:t>ou</a:t>
            </a:r>
            <a:r>
              <a:rPr lang="en-US" sz="2600" dirty="0" smtClean="0">
                <a:solidFill>
                  <a:srgbClr val="000000"/>
                </a:solidFill>
                <a:latin typeface="'Times New Roman'" pitchFamily="34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'Times New Roman'" pitchFamily="34"/>
              </a:rPr>
              <a:t>uma</a:t>
            </a:r>
            <a:r>
              <a:rPr lang="en-US" sz="2600" dirty="0" smtClean="0">
                <a:solidFill>
                  <a:srgbClr val="000000"/>
                </a:solidFill>
                <a:latin typeface="'Times New Roman'" pitchFamily="34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'Times New Roman'" pitchFamily="34"/>
              </a:rPr>
              <a:t>configuração</a:t>
            </a:r>
            <a:r>
              <a:rPr lang="en-US" sz="2600" dirty="0" smtClean="0">
                <a:solidFill>
                  <a:srgbClr val="000000"/>
                </a:solidFill>
                <a:latin typeface="'Times New Roman'" pitchFamily="34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'Times New Roman'" pitchFamily="34"/>
              </a:rPr>
              <a:t>atractora</a:t>
            </a:r>
            <a:r>
              <a:rPr lang="en-US" sz="2600" dirty="0" smtClean="0">
                <a:solidFill>
                  <a:srgbClr val="000000"/>
                </a:solidFill>
                <a:latin typeface="'Times New Roman'" pitchFamily="34"/>
              </a:rPr>
              <a:t> (</a:t>
            </a:r>
            <a:r>
              <a:rPr lang="en-US" sz="2600" dirty="0" err="1" smtClean="0">
                <a:solidFill>
                  <a:srgbClr val="000000"/>
                </a:solidFill>
                <a:latin typeface="'Times New Roman'" pitchFamily="34"/>
              </a:rPr>
              <a:t>princípio</a:t>
            </a:r>
            <a:r>
              <a:rPr lang="en-US" sz="2600" dirty="0" smtClean="0">
                <a:solidFill>
                  <a:srgbClr val="000000"/>
                </a:solidFill>
                <a:latin typeface="'Times New Roman'" pitchFamily="34"/>
              </a:rPr>
              <a:t> de </a:t>
            </a:r>
            <a:r>
              <a:rPr lang="en-US" sz="2600" dirty="0" err="1" smtClean="0">
                <a:solidFill>
                  <a:srgbClr val="000000"/>
                </a:solidFill>
                <a:latin typeface="'Times New Roman'" pitchFamily="34"/>
              </a:rPr>
              <a:t>ordem</a:t>
            </a:r>
            <a:r>
              <a:rPr lang="en-US" sz="2600" dirty="0" smtClean="0">
                <a:solidFill>
                  <a:srgbClr val="000000"/>
                </a:solidFill>
                <a:latin typeface="'Times New Roman'" pitchFamily="34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'Times New Roman'" pitchFamily="34"/>
              </a:rPr>
              <a:t>inverso</a:t>
            </a:r>
            <a:r>
              <a:rPr lang="en-US" sz="2600" dirty="0" smtClean="0">
                <a:solidFill>
                  <a:srgbClr val="000000"/>
                </a:solidFill>
                <a:latin typeface="'Times New Roman'" pitchFamily="34"/>
              </a:rPr>
              <a:t> do </a:t>
            </a:r>
            <a:r>
              <a:rPr lang="en-US" sz="2600" dirty="0" err="1" smtClean="0">
                <a:solidFill>
                  <a:srgbClr val="000000"/>
                </a:solidFill>
                <a:latin typeface="'Times New Roman'" pitchFamily="34"/>
              </a:rPr>
              <a:t>repulsivo</a:t>
            </a:r>
            <a:r>
              <a:rPr lang="en-US" sz="2600" dirty="0" smtClean="0">
                <a:solidFill>
                  <a:srgbClr val="000000"/>
                </a:solidFill>
                <a:latin typeface="'Times New Roman'" pitchFamily="34"/>
              </a:rPr>
              <a:t>), </a:t>
            </a:r>
            <a:r>
              <a:rPr lang="en-US" sz="2600" dirty="0" err="1" smtClean="0">
                <a:solidFill>
                  <a:srgbClr val="000000"/>
                </a:solidFill>
                <a:latin typeface="'Times New Roman'" pitchFamily="34"/>
              </a:rPr>
              <a:t>reversível</a:t>
            </a:r>
            <a:r>
              <a:rPr lang="en-US" sz="2600" dirty="0" smtClean="0">
                <a:solidFill>
                  <a:srgbClr val="000000"/>
                </a:solidFill>
                <a:latin typeface="'Times New Roman'" pitchFamily="34"/>
              </a:rPr>
              <a:t> e </a:t>
            </a:r>
            <a:r>
              <a:rPr lang="en-US" sz="2600" dirty="0" err="1" smtClean="0">
                <a:solidFill>
                  <a:srgbClr val="000000"/>
                </a:solidFill>
                <a:latin typeface="'Times New Roman'" pitchFamily="34"/>
              </a:rPr>
              <a:t>nomeado</a:t>
            </a:r>
            <a:r>
              <a:rPr lang="en-US" sz="2600" dirty="0" smtClean="0">
                <a:solidFill>
                  <a:srgbClr val="000000"/>
                </a:solidFill>
                <a:latin typeface="'Times New Roman'" pitchFamily="34"/>
              </a:rPr>
              <a:t>, </a:t>
            </a:r>
            <a:r>
              <a:rPr lang="en-US" sz="2600" dirty="0" err="1" smtClean="0">
                <a:solidFill>
                  <a:srgbClr val="000000"/>
                </a:solidFill>
                <a:latin typeface="'Times New Roman'" pitchFamily="34"/>
              </a:rPr>
              <a:t>reconhecível</a:t>
            </a:r>
            <a:r>
              <a:rPr lang="en-US" sz="2600" dirty="0" smtClean="0">
                <a:solidFill>
                  <a:srgbClr val="000000"/>
                </a:solidFill>
                <a:latin typeface="'Times New Roman'" pitchFamily="34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'Times New Roman'" pitchFamily="34"/>
              </a:rPr>
              <a:t>portanto</a:t>
            </a:r>
            <a:r>
              <a:rPr lang="en-US" sz="2600" dirty="0" smtClean="0">
                <a:solidFill>
                  <a:srgbClr val="000000"/>
                </a:solidFill>
                <a:latin typeface="'Times New Roman'" pitchFamily="34"/>
              </a:rPr>
              <a:t>.</a:t>
            </a:r>
            <a:endParaRPr lang="en-US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600" dirty="0" smtClean="0">
                <a:solidFill>
                  <a:srgbClr val="000000"/>
                </a:solidFill>
                <a:latin typeface="'Times New Roman'" pitchFamily="34"/>
              </a:rPr>
              <a:t> </a:t>
            </a:r>
            <a:endParaRPr lang="en-US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600" dirty="0" smtClean="0">
                <a:solidFill>
                  <a:srgbClr val="000000"/>
                </a:solidFill>
                <a:latin typeface="'Times New Roman'" pitchFamily="34"/>
              </a:rPr>
              <a:t>O </a:t>
            </a:r>
            <a:r>
              <a:rPr lang="en-US" sz="2600" i="1" dirty="0" err="1" smtClean="0">
                <a:solidFill>
                  <a:srgbClr val="000000"/>
                </a:solidFill>
                <a:latin typeface="'Times New Roman'" pitchFamily="34"/>
              </a:rPr>
              <a:t>espírito</a:t>
            </a:r>
            <a:r>
              <a:rPr lang="en-US" sz="2600" dirty="0" smtClean="0">
                <a:solidFill>
                  <a:srgbClr val="000000"/>
                </a:solidFill>
                <a:latin typeface="'Times New Roman'" pitchFamily="34"/>
              </a:rPr>
              <a:t> é </a:t>
            </a:r>
            <a:r>
              <a:rPr lang="en-US" sz="2600" dirty="0" err="1" smtClean="0">
                <a:solidFill>
                  <a:srgbClr val="000000"/>
                </a:solidFill>
                <a:latin typeface="'Times New Roman'" pitchFamily="34"/>
              </a:rPr>
              <a:t>imanente</a:t>
            </a:r>
            <a:r>
              <a:rPr lang="en-US" sz="2600" dirty="0" smtClean="0">
                <a:solidFill>
                  <a:srgbClr val="000000"/>
                </a:solidFill>
                <a:latin typeface="'Times New Roman'" pitchFamily="34"/>
              </a:rPr>
              <a:t> a </a:t>
            </a:r>
            <a:r>
              <a:rPr lang="en-US" sz="2600" dirty="0" err="1" smtClean="0">
                <a:solidFill>
                  <a:srgbClr val="000000"/>
                </a:solidFill>
                <a:latin typeface="'Times New Roman'" pitchFamily="34"/>
              </a:rPr>
              <a:t>determinadas</a:t>
            </a:r>
            <a:r>
              <a:rPr lang="en-US" sz="2600" dirty="0" smtClean="0">
                <a:solidFill>
                  <a:srgbClr val="000000"/>
                </a:solidFill>
                <a:latin typeface="'Times New Roman'" pitchFamily="34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'Times New Roman'" pitchFamily="34"/>
              </a:rPr>
              <a:t>espécies</a:t>
            </a:r>
            <a:r>
              <a:rPr lang="en-US" sz="2600" dirty="0" smtClean="0">
                <a:solidFill>
                  <a:srgbClr val="000000"/>
                </a:solidFill>
                <a:latin typeface="'Times New Roman'" pitchFamily="34"/>
              </a:rPr>
              <a:t> de </a:t>
            </a:r>
            <a:r>
              <a:rPr lang="en-US" sz="2600" i="1" dirty="0" err="1" smtClean="0">
                <a:solidFill>
                  <a:srgbClr val="000000"/>
                </a:solidFill>
                <a:latin typeface="'Times New Roman'" pitchFamily="34"/>
              </a:rPr>
              <a:t>organização</a:t>
            </a:r>
            <a:r>
              <a:rPr lang="en-US" sz="2600" dirty="0" smtClean="0">
                <a:solidFill>
                  <a:srgbClr val="000000"/>
                </a:solidFill>
                <a:latin typeface="'Times New Roman'" pitchFamily="34"/>
              </a:rPr>
              <a:t> das </a:t>
            </a:r>
            <a:r>
              <a:rPr lang="en-US" sz="2600" dirty="0" err="1" smtClean="0">
                <a:solidFill>
                  <a:srgbClr val="000000"/>
                </a:solidFill>
                <a:latin typeface="'Times New Roman'" pitchFamily="34"/>
              </a:rPr>
              <a:t>partes</a:t>
            </a:r>
            <a:r>
              <a:rPr lang="en-US" sz="2600" dirty="0" smtClean="0">
                <a:solidFill>
                  <a:srgbClr val="000000"/>
                </a:solidFill>
                <a:latin typeface="'Times New Roman'" pitchFamily="34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'Times New Roman'" pitchFamily="34"/>
              </a:rPr>
              <a:t>activas</a:t>
            </a:r>
            <a:r>
              <a:rPr lang="en-US" sz="2600" dirty="0" smtClean="0">
                <a:solidFill>
                  <a:srgbClr val="000000"/>
                </a:solidFill>
                <a:latin typeface="'Times New Roman'" pitchFamily="34"/>
              </a:rPr>
              <a:t> e </a:t>
            </a:r>
            <a:r>
              <a:rPr lang="en-US" sz="2600" dirty="0" err="1" smtClean="0">
                <a:solidFill>
                  <a:srgbClr val="000000"/>
                </a:solidFill>
                <a:latin typeface="'Times New Roman'" pitchFamily="34"/>
              </a:rPr>
              <a:t>perceptíveis</a:t>
            </a:r>
            <a:r>
              <a:rPr lang="en-US" sz="2600" dirty="0" smtClean="0">
                <a:solidFill>
                  <a:srgbClr val="000000"/>
                </a:solidFill>
                <a:latin typeface="'Times New Roman'" pitchFamily="34"/>
              </a:rPr>
              <a:t> no tempo; </a:t>
            </a:r>
            <a:r>
              <a:rPr lang="en-US" sz="2600" dirty="0" err="1" smtClean="0">
                <a:solidFill>
                  <a:srgbClr val="000000"/>
                </a:solidFill>
                <a:latin typeface="'Times New Roman'" pitchFamily="34"/>
              </a:rPr>
              <a:t>encadeia</a:t>
            </a:r>
            <a:r>
              <a:rPr lang="en-US" sz="2600" dirty="0" smtClean="0">
                <a:solidFill>
                  <a:srgbClr val="000000"/>
                </a:solidFill>
                <a:latin typeface="'Times New Roman'" pitchFamily="34"/>
              </a:rPr>
              <a:t>-se </a:t>
            </a:r>
            <a:r>
              <a:rPr lang="en-US" sz="2600" dirty="0" err="1" smtClean="0">
                <a:solidFill>
                  <a:srgbClr val="000000"/>
                </a:solidFill>
                <a:latin typeface="'Times New Roman'" pitchFamily="34"/>
              </a:rPr>
              <a:t>noutros</a:t>
            </a:r>
            <a:r>
              <a:rPr lang="en-US" sz="2600" dirty="0" smtClean="0">
                <a:solidFill>
                  <a:srgbClr val="000000"/>
                </a:solidFill>
                <a:latin typeface="'Times New Roman'" pitchFamily="34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'Times New Roman'" pitchFamily="34"/>
              </a:rPr>
              <a:t>acontecimentos</a:t>
            </a:r>
            <a:r>
              <a:rPr lang="en-US" sz="2600" dirty="0" smtClean="0">
                <a:solidFill>
                  <a:srgbClr val="000000"/>
                </a:solidFill>
                <a:latin typeface="'Times New Roman'" pitchFamily="34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'Times New Roman'" pitchFamily="34"/>
              </a:rPr>
              <a:t>através</a:t>
            </a:r>
            <a:r>
              <a:rPr lang="en-US" sz="2600" dirty="0" smtClean="0">
                <a:solidFill>
                  <a:srgbClr val="000000"/>
                </a:solidFill>
                <a:latin typeface="'Times New Roman'" pitchFamily="34"/>
              </a:rPr>
              <a:t> de </a:t>
            </a:r>
            <a:r>
              <a:rPr lang="en-US" sz="2600" dirty="0" err="1" smtClean="0">
                <a:solidFill>
                  <a:srgbClr val="000000"/>
                </a:solidFill>
                <a:latin typeface="'Times New Roman'" pitchFamily="34"/>
              </a:rPr>
              <a:t>mensagens</a:t>
            </a:r>
            <a:r>
              <a:rPr lang="en-US" sz="2600" dirty="0" smtClean="0">
                <a:solidFill>
                  <a:srgbClr val="000000"/>
                </a:solidFill>
                <a:latin typeface="'Times New Roman'" pitchFamily="34"/>
              </a:rPr>
              <a:t>, </a:t>
            </a:r>
            <a:r>
              <a:rPr lang="en-US" sz="2600" dirty="0" err="1" smtClean="0">
                <a:solidFill>
                  <a:srgbClr val="000000"/>
                </a:solidFill>
                <a:latin typeface="'Times New Roman'" pitchFamily="34"/>
              </a:rPr>
              <a:t>integrando</a:t>
            </a:r>
            <a:r>
              <a:rPr lang="en-US" sz="2600" dirty="0" smtClean="0">
                <a:solidFill>
                  <a:srgbClr val="000000"/>
                </a:solidFill>
                <a:latin typeface="'Times New Roman'" pitchFamily="34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'Times New Roman'" pitchFamily="34"/>
              </a:rPr>
              <a:t>tipos</a:t>
            </a:r>
            <a:r>
              <a:rPr lang="en-US" sz="2600" dirty="0" smtClean="0">
                <a:solidFill>
                  <a:srgbClr val="000000"/>
                </a:solidFill>
                <a:latin typeface="'Times New Roman'" pitchFamily="34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'Times New Roman'" pitchFamily="34"/>
              </a:rPr>
              <a:t>lógicos</a:t>
            </a:r>
            <a:r>
              <a:rPr lang="en-US" sz="2600" dirty="0" smtClean="0">
                <a:solidFill>
                  <a:srgbClr val="000000"/>
                </a:solidFill>
                <a:latin typeface="'Times New Roman'" pitchFamily="34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'Times New Roman'" pitchFamily="34"/>
              </a:rPr>
              <a:t>distintos</a:t>
            </a:r>
            <a:r>
              <a:rPr lang="en-US" sz="2600" dirty="0" smtClean="0">
                <a:solidFill>
                  <a:srgbClr val="000000"/>
                </a:solidFill>
                <a:latin typeface="'Times New Roman'" pitchFamily="34"/>
              </a:rPr>
              <a:t> entre </a:t>
            </a:r>
            <a:r>
              <a:rPr lang="en-US" sz="2600" dirty="0" err="1" smtClean="0">
                <a:solidFill>
                  <a:srgbClr val="000000"/>
                </a:solidFill>
                <a:latin typeface="'Times New Roman'" pitchFamily="34"/>
              </a:rPr>
              <a:t>si</a:t>
            </a:r>
            <a:r>
              <a:rPr lang="en-US" sz="2600" dirty="0" smtClean="0">
                <a:solidFill>
                  <a:srgbClr val="000000"/>
                </a:solidFill>
                <a:latin typeface="'Times New Roman'" pitchFamily="34"/>
              </a:rPr>
              <a:t>. </a:t>
            </a:r>
            <a:r>
              <a:rPr lang="en-US" sz="2400" dirty="0" smtClean="0">
                <a:solidFill>
                  <a:srgbClr val="000000"/>
                </a:solidFill>
                <a:latin typeface="'Times New Roman'" pitchFamily="34"/>
              </a:rPr>
              <a:t> </a:t>
            </a:r>
            <a:endParaRPr lang="en-US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400" dirty="0" smtClean="0">
                <a:solidFill>
                  <a:srgbClr val="000000"/>
                </a:solidFill>
                <a:latin typeface="'Times New Roman'" pitchFamily="34"/>
              </a:rPr>
              <a:t> </a:t>
            </a:r>
            <a:endParaRPr lang="en-US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400" dirty="0" err="1" smtClean="0">
                <a:solidFill>
                  <a:srgbClr val="000000"/>
                </a:solidFill>
                <a:latin typeface="'Times New Roman'" pitchFamily="34"/>
              </a:rPr>
              <a:t>segundo</a:t>
            </a:r>
            <a:r>
              <a:rPr lang="en-US" sz="2400" dirty="0" smtClean="0">
                <a:solidFill>
                  <a:srgbClr val="000000"/>
                </a:solidFill>
                <a:latin typeface="'Times New Roman'" pitchFamily="34"/>
              </a:rPr>
              <a:t> Gregory Bateson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</a:rPr>
              <a:t> (1987/1979) </a:t>
            </a:r>
            <a:r>
              <a:rPr lang="en-US" sz="2400" i="1" dirty="0" err="1" smtClean="0">
                <a:solidFill>
                  <a:srgbClr val="000000"/>
                </a:solidFill>
                <a:latin typeface="Arial" pitchFamily="34" charset="0"/>
              </a:rPr>
              <a:t>Natureza</a:t>
            </a:r>
            <a:r>
              <a:rPr lang="en-US" sz="2400" i="1" dirty="0" smtClean="0">
                <a:solidFill>
                  <a:srgbClr val="000000"/>
                </a:solidFill>
                <a:latin typeface="Arial" pitchFamily="34" charset="0"/>
              </a:rPr>
              <a:t> e </a:t>
            </a:r>
            <a:r>
              <a:rPr lang="en-US" sz="2400" i="1" dirty="0" err="1" smtClean="0">
                <a:solidFill>
                  <a:srgbClr val="000000"/>
                </a:solidFill>
                <a:latin typeface="Arial" pitchFamily="34" charset="0"/>
              </a:rPr>
              <a:t>Espírito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</a:rPr>
              <a:t>Lisboa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</a:rPr>
              <a:t> D. Quixote:187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224314" y="277178"/>
            <a:ext cx="8695373" cy="817245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3900" dirty="0" err="1" smtClean="0">
                <a:solidFill>
                  <a:srgbClr val="000000"/>
                </a:solidFill>
                <a:latin typeface="Arial" pitchFamily="34" charset="0"/>
              </a:rPr>
              <a:t>Definição</a:t>
            </a:r>
            <a:r>
              <a:rPr lang="en-US" sz="39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3900" dirty="0" err="1" smtClean="0">
                <a:solidFill>
                  <a:srgbClr val="000000"/>
                </a:solidFill>
                <a:latin typeface="Arial" pitchFamily="34" charset="0"/>
              </a:rPr>
              <a:t>sociológica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        http://iscte.pt/~apad/estesp/estadoarte.htm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37198" y="1663065"/>
            <a:ext cx="8695373" cy="4724877"/>
          </a:xfrm>
        </p:spPr>
        <p:txBody>
          <a:bodyPr lIns="0" tIns="0" rIns="0" bIns="0"/>
          <a:lstStyle/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600" dirty="0" err="1" smtClean="0">
                <a:solidFill>
                  <a:srgbClr val="000000"/>
                </a:solidFill>
              </a:rPr>
              <a:t>Estados</a:t>
            </a:r>
            <a:r>
              <a:rPr lang="en-US" sz="2600" dirty="0" smtClean="0">
                <a:solidFill>
                  <a:srgbClr val="000000"/>
                </a:solidFill>
              </a:rPr>
              <a:t>-de-</a:t>
            </a:r>
            <a:r>
              <a:rPr lang="en-US" sz="2600" dirty="0" err="1" smtClean="0">
                <a:solidFill>
                  <a:srgbClr val="000000"/>
                </a:solidFill>
              </a:rPr>
              <a:t>espírito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são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sistemas</a:t>
            </a:r>
            <a:r>
              <a:rPr lang="en-US" sz="2600" dirty="0" smtClean="0">
                <a:solidFill>
                  <a:srgbClr val="000000"/>
                </a:solidFill>
              </a:rPr>
              <a:t> de </a:t>
            </a:r>
            <a:r>
              <a:rPr lang="en-US" sz="2600" i="1" dirty="0" err="1" smtClean="0">
                <a:solidFill>
                  <a:srgbClr val="000000"/>
                </a:solidFill>
              </a:rPr>
              <a:t>disposições</a:t>
            </a:r>
            <a:r>
              <a:rPr lang="en-US" sz="2600" i="1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alternativos</a:t>
            </a:r>
            <a:r>
              <a:rPr lang="en-US" sz="2600" dirty="0" smtClean="0">
                <a:solidFill>
                  <a:srgbClr val="000000"/>
                </a:solidFill>
              </a:rPr>
              <a:t> e </a:t>
            </a:r>
            <a:r>
              <a:rPr lang="en-US" sz="2600" dirty="0" err="1" smtClean="0">
                <a:solidFill>
                  <a:srgbClr val="000000"/>
                </a:solidFill>
              </a:rPr>
              <a:t>abstractos</a:t>
            </a:r>
            <a:r>
              <a:rPr lang="en-US" sz="2600" dirty="0" smtClean="0">
                <a:solidFill>
                  <a:srgbClr val="000000"/>
                </a:solidFill>
              </a:rPr>
              <a:t>, </a:t>
            </a:r>
            <a:r>
              <a:rPr lang="en-US" sz="2600" dirty="0" err="1" smtClean="0">
                <a:solidFill>
                  <a:srgbClr val="000000"/>
                </a:solidFill>
              </a:rPr>
              <a:t>ao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mesmo</a:t>
            </a:r>
            <a:r>
              <a:rPr lang="en-US" sz="2600" dirty="0" smtClean="0">
                <a:solidFill>
                  <a:srgbClr val="000000"/>
                </a:solidFill>
              </a:rPr>
              <a:t> tempo </a:t>
            </a:r>
            <a:r>
              <a:rPr lang="en-US" sz="2600" dirty="0" err="1" smtClean="0">
                <a:solidFill>
                  <a:srgbClr val="000000"/>
                </a:solidFill>
              </a:rPr>
              <a:t>independentes</a:t>
            </a:r>
            <a:r>
              <a:rPr lang="en-US" sz="2600" dirty="0" smtClean="0">
                <a:solidFill>
                  <a:srgbClr val="000000"/>
                </a:solidFill>
              </a:rPr>
              <a:t> e </a:t>
            </a:r>
            <a:r>
              <a:rPr lang="en-US" sz="2600" dirty="0" err="1" smtClean="0">
                <a:solidFill>
                  <a:srgbClr val="000000"/>
                </a:solidFill>
              </a:rPr>
              <a:t>imanentes</a:t>
            </a:r>
            <a:r>
              <a:rPr lang="en-US" sz="2600" dirty="0" smtClean="0">
                <a:solidFill>
                  <a:srgbClr val="000000"/>
                </a:solidFill>
              </a:rPr>
              <a:t> de </a:t>
            </a:r>
            <a:r>
              <a:rPr lang="en-US" sz="2600" dirty="0" err="1" smtClean="0">
                <a:solidFill>
                  <a:srgbClr val="000000"/>
                </a:solidFill>
              </a:rPr>
              <a:t>pessoas</a:t>
            </a:r>
            <a:r>
              <a:rPr lang="en-US" sz="2600" dirty="0" smtClean="0">
                <a:solidFill>
                  <a:srgbClr val="000000"/>
                </a:solidFill>
              </a:rPr>
              <a:t>, </a:t>
            </a:r>
            <a:r>
              <a:rPr lang="en-US" sz="2600" dirty="0" err="1" smtClean="0">
                <a:solidFill>
                  <a:srgbClr val="000000"/>
                </a:solidFill>
              </a:rPr>
              <a:t>povoações</a:t>
            </a:r>
            <a:r>
              <a:rPr lang="en-US" sz="2600" dirty="0" smtClean="0">
                <a:solidFill>
                  <a:srgbClr val="000000"/>
                </a:solidFill>
              </a:rPr>
              <a:t> e </a:t>
            </a:r>
            <a:r>
              <a:rPr lang="en-US" sz="2600" dirty="0" err="1" smtClean="0">
                <a:solidFill>
                  <a:srgbClr val="000000"/>
                </a:solidFill>
              </a:rPr>
              <a:t>instituições</a:t>
            </a:r>
            <a:r>
              <a:rPr lang="en-US" sz="2600" dirty="0" smtClean="0">
                <a:solidFill>
                  <a:srgbClr val="000000"/>
                </a:solidFill>
              </a:rPr>
              <a:t> (com </a:t>
            </a:r>
            <a:r>
              <a:rPr lang="en-US" sz="2600" dirty="0" err="1" smtClean="0">
                <a:solidFill>
                  <a:srgbClr val="000000"/>
                </a:solidFill>
              </a:rPr>
              <a:t>os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seus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hábitos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sociais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particulares</a:t>
            </a:r>
            <a:r>
              <a:rPr lang="en-US" sz="2600" dirty="0" smtClean="0">
                <a:solidFill>
                  <a:srgbClr val="000000"/>
                </a:solidFill>
              </a:rPr>
              <a:t>) </a:t>
            </a:r>
            <a:r>
              <a:rPr lang="en-US" sz="2600" dirty="0" err="1" smtClean="0">
                <a:solidFill>
                  <a:srgbClr val="000000"/>
                </a:solidFill>
              </a:rPr>
              <a:t>adoptáveis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temporariamente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por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qualquer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dessas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instâncias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sociais</a:t>
            </a:r>
            <a:r>
              <a:rPr lang="en-US" sz="2600" dirty="0" smtClean="0">
                <a:solidFill>
                  <a:srgbClr val="000000"/>
                </a:solidFill>
              </a:rPr>
              <a:t>, </a:t>
            </a:r>
            <a:r>
              <a:rPr lang="en-US" sz="2600" dirty="0" err="1" smtClean="0">
                <a:solidFill>
                  <a:srgbClr val="000000"/>
                </a:solidFill>
              </a:rPr>
              <a:t>conscientemente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ou</a:t>
            </a:r>
            <a:r>
              <a:rPr lang="en-US" sz="2600" dirty="0" smtClean="0">
                <a:solidFill>
                  <a:srgbClr val="000000"/>
                </a:solidFill>
              </a:rPr>
              <a:t> não, </a:t>
            </a:r>
            <a:r>
              <a:rPr lang="en-US" sz="2600" dirty="0" err="1" smtClean="0">
                <a:solidFill>
                  <a:srgbClr val="000000"/>
                </a:solidFill>
              </a:rPr>
              <a:t>intencionalmente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ou</a:t>
            </a:r>
            <a:r>
              <a:rPr lang="en-US" sz="2600" dirty="0" smtClean="0">
                <a:solidFill>
                  <a:srgbClr val="000000"/>
                </a:solidFill>
              </a:rPr>
              <a:t> não, </a:t>
            </a:r>
            <a:r>
              <a:rPr lang="en-US" sz="2600" dirty="0" err="1" smtClean="0">
                <a:solidFill>
                  <a:srgbClr val="000000"/>
                </a:solidFill>
              </a:rPr>
              <a:t>em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associação</a:t>
            </a:r>
            <a:r>
              <a:rPr lang="en-US" sz="2600" dirty="0" smtClean="0">
                <a:solidFill>
                  <a:srgbClr val="000000"/>
                </a:solidFill>
              </a:rPr>
              <a:t> com </a:t>
            </a:r>
            <a:r>
              <a:rPr lang="en-US" sz="2600" dirty="0" err="1" smtClean="0">
                <a:solidFill>
                  <a:srgbClr val="000000"/>
                </a:solidFill>
              </a:rPr>
              <a:t>sistemas</a:t>
            </a:r>
            <a:r>
              <a:rPr lang="en-US" sz="2600" dirty="0" smtClean="0">
                <a:solidFill>
                  <a:srgbClr val="000000"/>
                </a:solidFill>
              </a:rPr>
              <a:t> de </a:t>
            </a:r>
            <a:r>
              <a:rPr lang="en-US" sz="2600" i="1" dirty="0" err="1" smtClean="0">
                <a:solidFill>
                  <a:srgbClr val="000000"/>
                </a:solidFill>
              </a:rPr>
              <a:t>razões</a:t>
            </a:r>
            <a:r>
              <a:rPr lang="en-US" sz="2600" i="1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mais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ou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menos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desenvolvidas</a:t>
            </a:r>
            <a:r>
              <a:rPr lang="en-US" sz="2600" dirty="0" smtClean="0">
                <a:solidFill>
                  <a:srgbClr val="000000"/>
                </a:solidFill>
              </a:rPr>
              <a:t>, </a:t>
            </a:r>
            <a:r>
              <a:rPr lang="en-US" sz="2600" dirty="0" err="1" smtClean="0">
                <a:solidFill>
                  <a:srgbClr val="000000"/>
                </a:solidFill>
              </a:rPr>
              <a:t>sólidas</a:t>
            </a:r>
            <a:r>
              <a:rPr lang="en-US" sz="2600" dirty="0" smtClean="0">
                <a:solidFill>
                  <a:srgbClr val="000000"/>
                </a:solidFill>
              </a:rPr>
              <a:t> e </a:t>
            </a:r>
            <a:r>
              <a:rPr lang="en-US" sz="2600" dirty="0" err="1" smtClean="0">
                <a:solidFill>
                  <a:srgbClr val="000000"/>
                </a:solidFill>
              </a:rPr>
              <a:t>abertas</a:t>
            </a:r>
            <a:r>
              <a:rPr lang="en-US" sz="2600" dirty="0" smtClean="0">
                <a:solidFill>
                  <a:srgbClr val="000000"/>
                </a:solidFill>
              </a:rPr>
              <a:t> a </a:t>
            </a:r>
            <a:r>
              <a:rPr lang="en-US" sz="2600" dirty="0" err="1" smtClean="0">
                <a:solidFill>
                  <a:srgbClr val="000000"/>
                </a:solidFill>
              </a:rPr>
              <a:t>novos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desenvolvimentos</a:t>
            </a:r>
            <a:r>
              <a:rPr lang="en-US" sz="2600" dirty="0" smtClean="0">
                <a:solidFill>
                  <a:srgbClr val="000000"/>
                </a:solidFill>
              </a:rPr>
              <a:t>.</a:t>
            </a:r>
            <a:endParaRPr lang="en-US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 </a:t>
            </a:r>
            <a:endParaRPr lang="en-US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no </a:t>
            </a:r>
            <a:r>
              <a:rPr lang="en-US" sz="2400" dirty="0" err="1" smtClean="0">
                <a:solidFill>
                  <a:srgbClr val="000000"/>
                </a:solidFill>
              </a:rPr>
              <a:t>capítulo</a:t>
            </a:r>
            <a:r>
              <a:rPr lang="en-US" sz="2400" dirty="0" smtClean="0">
                <a:solidFill>
                  <a:srgbClr val="000000"/>
                </a:solidFill>
              </a:rPr>
              <a:t> 3 de </a:t>
            </a:r>
            <a:r>
              <a:rPr lang="en-US" sz="2400" i="1" dirty="0" err="1" smtClean="0">
                <a:solidFill>
                  <a:srgbClr val="000000"/>
                </a:solidFill>
              </a:rPr>
              <a:t>Espírito</a:t>
            </a:r>
            <a:r>
              <a:rPr lang="en-US" sz="2400" i="1" dirty="0" smtClean="0">
                <a:solidFill>
                  <a:srgbClr val="000000"/>
                </a:solidFill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</a:rPr>
              <a:t>Proibicionista</a:t>
            </a:r>
            <a:r>
              <a:rPr lang="en-US" sz="2400" dirty="0" smtClean="0">
                <a:solidFill>
                  <a:srgbClr val="000000"/>
                </a:solidFill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Afiliação/comunidade </a:t>
            </a:r>
            <a:endParaRPr lang="pt-PT" dirty="0" smtClean="0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214438" y="1500188"/>
            <a:ext cx="7527925" cy="4797425"/>
            <a:chOff x="2274" y="1605"/>
            <a:chExt cx="5821" cy="4320"/>
          </a:xfrm>
        </p:grpSpPr>
        <p:sp>
          <p:nvSpPr>
            <p:cNvPr id="5127" name="AutoShape 5"/>
            <p:cNvSpPr>
              <a:spLocks noChangeAspect="1" noChangeArrowheads="1"/>
            </p:cNvSpPr>
            <p:nvPr/>
          </p:nvSpPr>
          <p:spPr bwMode="auto">
            <a:xfrm>
              <a:off x="2274" y="1605"/>
              <a:ext cx="582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PT">
                <a:latin typeface="Calibri" pitchFamily="34" charset="0"/>
              </a:endParaRPr>
            </a:p>
          </p:txBody>
        </p:sp>
        <p:sp>
          <p:nvSpPr>
            <p:cNvPr id="5128" name="Line 7"/>
            <p:cNvSpPr>
              <a:spLocks noChangeShapeType="1"/>
            </p:cNvSpPr>
            <p:nvPr/>
          </p:nvSpPr>
          <p:spPr bwMode="auto">
            <a:xfrm flipV="1">
              <a:off x="3806" y="1759"/>
              <a:ext cx="0" cy="23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29" name="Line 8"/>
            <p:cNvSpPr>
              <a:spLocks noChangeShapeType="1"/>
            </p:cNvSpPr>
            <p:nvPr/>
          </p:nvSpPr>
          <p:spPr bwMode="auto">
            <a:xfrm flipH="1">
              <a:off x="2734" y="4074"/>
              <a:ext cx="1072" cy="12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30" name="Line 9"/>
            <p:cNvSpPr>
              <a:spLocks noChangeShapeType="1"/>
            </p:cNvSpPr>
            <p:nvPr/>
          </p:nvSpPr>
          <p:spPr bwMode="auto">
            <a:xfrm>
              <a:off x="3806" y="4074"/>
              <a:ext cx="38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31" name="Line 11"/>
            <p:cNvSpPr>
              <a:spLocks noChangeShapeType="1"/>
            </p:cNvSpPr>
            <p:nvPr/>
          </p:nvSpPr>
          <p:spPr bwMode="auto">
            <a:xfrm>
              <a:off x="3806" y="4074"/>
              <a:ext cx="1" cy="15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32" name="Line 12"/>
            <p:cNvSpPr>
              <a:spLocks noChangeShapeType="1"/>
            </p:cNvSpPr>
            <p:nvPr/>
          </p:nvSpPr>
          <p:spPr bwMode="auto">
            <a:xfrm flipH="1">
              <a:off x="2427" y="4074"/>
              <a:ext cx="137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33" name="Line 13"/>
            <p:cNvSpPr>
              <a:spLocks noChangeShapeType="1"/>
            </p:cNvSpPr>
            <p:nvPr/>
          </p:nvSpPr>
          <p:spPr bwMode="auto">
            <a:xfrm flipV="1">
              <a:off x="3806" y="2994"/>
              <a:ext cx="1072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5134" name="Text Box 14"/>
            <p:cNvSpPr txBox="1">
              <a:spLocks noChangeArrowheads="1"/>
            </p:cNvSpPr>
            <p:nvPr/>
          </p:nvSpPr>
          <p:spPr bwMode="auto">
            <a:xfrm>
              <a:off x="3653" y="4845"/>
              <a:ext cx="2298" cy="4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sz="1600">
                  <a:latin typeface="Calibri" pitchFamily="34" charset="0"/>
                </a:rPr>
                <a:t>Espírito maternal</a:t>
              </a:r>
            </a:p>
            <a:p>
              <a:pPr algn="ctr"/>
              <a:r>
                <a:rPr lang="pt-PT" sz="1300">
                  <a:latin typeface="Calibri" pitchFamily="34" charset="0"/>
                </a:rPr>
                <a:t> </a:t>
              </a:r>
              <a:endParaRPr lang="pt-PT">
                <a:latin typeface="Calibri" pitchFamily="34" charset="0"/>
              </a:endParaRPr>
            </a:p>
          </p:txBody>
        </p:sp>
        <p:sp>
          <p:nvSpPr>
            <p:cNvPr id="5135" name="Text Box 15"/>
            <p:cNvSpPr txBox="1">
              <a:spLocks noChangeArrowheads="1"/>
            </p:cNvSpPr>
            <p:nvPr/>
          </p:nvSpPr>
          <p:spPr bwMode="auto">
            <a:xfrm>
              <a:off x="4870" y="2248"/>
              <a:ext cx="2604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sz="1600">
                  <a:latin typeface="Calibri" pitchFamily="34" charset="0"/>
                </a:rPr>
                <a:t>Espírito fraternal</a:t>
              </a:r>
            </a:p>
            <a:p>
              <a:pPr algn="ctr"/>
              <a:r>
                <a:rPr lang="pt-PT" sz="1300">
                  <a:latin typeface="Calibri" pitchFamily="34" charset="0"/>
                </a:rPr>
                <a:t> </a:t>
              </a:r>
              <a:endParaRPr lang="pt-PT">
                <a:latin typeface="Calibri" pitchFamily="34" charset="0"/>
              </a:endParaRPr>
            </a:p>
          </p:txBody>
        </p:sp>
      </p:grpSp>
      <p:sp>
        <p:nvSpPr>
          <p:cNvPr id="16" name="Seta para a direita 15"/>
          <p:cNvSpPr/>
          <p:nvPr/>
        </p:nvSpPr>
        <p:spPr>
          <a:xfrm>
            <a:off x="214313" y="5357813"/>
            <a:ext cx="1214437" cy="1000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5125" name="Text Box 14"/>
          <p:cNvSpPr txBox="1">
            <a:spLocks noChangeArrowheads="1"/>
          </p:cNvSpPr>
          <p:nvPr/>
        </p:nvSpPr>
        <p:spPr bwMode="auto">
          <a:xfrm>
            <a:off x="500063" y="3000375"/>
            <a:ext cx="2971800" cy="5127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PT" sz="1600">
                <a:latin typeface="Calibri" pitchFamily="34" charset="0"/>
              </a:rPr>
              <a:t>Espírito conjugal</a:t>
            </a:r>
          </a:p>
          <a:p>
            <a:pPr algn="ctr"/>
            <a:r>
              <a:rPr lang="pt-PT" sz="1300">
                <a:latin typeface="Calibri" pitchFamily="34" charset="0"/>
              </a:rPr>
              <a:t> </a:t>
            </a:r>
            <a:endParaRPr lang="pt-PT">
              <a:latin typeface="Calibri" pitchFamily="34" charset="0"/>
            </a:endParaRPr>
          </a:p>
        </p:txBody>
      </p:sp>
      <p:sp>
        <p:nvSpPr>
          <p:cNvPr id="5126" name="CaixaDeTexto 14"/>
          <p:cNvSpPr txBox="1">
            <a:spLocks noChangeArrowheads="1"/>
          </p:cNvSpPr>
          <p:nvPr/>
        </p:nvSpPr>
        <p:spPr bwMode="auto">
          <a:xfrm>
            <a:off x="0" y="4429125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dirty="0">
                <a:latin typeface="Calibri" pitchFamily="34" charset="0"/>
              </a:rPr>
              <a:t>Natureza humana (mental) por </a:t>
            </a:r>
            <a:r>
              <a:rPr lang="pt-PT" dirty="0" smtClean="0">
                <a:latin typeface="Calibri" pitchFamily="34" charset="0"/>
              </a:rPr>
              <a:t>referência à reprodução</a:t>
            </a:r>
            <a:endParaRPr lang="pt-PT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4300" dirty="0" smtClean="0"/>
              <a:t>Desenvolvimento/individualidade</a:t>
            </a:r>
            <a:endParaRPr lang="pt-PT" sz="4300" dirty="0" smtClean="0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857250" y="1857375"/>
            <a:ext cx="7307263" cy="4524375"/>
            <a:chOff x="2274" y="1605"/>
            <a:chExt cx="5821" cy="4320"/>
          </a:xfrm>
        </p:grpSpPr>
        <p:sp>
          <p:nvSpPr>
            <p:cNvPr id="6152" name="AutoShape 5"/>
            <p:cNvSpPr>
              <a:spLocks noChangeAspect="1" noChangeArrowheads="1"/>
            </p:cNvSpPr>
            <p:nvPr/>
          </p:nvSpPr>
          <p:spPr bwMode="auto">
            <a:xfrm>
              <a:off x="2274" y="1605"/>
              <a:ext cx="582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PT">
                <a:latin typeface="Calibri" pitchFamily="34" charset="0"/>
              </a:endParaRPr>
            </a:p>
          </p:txBody>
        </p:sp>
        <p:sp>
          <p:nvSpPr>
            <p:cNvPr id="6153" name="Line 7"/>
            <p:cNvSpPr>
              <a:spLocks noChangeShapeType="1"/>
            </p:cNvSpPr>
            <p:nvPr/>
          </p:nvSpPr>
          <p:spPr bwMode="auto">
            <a:xfrm flipV="1">
              <a:off x="3806" y="1759"/>
              <a:ext cx="0" cy="23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6154" name="Line 8"/>
            <p:cNvSpPr>
              <a:spLocks noChangeShapeType="1"/>
            </p:cNvSpPr>
            <p:nvPr/>
          </p:nvSpPr>
          <p:spPr bwMode="auto">
            <a:xfrm flipH="1">
              <a:off x="2734" y="4074"/>
              <a:ext cx="1072" cy="12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6155" name="Line 9"/>
            <p:cNvSpPr>
              <a:spLocks noChangeShapeType="1"/>
            </p:cNvSpPr>
            <p:nvPr/>
          </p:nvSpPr>
          <p:spPr bwMode="auto">
            <a:xfrm>
              <a:off x="3806" y="4074"/>
              <a:ext cx="38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6156" name="Line 11"/>
            <p:cNvSpPr>
              <a:spLocks noChangeShapeType="1"/>
            </p:cNvSpPr>
            <p:nvPr/>
          </p:nvSpPr>
          <p:spPr bwMode="auto">
            <a:xfrm>
              <a:off x="3806" y="4074"/>
              <a:ext cx="1" cy="15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6157" name="Line 12"/>
            <p:cNvSpPr>
              <a:spLocks noChangeShapeType="1"/>
            </p:cNvSpPr>
            <p:nvPr/>
          </p:nvSpPr>
          <p:spPr bwMode="auto">
            <a:xfrm flipH="1">
              <a:off x="2427" y="4074"/>
              <a:ext cx="137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6158" name="Line 13"/>
            <p:cNvSpPr>
              <a:spLocks noChangeShapeType="1"/>
            </p:cNvSpPr>
            <p:nvPr/>
          </p:nvSpPr>
          <p:spPr bwMode="auto">
            <a:xfrm flipV="1">
              <a:off x="3806" y="2994"/>
              <a:ext cx="1072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6159" name="Text Box 14"/>
            <p:cNvSpPr txBox="1">
              <a:spLocks noChangeArrowheads="1"/>
            </p:cNvSpPr>
            <p:nvPr/>
          </p:nvSpPr>
          <p:spPr bwMode="auto">
            <a:xfrm>
              <a:off x="3653" y="4845"/>
              <a:ext cx="2298" cy="4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sz="1600">
                  <a:latin typeface="Calibri" pitchFamily="34" charset="0"/>
                </a:rPr>
                <a:t>Socialização primária</a:t>
              </a:r>
            </a:p>
            <a:p>
              <a:pPr algn="ctr"/>
              <a:r>
                <a:rPr lang="pt-PT" sz="1300">
                  <a:latin typeface="Calibri" pitchFamily="34" charset="0"/>
                </a:rPr>
                <a:t> </a:t>
              </a:r>
              <a:endParaRPr lang="pt-PT">
                <a:latin typeface="Calibri" pitchFamily="34" charset="0"/>
              </a:endParaRPr>
            </a:p>
          </p:txBody>
        </p:sp>
      </p:grpSp>
      <p:sp>
        <p:nvSpPr>
          <p:cNvPr id="15" name="Seta para a esquerda 14"/>
          <p:cNvSpPr/>
          <p:nvPr/>
        </p:nvSpPr>
        <p:spPr>
          <a:xfrm>
            <a:off x="7786688" y="4071938"/>
            <a:ext cx="1143000" cy="8572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6149" name="Text Box 14"/>
          <p:cNvSpPr txBox="1">
            <a:spLocks noChangeArrowheads="1"/>
          </p:cNvSpPr>
          <p:nvPr/>
        </p:nvSpPr>
        <p:spPr bwMode="auto">
          <a:xfrm>
            <a:off x="3643313" y="2571750"/>
            <a:ext cx="2884487" cy="484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PT" sz="1600">
                <a:latin typeface="Calibri" pitchFamily="34" charset="0"/>
              </a:rPr>
              <a:t>Socialização secundária</a:t>
            </a:r>
          </a:p>
          <a:p>
            <a:pPr algn="ctr"/>
            <a:r>
              <a:rPr lang="pt-PT" sz="1300">
                <a:latin typeface="Calibri" pitchFamily="34" charset="0"/>
              </a:rPr>
              <a:t> </a:t>
            </a:r>
            <a:endParaRPr lang="pt-PT">
              <a:latin typeface="Calibri" pitchFamily="34" charset="0"/>
            </a:endParaRPr>
          </a:p>
        </p:txBody>
      </p:sp>
      <p:sp>
        <p:nvSpPr>
          <p:cNvPr id="6150" name="Text Box 14"/>
          <p:cNvSpPr txBox="1">
            <a:spLocks noChangeArrowheads="1"/>
          </p:cNvSpPr>
          <p:nvPr/>
        </p:nvSpPr>
        <p:spPr bwMode="auto">
          <a:xfrm>
            <a:off x="285750" y="3000375"/>
            <a:ext cx="2884488" cy="484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PT" sz="1600">
                <a:latin typeface="Calibri" pitchFamily="34" charset="0"/>
              </a:rPr>
              <a:t>Socialização terciária</a:t>
            </a:r>
          </a:p>
          <a:p>
            <a:pPr algn="ctr"/>
            <a:r>
              <a:rPr lang="pt-PT" sz="1300">
                <a:latin typeface="Calibri" pitchFamily="34" charset="0"/>
              </a:rPr>
              <a:t> </a:t>
            </a:r>
            <a:endParaRPr lang="pt-PT">
              <a:latin typeface="Calibri" pitchFamily="34" charset="0"/>
            </a:endParaRPr>
          </a:p>
        </p:txBody>
      </p:sp>
      <p:sp>
        <p:nvSpPr>
          <p:cNvPr id="6151" name="CaixaDeTexto 17"/>
          <p:cNvSpPr txBox="1">
            <a:spLocks noChangeArrowheads="1"/>
          </p:cNvSpPr>
          <p:nvPr/>
        </p:nvSpPr>
        <p:spPr bwMode="auto">
          <a:xfrm>
            <a:off x="4214813" y="3857625"/>
            <a:ext cx="3429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dirty="0">
                <a:latin typeface="Calibri" pitchFamily="34" charset="0"/>
              </a:rPr>
              <a:t>Justiça social (modelo económico) por </a:t>
            </a:r>
            <a:r>
              <a:rPr lang="pt-PT" dirty="0" smtClean="0">
                <a:latin typeface="Calibri" pitchFamily="34" charset="0"/>
              </a:rPr>
              <a:t>referência a prestígio social</a:t>
            </a:r>
            <a:endParaRPr lang="pt-PT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        Poder/sociedade</a:t>
            </a:r>
            <a:endParaRPr lang="pt-PT" dirty="0" smtClean="0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357188" y="1785938"/>
            <a:ext cx="8021637" cy="4524375"/>
            <a:chOff x="1705" y="1605"/>
            <a:chExt cx="6390" cy="4320"/>
          </a:xfrm>
        </p:grpSpPr>
        <p:sp>
          <p:nvSpPr>
            <p:cNvPr id="7175" name="AutoShape 5"/>
            <p:cNvSpPr>
              <a:spLocks noChangeAspect="1" noChangeArrowheads="1"/>
            </p:cNvSpPr>
            <p:nvPr/>
          </p:nvSpPr>
          <p:spPr bwMode="auto">
            <a:xfrm>
              <a:off x="2274" y="1605"/>
              <a:ext cx="5821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PT">
                <a:latin typeface="Calibri" pitchFamily="34" charset="0"/>
              </a:endParaRPr>
            </a:p>
          </p:txBody>
        </p:sp>
        <p:sp>
          <p:nvSpPr>
            <p:cNvPr id="7176" name="Line 7"/>
            <p:cNvSpPr>
              <a:spLocks noChangeShapeType="1"/>
            </p:cNvSpPr>
            <p:nvPr/>
          </p:nvSpPr>
          <p:spPr bwMode="auto">
            <a:xfrm flipV="1">
              <a:off x="3806" y="1759"/>
              <a:ext cx="0" cy="23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7177" name="Line 8"/>
            <p:cNvSpPr>
              <a:spLocks noChangeShapeType="1"/>
            </p:cNvSpPr>
            <p:nvPr/>
          </p:nvSpPr>
          <p:spPr bwMode="auto">
            <a:xfrm flipH="1">
              <a:off x="2734" y="4074"/>
              <a:ext cx="1072" cy="12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7178" name="Line 9"/>
            <p:cNvSpPr>
              <a:spLocks noChangeShapeType="1"/>
            </p:cNvSpPr>
            <p:nvPr/>
          </p:nvSpPr>
          <p:spPr bwMode="auto">
            <a:xfrm>
              <a:off x="3806" y="4074"/>
              <a:ext cx="38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7179" name="Line 11"/>
            <p:cNvSpPr>
              <a:spLocks noChangeShapeType="1"/>
            </p:cNvSpPr>
            <p:nvPr/>
          </p:nvSpPr>
          <p:spPr bwMode="auto">
            <a:xfrm>
              <a:off x="3806" y="4074"/>
              <a:ext cx="1" cy="15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 flipH="1">
              <a:off x="2427" y="4074"/>
              <a:ext cx="137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7181" name="Line 13"/>
            <p:cNvSpPr>
              <a:spLocks noChangeShapeType="1"/>
            </p:cNvSpPr>
            <p:nvPr/>
          </p:nvSpPr>
          <p:spPr bwMode="auto">
            <a:xfrm flipV="1">
              <a:off x="3806" y="2994"/>
              <a:ext cx="1072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7182" name="Text Box 14"/>
            <p:cNvSpPr txBox="1">
              <a:spLocks noChangeArrowheads="1"/>
            </p:cNvSpPr>
            <p:nvPr/>
          </p:nvSpPr>
          <p:spPr bwMode="auto">
            <a:xfrm>
              <a:off x="1705" y="3106"/>
              <a:ext cx="2298" cy="4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sz="1600">
                  <a:latin typeface="Calibri" pitchFamily="34" charset="0"/>
                </a:rPr>
                <a:t>Espírito de Submissão</a:t>
              </a:r>
            </a:p>
            <a:p>
              <a:pPr algn="ctr"/>
              <a:r>
                <a:rPr lang="pt-PT" sz="1300">
                  <a:latin typeface="Calibri" pitchFamily="34" charset="0"/>
                </a:rPr>
                <a:t> </a:t>
              </a:r>
              <a:endParaRPr lang="pt-PT">
                <a:latin typeface="Calibri" pitchFamily="34" charset="0"/>
              </a:endParaRPr>
            </a:p>
          </p:txBody>
        </p:sp>
        <p:sp>
          <p:nvSpPr>
            <p:cNvPr id="7183" name="Text Box 15"/>
            <p:cNvSpPr txBox="1">
              <a:spLocks noChangeArrowheads="1"/>
            </p:cNvSpPr>
            <p:nvPr/>
          </p:nvSpPr>
          <p:spPr bwMode="auto">
            <a:xfrm>
              <a:off x="3867" y="2014"/>
              <a:ext cx="2604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sz="1600">
                  <a:latin typeface="Calibri" pitchFamily="34" charset="0"/>
                </a:rPr>
                <a:t>Espírito de Proibir</a:t>
              </a:r>
            </a:p>
            <a:p>
              <a:pPr algn="ctr"/>
              <a:r>
                <a:rPr lang="pt-PT" sz="1300">
                  <a:latin typeface="Calibri" pitchFamily="34" charset="0"/>
                </a:rPr>
                <a:t> </a:t>
              </a:r>
              <a:endParaRPr lang="pt-PT">
                <a:latin typeface="Calibri" pitchFamily="34" charset="0"/>
              </a:endParaRPr>
            </a:p>
          </p:txBody>
        </p:sp>
      </p:grpSp>
      <p:sp>
        <p:nvSpPr>
          <p:cNvPr id="15" name="Seta para baixo 14"/>
          <p:cNvSpPr/>
          <p:nvPr/>
        </p:nvSpPr>
        <p:spPr>
          <a:xfrm>
            <a:off x="2339752" y="764704"/>
            <a:ext cx="928688" cy="10715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7173" name="Text Box 14"/>
          <p:cNvSpPr txBox="1">
            <a:spLocks noChangeArrowheads="1"/>
          </p:cNvSpPr>
          <p:nvPr/>
        </p:nvSpPr>
        <p:spPr bwMode="auto">
          <a:xfrm>
            <a:off x="3071813" y="5286375"/>
            <a:ext cx="2884487" cy="484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PT" sz="1600">
                <a:latin typeface="Calibri" pitchFamily="34" charset="0"/>
              </a:rPr>
              <a:t>Espírito Marginal</a:t>
            </a:r>
          </a:p>
          <a:p>
            <a:pPr algn="ctr"/>
            <a:r>
              <a:rPr lang="pt-PT" sz="1300">
                <a:latin typeface="Calibri" pitchFamily="34" charset="0"/>
              </a:rPr>
              <a:t> </a:t>
            </a:r>
            <a:endParaRPr lang="pt-PT">
              <a:latin typeface="Calibri" pitchFamily="34" charset="0"/>
            </a:endParaRPr>
          </a:p>
        </p:txBody>
      </p:sp>
      <p:sp>
        <p:nvSpPr>
          <p:cNvPr id="7174" name="CaixaDeTexto 16"/>
          <p:cNvSpPr txBox="1">
            <a:spLocks noChangeArrowheads="1"/>
          </p:cNvSpPr>
          <p:nvPr/>
        </p:nvSpPr>
        <p:spPr bwMode="auto">
          <a:xfrm>
            <a:off x="6012160" y="1196752"/>
            <a:ext cx="235743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dirty="0">
                <a:latin typeface="Calibri" pitchFamily="34" charset="0"/>
              </a:rPr>
              <a:t>Moral normativa (DH) por </a:t>
            </a:r>
            <a:r>
              <a:rPr lang="pt-PT" dirty="0" smtClean="0">
                <a:latin typeface="Calibri" pitchFamily="34" charset="0"/>
              </a:rPr>
              <a:t>referência a acesso a recursos</a:t>
            </a:r>
            <a:endParaRPr lang="pt-PT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</TotalTime>
  <Words>1231</Words>
  <Application>Microsoft Office PowerPoint</Application>
  <PresentationFormat>Apresentação no Ecrã (4:3)</PresentationFormat>
  <Paragraphs>274</Paragraphs>
  <Slides>29</Slides>
  <Notes>29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29</vt:i4>
      </vt:variant>
    </vt:vector>
  </HeadingPairs>
  <TitlesOfParts>
    <vt:vector size="30" baseType="lpstr">
      <vt:lpstr>Modelo de apresentação predefinido</vt:lpstr>
      <vt:lpstr>O estudo dos estados de espírito e a necessidade de actualização das teorias sociais</vt:lpstr>
      <vt:lpstr>Repugnância face à violência, prisões e violência doméstica</vt:lpstr>
      <vt:lpstr>Emergência dos DH</vt:lpstr>
      <vt:lpstr> Índice das matérias </vt:lpstr>
      <vt:lpstr>Definição sistémica http://iscte.pt/~apad/estesp/estesp.htm</vt:lpstr>
      <vt:lpstr>Definição sociológica         http://iscte.pt/~apad/estesp/estadoarte.htm</vt:lpstr>
      <vt:lpstr>Afiliação/comunidade </vt:lpstr>
      <vt:lpstr>Desenvolvimento/individualidade</vt:lpstr>
      <vt:lpstr>        Poder/sociedade</vt:lpstr>
      <vt:lpstr>Diapositivo 10</vt:lpstr>
      <vt:lpstr>Diapositivo 11</vt:lpstr>
      <vt:lpstr>Diapositivo 12</vt:lpstr>
      <vt:lpstr>Diapositivo 13</vt:lpstr>
      <vt:lpstr>Diapositivo 14</vt:lpstr>
      <vt:lpstr>Diapositivo 15</vt:lpstr>
      <vt:lpstr>Novas metodologias</vt:lpstr>
      <vt:lpstr>2. Políticas para actualização das teorias sociais </vt:lpstr>
      <vt:lpstr>A violência em Giddens</vt:lpstr>
      <vt:lpstr>Movimentos sociais modernos em Giddens</vt:lpstr>
      <vt:lpstr>Principais focos de tensão na sociedade moderna em Giddens</vt:lpstr>
      <vt:lpstr>A violência em Giddens</vt:lpstr>
      <vt:lpstr>Mouzelis denuncia hipocrisia</vt:lpstr>
      <vt:lpstr>Romper com as tradições burguesas</vt:lpstr>
      <vt:lpstr>Fim</vt:lpstr>
      <vt:lpstr>Figura 4. Diferenciação: Estados-de-espírito e riscos de exclusão</vt:lpstr>
      <vt:lpstr>VI. Dinâmicas sociais* e metodologias</vt:lpstr>
      <vt:lpstr>Dinâmicas Sociais e Modernização</vt:lpstr>
      <vt:lpstr>Dinâmicas contradictórias da modernização</vt:lpstr>
      <vt:lpstr>Metodologias e Dinâmicas Sociais</vt:lpstr>
    </vt:vector>
  </TitlesOfParts>
  <Company>O nome da sua organização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O seu nome de utilizador</dc:creator>
  <cp:lastModifiedBy>apad</cp:lastModifiedBy>
  <cp:revision>111</cp:revision>
  <dcterms:created xsi:type="dcterms:W3CDTF">2005-12-05T12:20:13Z</dcterms:created>
  <dcterms:modified xsi:type="dcterms:W3CDTF">2013-07-18T11:36:08Z</dcterms:modified>
</cp:coreProperties>
</file>