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01" r:id="rId2"/>
    <p:sldId id="351" r:id="rId3"/>
    <p:sldId id="341" r:id="rId4"/>
    <p:sldId id="344" r:id="rId5"/>
    <p:sldId id="342" r:id="rId6"/>
    <p:sldId id="345" r:id="rId7"/>
    <p:sldId id="346" r:id="rId8"/>
    <p:sldId id="347" r:id="rId9"/>
    <p:sldId id="348" r:id="rId10"/>
    <p:sldId id="349" r:id="rId11"/>
    <p:sldId id="350" r:id="rId12"/>
    <p:sldId id="311" r:id="rId13"/>
  </p:sldIdLst>
  <p:sldSz cx="9144000" cy="6858000" type="screen4x3"/>
  <p:notesSz cx="7099300" cy="10234613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60"/>
  </p:normalViewPr>
  <p:slideViewPr>
    <p:cSldViewPr>
      <p:cViewPr varScale="1">
        <p:scale>
          <a:sx n="63" d="100"/>
          <a:sy n="63" d="100"/>
        </p:scale>
        <p:origin x="-7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pt-PT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B577D3F-E138-46E2-9D9E-FB23019883F1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BDC80-09CF-46AC-83D5-9D0E39173A42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/>
              <a:pPr/>
              <a:t>12</a:t>
            </a:fld>
            <a:endParaRPr lang="pt-PT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E124-5BD5-498F-BA49-7FBDCA3BBAE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E20A8-19BB-48D7-AD84-4FFA87D5B9B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99DB3-104F-4C62-997C-0DC16B6F6EB9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A563-B0BE-4BF0-83B9-7F47F262D88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48F4-B079-4A95-99A8-FC3444BF0AE7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2804-BBA6-44C9-B78E-22B0253B04A3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55AB3-1A63-4CAC-A4B7-E83704B2F5ED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B569-2D95-47EC-B510-01878496F0D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A738A-0372-47A3-93A3-CFDDC48F719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14B6-32A5-4268-A541-7C1835A5EDEC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C319-5ACF-47DF-AD6D-858075C91C6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r="-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992EB7-6D1E-4287-A698-161F7F5422ED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scte.pt/~apad/estesp/trilogia.htm" TargetMode="External"/><Relationship Id="rId4" Type="http://schemas.openxmlformats.org/officeDocument/2006/relationships/hyperlink" Target="http://iscte.pt/~apad/estes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PT" b="1" dirty="0" smtClean="0"/>
              <a:t>Dimensões sociológicas e a sua/nossa dependência das ideologias e do império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António Pedro Dores</a:t>
            </a:r>
          </a:p>
          <a:p>
            <a:r>
              <a:rPr lang="pt-PT" dirty="0" smtClean="0"/>
              <a:t>Évora</a:t>
            </a:r>
          </a:p>
          <a:p>
            <a:r>
              <a:rPr lang="pt-PT" dirty="0" smtClean="0"/>
              <a:t>14-16 de Abril de 2014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Natureza</a:t>
            </a:r>
            <a:r>
              <a:rPr lang="en-US" dirty="0" smtClean="0"/>
              <a:t> </a:t>
            </a:r>
            <a:r>
              <a:rPr lang="en-US" dirty="0" err="1" smtClean="0"/>
              <a:t>humana</a:t>
            </a:r>
            <a:r>
              <a:rPr lang="en-US" dirty="0" smtClean="0"/>
              <a:t> é social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857403"/>
          </a:xfrm>
        </p:spPr>
        <p:txBody>
          <a:bodyPr/>
          <a:lstStyle/>
          <a:p>
            <a:r>
              <a:rPr lang="en-US" dirty="0" smtClean="0"/>
              <a:t>“Human beings are driven to preserve the social self and are vigilante to threats that may jeopardize their social esteem or status” </a:t>
            </a:r>
            <a:r>
              <a:rPr lang="en-US" sz="2000" dirty="0" smtClean="0"/>
              <a:t>Sally Dickerson e Margaret </a:t>
            </a:r>
            <a:r>
              <a:rPr lang="en-US" sz="2000" dirty="0" err="1" smtClean="0"/>
              <a:t>Kemeny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dirty="0" smtClean="0"/>
              <a:t>“(…) our biology establishes us as deeply social beings, learning by imitation. Your brain acting </a:t>
            </a:r>
            <a:r>
              <a:rPr lang="en-US" i="1" dirty="0" smtClean="0"/>
              <a:t>as if</a:t>
            </a:r>
            <a:r>
              <a:rPr lang="en-US" dirty="0" smtClean="0"/>
              <a:t> you were making the same movements in sympathy” </a:t>
            </a:r>
            <a:r>
              <a:rPr lang="en-US" sz="2000" dirty="0" smtClean="0"/>
              <a:t>Wilkinson e Pickett</a:t>
            </a:r>
            <a:endParaRPr lang="pt-PT" sz="2000" dirty="0" smtClean="0"/>
          </a:p>
          <a:p>
            <a:endParaRPr lang="pt-PT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Estudo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igualdade</a:t>
            </a:r>
            <a:r>
              <a:rPr lang="en-US" dirty="0" smtClean="0"/>
              <a:t> </a:t>
            </a:r>
            <a:r>
              <a:rPr lang="en-US" dirty="0" err="1" smtClean="0"/>
              <a:t>essencial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2856"/>
          </a:xfrm>
        </p:spPr>
        <p:txBody>
          <a:bodyPr/>
          <a:lstStyle/>
          <a:p>
            <a:r>
              <a:rPr lang="en-US" dirty="0" smtClean="0"/>
              <a:t>“I am alluding to a sociology which is always prepared to focus on other people´s predicaments, while regularly ignoring its own” </a:t>
            </a:r>
            <a:r>
              <a:rPr lang="en-US" dirty="0" err="1" smtClean="0"/>
              <a:t>Vicenzo</a:t>
            </a:r>
            <a:r>
              <a:rPr lang="en-US" dirty="0" smtClean="0"/>
              <a:t> Ruggiero</a:t>
            </a:r>
            <a:endParaRPr lang="en-US" dirty="0"/>
          </a:p>
        </p:txBody>
      </p:sp>
      <p:sp>
        <p:nvSpPr>
          <p:cNvPr id="4" name="Marcador de Posição de Conteúdo 2"/>
          <p:cNvSpPr txBox="1">
            <a:spLocks/>
          </p:cNvSpPr>
          <p:nvPr/>
        </p:nvSpPr>
        <p:spPr bwMode="auto">
          <a:xfrm>
            <a:off x="611560" y="4005064"/>
            <a:ext cx="8229600" cy="2332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Conexão recta unidireccional 5"/>
          <p:cNvCxnSpPr/>
          <p:nvPr/>
        </p:nvCxnSpPr>
        <p:spPr>
          <a:xfrm flipH="1" flipV="1">
            <a:off x="4355976" y="4293096"/>
            <a:ext cx="72008" cy="72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xão recta unidireccional 7"/>
          <p:cNvCxnSpPr/>
          <p:nvPr/>
        </p:nvCxnSpPr>
        <p:spPr>
          <a:xfrm flipV="1">
            <a:off x="4427984" y="4941168"/>
            <a:ext cx="1224136" cy="720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xão recta unidireccional 9"/>
          <p:cNvCxnSpPr/>
          <p:nvPr/>
        </p:nvCxnSpPr>
        <p:spPr>
          <a:xfrm flipH="1">
            <a:off x="4139952" y="5013176"/>
            <a:ext cx="288032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2699792" y="4653136"/>
            <a:ext cx="1641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Sociedade</a:t>
            </a:r>
            <a:endParaRPr lang="en-US" sz="24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4788024" y="4365104"/>
            <a:ext cx="2258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Lei - </a:t>
            </a:r>
            <a:r>
              <a:rPr lang="en-US" sz="2400" dirty="0" err="1" smtClean="0"/>
              <a:t>ideologias</a:t>
            </a:r>
            <a:endParaRPr lang="en-US" sz="24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4355976" y="5229200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Bio - </a:t>
            </a:r>
            <a:r>
              <a:rPr lang="en-US" sz="2400" dirty="0" err="1" smtClean="0"/>
              <a:t>positivismo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sz="8000" dirty="0"/>
              <a:t>Fim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http://iscte.pt/~apad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 smtClean="0">
                <a:hlinkClick r:id="rId4"/>
              </a:rPr>
              <a:t>http</a:t>
            </a:r>
            <a:r>
              <a:rPr lang="pt-PT" sz="2400" dirty="0">
                <a:hlinkClick r:id="rId4"/>
              </a:rPr>
              <a:t>://iscte.pt/~</a:t>
            </a:r>
            <a:r>
              <a:rPr lang="pt-PT" sz="2400" dirty="0" smtClean="0">
                <a:hlinkClick r:id="rId4"/>
              </a:rPr>
              <a:t>apad/estesp</a:t>
            </a:r>
            <a:endParaRPr lang="pt-PT" sz="2400" dirty="0" smtClean="0"/>
          </a:p>
          <a:p>
            <a:pPr algn="ctr">
              <a:buFontTx/>
              <a:buNone/>
            </a:pPr>
            <a:endParaRPr lang="pt-PT" sz="2400" dirty="0" smtClean="0"/>
          </a:p>
          <a:p>
            <a:pPr algn="ctr">
              <a:buFontTx/>
              <a:buNone/>
            </a:pPr>
            <a:r>
              <a:rPr lang="pt-PT" sz="2400" dirty="0" smtClean="0">
                <a:hlinkClick r:id="rId5"/>
              </a:rPr>
              <a:t>http://iscte.pt/~apad/estesp/trilogia.htm</a:t>
            </a:r>
            <a:r>
              <a:rPr lang="pt-PT" sz="2400" dirty="0" smtClean="0"/>
              <a:t> </a:t>
            </a:r>
          </a:p>
          <a:p>
            <a:pPr algn="ctr">
              <a:buFontTx/>
              <a:buNone/>
            </a:pPr>
            <a:r>
              <a:rPr lang="pt-PT" sz="2400" dirty="0" smtClean="0"/>
              <a:t> 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Espírito</a:t>
            </a:r>
            <a:r>
              <a:rPr lang="en-US" dirty="0" smtClean="0"/>
              <a:t> marginal e </a:t>
            </a:r>
            <a:r>
              <a:rPr lang="en-US" dirty="0" err="1" smtClean="0"/>
              <a:t>bando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2332856"/>
          </a:xfrm>
        </p:spPr>
        <p:txBody>
          <a:bodyPr/>
          <a:lstStyle/>
          <a:p>
            <a:r>
              <a:rPr lang="en-US" dirty="0" err="1" smtClean="0"/>
              <a:t>Estudo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igualdade</a:t>
            </a:r>
            <a:r>
              <a:rPr lang="en-US" dirty="0" smtClean="0"/>
              <a:t> </a:t>
            </a:r>
            <a:r>
              <a:rPr lang="en-US" dirty="0" err="1" smtClean="0"/>
              <a:t>essencial</a:t>
            </a:r>
            <a:endParaRPr lang="en-US" dirty="0"/>
          </a:p>
        </p:txBody>
      </p:sp>
      <p:cxnSp>
        <p:nvCxnSpPr>
          <p:cNvPr id="6" name="Conexão recta unidireccional 5"/>
          <p:cNvCxnSpPr/>
          <p:nvPr/>
        </p:nvCxnSpPr>
        <p:spPr>
          <a:xfrm flipH="1" flipV="1">
            <a:off x="3995936" y="3068960"/>
            <a:ext cx="72008" cy="72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xão recta unidireccional 7"/>
          <p:cNvCxnSpPr/>
          <p:nvPr/>
        </p:nvCxnSpPr>
        <p:spPr>
          <a:xfrm flipV="1">
            <a:off x="4067944" y="3717032"/>
            <a:ext cx="1224136" cy="720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xão recta unidireccional 9"/>
          <p:cNvCxnSpPr/>
          <p:nvPr/>
        </p:nvCxnSpPr>
        <p:spPr>
          <a:xfrm flipH="1">
            <a:off x="3779912" y="3789040"/>
            <a:ext cx="288032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2699792" y="4653136"/>
            <a:ext cx="2071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Desigualdade</a:t>
            </a:r>
            <a:endParaRPr lang="en-US" sz="24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5076056" y="2420888"/>
            <a:ext cx="2621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Soberano</a:t>
            </a:r>
            <a:r>
              <a:rPr lang="en-US" sz="2400" dirty="0" smtClean="0"/>
              <a:t> </a:t>
            </a:r>
            <a:r>
              <a:rPr lang="en-US" sz="1600" dirty="0" smtClean="0"/>
              <a:t>(</a:t>
            </a:r>
            <a:r>
              <a:rPr lang="en-US" sz="1600" dirty="0" err="1" smtClean="0"/>
              <a:t>Agamben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3347864" y="3429000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Igualdade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6" name="Oval 15"/>
          <p:cNvSpPr/>
          <p:nvPr/>
        </p:nvSpPr>
        <p:spPr>
          <a:xfrm>
            <a:off x="2843808" y="2852936"/>
            <a:ext cx="3024336" cy="1584176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Marcador de Posição de Conteúdo 2"/>
          <p:cNvSpPr txBox="1">
            <a:spLocks/>
          </p:cNvSpPr>
          <p:nvPr/>
        </p:nvSpPr>
        <p:spPr bwMode="auto">
          <a:xfrm>
            <a:off x="914400" y="5373216"/>
            <a:ext cx="8229600" cy="6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lado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colocará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teoria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social?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6" grpId="0" animBg="1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Antecedentes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Articular</a:t>
            </a:r>
            <a:r>
              <a:rPr lang="en-US" dirty="0" smtClean="0"/>
              <a:t> a </a:t>
            </a:r>
            <a:r>
              <a:rPr lang="en-US" dirty="0" err="1" smtClean="0"/>
              <a:t>dimensão</a:t>
            </a:r>
            <a:r>
              <a:rPr lang="en-US" dirty="0" smtClean="0"/>
              <a:t> moral (</a:t>
            </a:r>
            <a:r>
              <a:rPr lang="en-US" dirty="0" err="1" smtClean="0"/>
              <a:t>mente</a:t>
            </a:r>
            <a:r>
              <a:rPr lang="en-US" dirty="0" smtClean="0"/>
              <a:t>) com a </a:t>
            </a:r>
            <a:r>
              <a:rPr lang="en-US" dirty="0" err="1" smtClean="0"/>
              <a:t>económica</a:t>
            </a:r>
            <a:r>
              <a:rPr lang="en-US" dirty="0" smtClean="0"/>
              <a:t> (material)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todas</a:t>
            </a:r>
            <a:r>
              <a:rPr lang="en-US" dirty="0" smtClean="0"/>
              <a:t> as </a:t>
            </a:r>
            <a:r>
              <a:rPr lang="en-US" dirty="0" err="1" smtClean="0"/>
              <a:t>circunstâncias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vida</a:t>
            </a:r>
            <a:r>
              <a:rPr lang="en-US" dirty="0" smtClean="0"/>
              <a:t> social, </a:t>
            </a:r>
            <a:r>
              <a:rPr lang="en-US" dirty="0" err="1" smtClean="0"/>
              <a:t>especialmente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processos</a:t>
            </a:r>
            <a:r>
              <a:rPr lang="en-US" dirty="0" smtClean="0"/>
              <a:t> </a:t>
            </a:r>
            <a:r>
              <a:rPr lang="en-US" dirty="0" err="1" smtClean="0"/>
              <a:t>repressivos</a:t>
            </a:r>
            <a:r>
              <a:rPr lang="en-US" dirty="0" smtClean="0"/>
              <a:t> e </a:t>
            </a:r>
            <a:r>
              <a:rPr lang="en-US" dirty="0" err="1" smtClean="0"/>
              <a:t>transformativos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Estado-de-</a:t>
            </a:r>
            <a:r>
              <a:rPr lang="en-US" dirty="0" err="1" smtClean="0"/>
              <a:t>espírito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n-US" dirty="0" err="1" smtClean="0"/>
              <a:t>que</a:t>
            </a:r>
            <a:r>
              <a:rPr lang="en-US" dirty="0" smtClean="0"/>
              <a:t> é a </a:t>
            </a:r>
            <a:r>
              <a:rPr lang="en-US" dirty="0" err="1" smtClean="0"/>
              <a:t>sociedade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“at the end of the 20th century in vain we try to define the unity of society . Our problem is to define difference and to mark off a space in which we can observe the emergence of order and disorder. At present, the unsolved problems surrounding the concept of society seem to prevent theoretical progress” (</a:t>
            </a:r>
            <a:r>
              <a:rPr lang="en-US" dirty="0" err="1" smtClean="0"/>
              <a:t>Niklas</a:t>
            </a:r>
            <a:r>
              <a:rPr lang="en-US" dirty="0" smtClean="0"/>
              <a:t> </a:t>
            </a:r>
            <a:r>
              <a:rPr lang="en-US" dirty="0" err="1" smtClean="0"/>
              <a:t>Luhmann</a:t>
            </a:r>
            <a:r>
              <a:rPr lang="en-US" dirty="0" smtClean="0"/>
              <a:t>, 2010).</a:t>
            </a:r>
            <a:endParaRPr lang="pt-PT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Contributos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Wilkinson e Pickett – </a:t>
            </a:r>
            <a:r>
              <a:rPr lang="en-US" dirty="0" err="1" smtClean="0"/>
              <a:t>espírito</a:t>
            </a:r>
            <a:r>
              <a:rPr lang="en-US" dirty="0" smtClean="0"/>
              <a:t> de </a:t>
            </a:r>
            <a:r>
              <a:rPr lang="en-US" dirty="0" err="1" smtClean="0"/>
              <a:t>igualdade</a:t>
            </a:r>
            <a:endParaRPr lang="en-US" dirty="0" smtClean="0"/>
          </a:p>
          <a:p>
            <a:r>
              <a:rPr lang="en-US" dirty="0" smtClean="0"/>
              <a:t>Acosta - </a:t>
            </a:r>
            <a:r>
              <a:rPr lang="en-US" i="1" dirty="0" err="1" smtClean="0"/>
              <a:t>sumak</a:t>
            </a:r>
            <a:r>
              <a:rPr lang="en-US" i="1" dirty="0" smtClean="0"/>
              <a:t> </a:t>
            </a:r>
            <a:r>
              <a:rPr lang="en-US" i="1" dirty="0" err="1" smtClean="0"/>
              <a:t>kawsay</a:t>
            </a:r>
            <a:r>
              <a:rPr lang="en-US" i="1" dirty="0" smtClean="0"/>
              <a:t> </a:t>
            </a:r>
          </a:p>
          <a:p>
            <a:r>
              <a:rPr lang="en-US" dirty="0" err="1" smtClean="0"/>
              <a:t>Therborn</a:t>
            </a:r>
            <a:r>
              <a:rPr lang="en-US" dirty="0" smtClean="0"/>
              <a:t> – </a:t>
            </a:r>
            <a:r>
              <a:rPr lang="en-US" dirty="0" err="1" smtClean="0"/>
              <a:t>vitalidade</a:t>
            </a:r>
            <a:r>
              <a:rPr lang="en-US" dirty="0" smtClean="0"/>
              <a:t> e </a:t>
            </a:r>
            <a:r>
              <a:rPr lang="en-US" dirty="0" err="1" smtClean="0"/>
              <a:t>existência</a:t>
            </a:r>
            <a:r>
              <a:rPr lang="en-US" dirty="0" smtClean="0"/>
              <a:t>, </a:t>
            </a:r>
            <a:r>
              <a:rPr lang="en-US" dirty="0" err="1" smtClean="0"/>
              <a:t>além</a:t>
            </a:r>
            <a:r>
              <a:rPr lang="en-US" dirty="0" smtClean="0"/>
              <a:t> do </a:t>
            </a:r>
            <a:r>
              <a:rPr lang="en-US" dirty="0" err="1" smtClean="0"/>
              <a:t>poder</a:t>
            </a:r>
            <a:endParaRPr lang="en-US" dirty="0" smtClean="0"/>
          </a:p>
          <a:p>
            <a:r>
              <a:rPr lang="en-US" dirty="0" smtClean="0"/>
              <a:t>etc.,</a:t>
            </a:r>
          </a:p>
          <a:p>
            <a:r>
              <a:rPr lang="en-US" b="1" dirty="0" err="1" smtClean="0"/>
              <a:t>Sociedade</a:t>
            </a:r>
            <a:r>
              <a:rPr lang="en-US" b="1" dirty="0" smtClean="0"/>
              <a:t>? </a:t>
            </a:r>
            <a:r>
              <a:rPr lang="en-US" b="1" dirty="0" err="1" smtClean="0"/>
              <a:t>Natureza</a:t>
            </a:r>
            <a:r>
              <a:rPr lang="en-US" b="1" dirty="0" smtClean="0"/>
              <a:t>? São </a:t>
            </a:r>
            <a:r>
              <a:rPr lang="en-US" b="1" dirty="0" err="1" smtClean="0"/>
              <a:t>dimensões</a:t>
            </a:r>
            <a:r>
              <a:rPr lang="en-US" b="1" dirty="0" smtClean="0"/>
              <a:t> </a:t>
            </a:r>
            <a:r>
              <a:rPr lang="en-US" b="1" dirty="0" err="1" smtClean="0"/>
              <a:t>ou</a:t>
            </a:r>
            <a:r>
              <a:rPr lang="en-US" b="1" dirty="0" smtClean="0"/>
              <a:t> </a:t>
            </a:r>
            <a:r>
              <a:rPr lang="en-US" b="1" dirty="0" err="1" smtClean="0"/>
              <a:t>níveis</a:t>
            </a:r>
            <a:r>
              <a:rPr lang="en-US" b="1" dirty="0" smtClean="0"/>
              <a:t>?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8440881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 </a:t>
            </a:r>
            <a:r>
              <a:rPr lang="en-US" dirty="0" err="1" smtClean="0"/>
              <a:t>limites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teoria</a:t>
            </a:r>
            <a:r>
              <a:rPr lang="en-US" dirty="0" smtClean="0"/>
              <a:t> social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As “economia, sociologia, política ou história moderna [são] especialistas em acontecimentos da atualidade ou recentes [incapazes de apresentar] os fatores que concederam domínio ao Ocidente (…)” (</a:t>
            </a:r>
            <a:r>
              <a:rPr lang="pt-PT" dirty="0" err="1" smtClean="0"/>
              <a:t>Morris</a:t>
            </a:r>
            <a:r>
              <a:rPr lang="pt-PT" dirty="0" smtClean="0"/>
              <a:t>, [2010] 2013:34).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natureza</a:t>
            </a:r>
            <a:r>
              <a:rPr lang="en-US" dirty="0" smtClean="0"/>
              <a:t> social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repressão</a:t>
            </a:r>
            <a:r>
              <a:rPr lang="en-US" dirty="0" smtClean="0"/>
              <a:t>, </a:t>
            </a:r>
            <a:r>
              <a:rPr lang="en-US" dirty="0" err="1" smtClean="0"/>
              <a:t>da</a:t>
            </a:r>
            <a:r>
              <a:rPr lang="en-US" dirty="0" smtClean="0"/>
              <a:t> lei 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transformação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“(…) all-too-familiar strategy, deployed by fascists, mafias, and right-wing gangsters everywhere: first unleash the criminal violence of an unlimited market ; then step in, offering to restore a order which leaves all the most profitable aspects of the earlier chaos intact. The violence is preserved within the structure of the law.“ </a:t>
            </a:r>
            <a:r>
              <a:rPr lang="pt-PT" dirty="0" smtClean="0"/>
              <a:t>(</a:t>
            </a:r>
            <a:r>
              <a:rPr lang="pt-PT" dirty="0" err="1" smtClean="0"/>
              <a:t>Greaber</a:t>
            </a:r>
            <a:r>
              <a:rPr lang="pt-PT" dirty="0" smtClean="0"/>
              <a:t>, 2011:163).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Dimensões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níveis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Será a sociedade um </a:t>
            </a:r>
            <a:r>
              <a:rPr lang="pt-PT" dirty="0" err="1" smtClean="0"/>
              <a:t>aspecto</a:t>
            </a:r>
            <a:r>
              <a:rPr lang="pt-PT" dirty="0" smtClean="0"/>
              <a:t> externo da diferenciação? Ou uma propriedade existencial interna da espécie humana? </a:t>
            </a:r>
          </a:p>
          <a:p>
            <a:r>
              <a:rPr lang="pt-PT" dirty="0" smtClean="0"/>
              <a:t>A sociedade é uma dimensão? Ou é um nível da realidade?</a:t>
            </a:r>
          </a:p>
          <a:p>
            <a:r>
              <a:rPr lang="pt-PT" dirty="0" smtClean="0"/>
              <a:t>É uma característica de modernidade? Ou é parte integrante da natureza humana?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1444</TotalTime>
  <Words>464</Words>
  <Application>Microsoft Office PowerPoint</Application>
  <PresentationFormat>Apresentação no Ecrã (4:3)</PresentationFormat>
  <Paragraphs>51</Paragraphs>
  <Slides>12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12</vt:i4>
      </vt:variant>
    </vt:vector>
  </HeadingPairs>
  <TitlesOfParts>
    <vt:vector size="13" baseType="lpstr">
      <vt:lpstr>Modelo de apresentação predefinido</vt:lpstr>
      <vt:lpstr>Dimensões sociológicas e a sua/nossa dependência das ideologias e do império</vt:lpstr>
      <vt:lpstr>Espírito marginal e bando</vt:lpstr>
      <vt:lpstr>Antecedentes </vt:lpstr>
      <vt:lpstr>O que é a sociedade?</vt:lpstr>
      <vt:lpstr>Contributos </vt:lpstr>
      <vt:lpstr>Diapositivo 6</vt:lpstr>
      <vt:lpstr>Os limites da teoria social</vt:lpstr>
      <vt:lpstr>A natureza social da repressão, da lei e da transformação</vt:lpstr>
      <vt:lpstr>Dimensões ou níveis?</vt:lpstr>
      <vt:lpstr>Natureza humana é social</vt:lpstr>
      <vt:lpstr>Estudo da igualdade essencial</vt:lpstr>
      <vt:lpstr>Fim</vt:lpstr>
    </vt:vector>
  </TitlesOfParts>
  <Company>O nome da sua organização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O seu nome de utilizador</dc:creator>
  <cp:lastModifiedBy>apad</cp:lastModifiedBy>
  <cp:revision>126</cp:revision>
  <dcterms:created xsi:type="dcterms:W3CDTF">2005-12-05T12:20:13Z</dcterms:created>
  <dcterms:modified xsi:type="dcterms:W3CDTF">2014-04-14T09:20:49Z</dcterms:modified>
</cp:coreProperties>
</file>