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1" r:id="rId2"/>
    <p:sldId id="338" r:id="rId3"/>
    <p:sldId id="339" r:id="rId4"/>
    <p:sldId id="340" r:id="rId5"/>
    <p:sldId id="333" r:id="rId6"/>
    <p:sldId id="331" r:id="rId7"/>
    <p:sldId id="332" r:id="rId8"/>
    <p:sldId id="337" r:id="rId9"/>
    <p:sldId id="341" r:id="rId10"/>
    <p:sldId id="311" r:id="rId11"/>
    <p:sldId id="318" r:id="rId12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F67280-3808-4A01-A954-A98AA6ABE5DD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2292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A87C3A-4219-4A86-9E78-9E9ABE07DE14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331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A0EDB1-7721-4668-A9B3-252971165C7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10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FD607-14AF-49BB-88F6-B41D257D02A4}" type="slidenum">
              <a:rPr lang="pt-PT"/>
              <a:pPr/>
              <a:t>11</a:t>
            </a:fld>
            <a:endParaRPr lang="pt-PT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Addressing state of mind within social theory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err="1" smtClean="0"/>
              <a:t>Lisbon</a:t>
            </a:r>
            <a:r>
              <a:rPr lang="pt-PT" dirty="0" smtClean="0"/>
              <a:t>,  13rd </a:t>
            </a:r>
            <a:r>
              <a:rPr lang="pt-PT" dirty="0" err="1" smtClean="0"/>
              <a:t>March</a:t>
            </a:r>
            <a:r>
              <a:rPr lang="pt-PT" dirty="0" smtClean="0"/>
              <a:t> 2014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Metodologias e Dinâmicas Sociais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619250" y="2565400"/>
            <a:ext cx="5761038" cy="2533650"/>
            <a:chOff x="1111" y="1706"/>
            <a:chExt cx="3629" cy="1596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2335" y="3074"/>
              <a:ext cx="1867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Violência estruturante</a:t>
              </a:r>
              <a:endParaRPr lang="pt-PT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111" y="1922"/>
              <a:ext cx="1257" cy="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 i="1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Habitus</a:t>
              </a:r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 </a:t>
              </a:r>
              <a:endParaRPr lang="pt-PT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911" y="1706"/>
              <a:ext cx="1829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Classificações regulamentares</a:t>
              </a:r>
              <a:endParaRPr lang="pt-PT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051050" y="2420938"/>
            <a:ext cx="2355850" cy="1606550"/>
            <a:chOff x="1202" y="3338"/>
            <a:chExt cx="1484" cy="1012"/>
          </a:xfrm>
        </p:grpSpPr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1239" y="3986"/>
              <a:ext cx="252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V="1">
              <a:off x="1773" y="3410"/>
              <a:ext cx="336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202" y="3338"/>
              <a:ext cx="1461" cy="1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Emergências ideológicas</a:t>
              </a:r>
              <a:endParaRPr lang="pt-PT" sz="1200">
                <a:latin typeface="Times New Roman" pitchFamily="18" charset="0"/>
              </a:endParaRPr>
            </a:p>
            <a:p>
              <a:pPr algn="ctr"/>
              <a:endParaRPr lang="pt-PT"/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429" y="3974"/>
              <a:ext cx="1257" cy="1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Estratégias corporativas</a:t>
              </a:r>
              <a:endParaRPr lang="pt-PT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427538" y="2060575"/>
            <a:ext cx="1485900" cy="1733550"/>
            <a:chOff x="3515" y="1162"/>
            <a:chExt cx="936" cy="1092"/>
          </a:xfrm>
        </p:grpSpPr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 flipV="1">
              <a:off x="3659" y="1306"/>
              <a:ext cx="21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3515" y="1162"/>
              <a:ext cx="696" cy="2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normas</a:t>
              </a:r>
              <a:endParaRPr lang="pt-PT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H="1">
              <a:off x="4043" y="1676"/>
              <a:ext cx="216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3683" y="2036"/>
              <a:ext cx="768" cy="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verdade oficial</a:t>
              </a:r>
              <a:endParaRPr lang="pt-PT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843213" y="3284538"/>
            <a:ext cx="4646612" cy="1600200"/>
            <a:chOff x="1791" y="2069"/>
            <a:chExt cx="2927" cy="1008"/>
          </a:xfrm>
        </p:grpSpPr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3544" y="2069"/>
              <a:ext cx="309" cy="64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H="1" flipV="1">
              <a:off x="2020" y="2357"/>
              <a:ext cx="465" cy="7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1791" y="2573"/>
              <a:ext cx="646" cy="2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subordinação </a:t>
              </a:r>
              <a:endParaRPr lang="pt-PT"/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3787" y="2645"/>
              <a:ext cx="931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submissão</a:t>
              </a:r>
              <a:endParaRPr lang="pt-PT"/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2268538" y="2133600"/>
            <a:ext cx="5461000" cy="2401888"/>
            <a:chOff x="1292" y="1344"/>
            <a:chExt cx="3440" cy="1513"/>
          </a:xfrm>
        </p:grpSpPr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1564" y="2064"/>
              <a:ext cx="2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1292" y="2115"/>
              <a:ext cx="1099" cy="18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Estratégias corporativas 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716" y="1344"/>
              <a:ext cx="2016" cy="1513"/>
              <a:chOff x="4061" y="1708"/>
              <a:chExt cx="4291" cy="3243"/>
            </a:xfrm>
          </p:grpSpPr>
          <p:sp>
            <p:nvSpPr>
              <p:cNvPr id="9248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submissão</a:t>
                </a:r>
                <a:endParaRPr lang="pt-PT"/>
              </a:p>
            </p:txBody>
          </p:sp>
          <p:sp>
            <p:nvSpPr>
              <p:cNvPr id="9250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normas</a:t>
                </a:r>
                <a:endParaRPr lang="pt-PT"/>
              </a:p>
            </p:txBody>
          </p:sp>
        </p:grp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547813" y="2349500"/>
            <a:ext cx="4259262" cy="2514600"/>
            <a:chOff x="1701" y="4473"/>
            <a:chExt cx="2683" cy="1584"/>
          </a:xfrm>
        </p:grpSpPr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701" y="4473"/>
              <a:ext cx="2651" cy="1359"/>
              <a:chOff x="931" y="1469"/>
              <a:chExt cx="2651" cy="1359"/>
            </a:xfrm>
          </p:grpSpPr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2880" y="2251"/>
                <a:ext cx="702" cy="2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verdade oficial</a:t>
                </a:r>
                <a:endParaRPr lang="pt-PT"/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1761" y="2611"/>
                <a:ext cx="690" cy="2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subordinação</a:t>
                </a:r>
                <a:endParaRPr lang="pt-PT"/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31" y="1469"/>
                <a:ext cx="1494" cy="2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Emergências ideológicas</a:t>
                </a:r>
                <a:endParaRPr lang="pt-PT"/>
              </a:p>
            </p:txBody>
          </p:sp>
        </p:grp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3016" y="4473"/>
              <a:ext cx="1368" cy="1584"/>
              <a:chOff x="2682" y="2016"/>
              <a:chExt cx="2911" cy="3395"/>
            </a:xfrm>
          </p:grpSpPr>
          <p:sp>
            <p:nvSpPr>
              <p:cNvPr id="9257" name="Line 41"/>
              <p:cNvSpPr>
                <a:spLocks noChangeShapeType="1"/>
              </p:cNvSpPr>
              <p:nvPr/>
            </p:nvSpPr>
            <p:spPr bwMode="auto">
              <a:xfrm flipH="1" flipV="1">
                <a:off x="2682" y="3868"/>
                <a:ext cx="919" cy="154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8" name="Line 42"/>
              <p:cNvSpPr>
                <a:spLocks noChangeShapeType="1"/>
              </p:cNvSpPr>
              <p:nvPr/>
            </p:nvSpPr>
            <p:spPr bwMode="auto">
              <a:xfrm flipH="1">
                <a:off x="5133" y="2788"/>
                <a:ext cx="460" cy="7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 flipV="1">
                <a:off x="2682" y="2016"/>
                <a:ext cx="613" cy="4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</p:grpSp>
      </p:grp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de solidariedade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339975" y="1125538"/>
            <a:ext cx="5256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emancipatório</a:t>
            </a:r>
          </a:p>
        </p:txBody>
      </p: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0" y="1844675"/>
            <a:ext cx="7921625" cy="4543425"/>
            <a:chOff x="158" y="1162"/>
            <a:chExt cx="4990" cy="2862"/>
          </a:xfrm>
        </p:grpSpPr>
        <p:sp>
          <p:nvSpPr>
            <p:cNvPr id="9273" name="Text Box 57"/>
            <p:cNvSpPr txBox="1">
              <a:spLocks noChangeArrowheads="1"/>
            </p:cNvSpPr>
            <p:nvPr/>
          </p:nvSpPr>
          <p:spPr bwMode="auto">
            <a:xfrm>
              <a:off x="158" y="1162"/>
              <a:ext cx="10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observação</a:t>
              </a:r>
            </a:p>
          </p:txBody>
        </p:sp>
        <p:sp>
          <p:nvSpPr>
            <p:cNvPr id="9274" name="Text Box 58"/>
            <p:cNvSpPr txBox="1">
              <a:spLocks noChangeArrowheads="1"/>
            </p:cNvSpPr>
            <p:nvPr/>
          </p:nvSpPr>
          <p:spPr bwMode="auto">
            <a:xfrm>
              <a:off x="2517" y="3793"/>
              <a:ext cx="9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genealogia</a:t>
              </a:r>
            </a:p>
          </p:txBody>
        </p:sp>
        <p:sp>
          <p:nvSpPr>
            <p:cNvPr id="9275" name="Text Box 59"/>
            <p:cNvSpPr txBox="1">
              <a:spLocks noChangeArrowheads="1"/>
            </p:cNvSpPr>
            <p:nvPr/>
          </p:nvSpPr>
          <p:spPr bwMode="auto">
            <a:xfrm>
              <a:off x="4377" y="1207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inquérito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/>
      <p:bldP spid="9261" grpId="0"/>
      <p:bldP spid="926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Differentiation processes</a:t>
            </a:r>
          </a:p>
          <a:p>
            <a:endParaRPr lang="en-US" dirty="0" smtClean="0"/>
          </a:p>
          <a:p>
            <a:r>
              <a:rPr lang="en-US" dirty="0" smtClean="0"/>
              <a:t>Economic confidence</a:t>
            </a:r>
          </a:p>
          <a:p>
            <a:r>
              <a:rPr lang="en-US" dirty="0" smtClean="0"/>
              <a:t>Political confidence</a:t>
            </a:r>
          </a:p>
          <a:p>
            <a:r>
              <a:rPr lang="en-US" dirty="0" smtClean="0"/>
              <a:t>Social confidence</a:t>
            </a:r>
          </a:p>
          <a:p>
            <a:endParaRPr lang="en-US" dirty="0" smtClean="0"/>
          </a:p>
          <a:p>
            <a:r>
              <a:rPr lang="en-US" dirty="0" smtClean="0"/>
              <a:t>Instability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healing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Spirit Level by Wilkinson and Pickett</a:t>
            </a:r>
          </a:p>
          <a:p>
            <a:r>
              <a:rPr lang="en-US" dirty="0" smtClean="0"/>
              <a:t>Social theory coping with the social transformation process</a:t>
            </a:r>
          </a:p>
          <a:p>
            <a:r>
              <a:rPr lang="en-US" dirty="0" smtClean="0"/>
              <a:t>Social theory learning with life sciences (</a:t>
            </a:r>
            <a:r>
              <a:rPr lang="en-US" sz="3000" dirty="0" smtClean="0"/>
              <a:t>integrating knowledge for practical results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mind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Attuning bodies and emotions in order to change institutions and norms</a:t>
            </a:r>
          </a:p>
          <a:p>
            <a:endParaRPr lang="en-US" dirty="0" smtClean="0"/>
          </a:p>
          <a:p>
            <a:r>
              <a:rPr lang="en-US" dirty="0" smtClean="0"/>
              <a:t>Producing social prospects as prognosis based on examples of attuned bodies and minds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   Poder/sociedade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57188" y="1785938"/>
            <a:ext cx="8021637" cy="4524375"/>
            <a:chOff x="1705" y="1605"/>
            <a:chExt cx="6390" cy="4320"/>
          </a:xfrm>
        </p:grpSpPr>
        <p:sp>
          <p:nvSpPr>
            <p:cNvPr id="7175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582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>
                <a:latin typeface="Calibri" pitchFamily="34" charset="0"/>
              </a:endParaRPr>
            </a:p>
          </p:txBody>
        </p:sp>
        <p:sp>
          <p:nvSpPr>
            <p:cNvPr id="7176" name="Line 7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77" name="Line 8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78" name="Line 9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3806" y="4074"/>
              <a:ext cx="1" cy="15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V="1">
              <a:off x="3806" y="2994"/>
              <a:ext cx="1072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705" y="3106"/>
              <a:ext cx="229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Espírito de Submissão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3867" y="2014"/>
              <a:ext cx="2604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Espírito de Proibir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</p:grpSp>
      <p:sp>
        <p:nvSpPr>
          <p:cNvPr id="15" name="Seta para baixo 14"/>
          <p:cNvSpPr/>
          <p:nvPr/>
        </p:nvSpPr>
        <p:spPr>
          <a:xfrm>
            <a:off x="2339752" y="764704"/>
            <a:ext cx="928688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3071813" y="5286375"/>
            <a:ext cx="2884487" cy="48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1600">
                <a:latin typeface="Calibri" pitchFamily="34" charset="0"/>
              </a:rPr>
              <a:t>Espírito Marginal</a:t>
            </a:r>
          </a:p>
          <a:p>
            <a:pPr algn="ctr"/>
            <a:r>
              <a:rPr lang="pt-PT" sz="1300">
                <a:latin typeface="Calibri" pitchFamily="34" charset="0"/>
              </a:rPr>
              <a:t> </a:t>
            </a:r>
            <a:endParaRPr lang="pt-PT">
              <a:latin typeface="Calibri" pitchFamily="34" charset="0"/>
            </a:endParaRPr>
          </a:p>
        </p:txBody>
      </p:sp>
      <p:sp>
        <p:nvSpPr>
          <p:cNvPr id="7174" name="CaixaDeTexto 16"/>
          <p:cNvSpPr txBox="1">
            <a:spLocks noChangeArrowheads="1"/>
          </p:cNvSpPr>
          <p:nvPr/>
        </p:nvSpPr>
        <p:spPr bwMode="auto">
          <a:xfrm>
            <a:off x="6012160" y="1196752"/>
            <a:ext cx="23574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latin typeface="Calibri" pitchFamily="34" charset="0"/>
              </a:rPr>
              <a:t>Moral normativa (DH) por </a:t>
            </a:r>
            <a:r>
              <a:rPr lang="pt-PT" dirty="0" smtClean="0">
                <a:latin typeface="Calibri" pitchFamily="34" charset="0"/>
              </a:rPr>
              <a:t>referência a acesso a recursos</a:t>
            </a:r>
            <a:endParaRPr lang="pt-P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Afiliação/comunidade 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14438" y="1500188"/>
            <a:ext cx="7527925" cy="4797425"/>
            <a:chOff x="2274" y="1605"/>
            <a:chExt cx="5821" cy="4320"/>
          </a:xfrm>
        </p:grpSpPr>
        <p:sp>
          <p:nvSpPr>
            <p:cNvPr id="5127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582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>
                <a:latin typeface="Calibri" pitchFamily="34" charset="0"/>
              </a:endParaRPr>
            </a:p>
          </p:txBody>
        </p:sp>
        <p:sp>
          <p:nvSpPr>
            <p:cNvPr id="5128" name="Line 7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29" name="Line 8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0" name="Line 9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3806" y="4074"/>
              <a:ext cx="1" cy="15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3806" y="2994"/>
              <a:ext cx="1072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653" y="4845"/>
              <a:ext cx="229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Espírito maternal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4870" y="2248"/>
              <a:ext cx="2604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Espírito fraternal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</p:grpSp>
      <p:sp>
        <p:nvSpPr>
          <p:cNvPr id="16" name="Seta para a direita 15"/>
          <p:cNvSpPr/>
          <p:nvPr/>
        </p:nvSpPr>
        <p:spPr>
          <a:xfrm>
            <a:off x="214313" y="5357813"/>
            <a:ext cx="1214437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500063" y="3000375"/>
            <a:ext cx="2971800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1600">
                <a:latin typeface="Calibri" pitchFamily="34" charset="0"/>
              </a:rPr>
              <a:t>Espírito conjugal</a:t>
            </a:r>
          </a:p>
          <a:p>
            <a:pPr algn="ctr"/>
            <a:r>
              <a:rPr lang="pt-PT" sz="1300">
                <a:latin typeface="Calibri" pitchFamily="34" charset="0"/>
              </a:rPr>
              <a:t> </a:t>
            </a:r>
            <a:endParaRPr lang="pt-PT">
              <a:latin typeface="Calibri" pitchFamily="34" charset="0"/>
            </a:endParaRPr>
          </a:p>
        </p:txBody>
      </p:sp>
      <p:sp>
        <p:nvSpPr>
          <p:cNvPr id="5126" name="CaixaDeTexto 14"/>
          <p:cNvSpPr txBox="1">
            <a:spLocks noChangeArrowheads="1"/>
          </p:cNvSpPr>
          <p:nvPr/>
        </p:nvSpPr>
        <p:spPr bwMode="auto">
          <a:xfrm>
            <a:off x="0" y="442912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latin typeface="Calibri" pitchFamily="34" charset="0"/>
              </a:rPr>
              <a:t>Natureza humana (mental) por </a:t>
            </a:r>
            <a:r>
              <a:rPr lang="pt-PT" dirty="0" smtClean="0">
                <a:latin typeface="Calibri" pitchFamily="34" charset="0"/>
              </a:rPr>
              <a:t>referência à reprodução</a:t>
            </a:r>
            <a:endParaRPr lang="pt-P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300" dirty="0" smtClean="0"/>
              <a:t>Desenvolvimento/individualidade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57250" y="1857375"/>
            <a:ext cx="7307263" cy="4524375"/>
            <a:chOff x="2274" y="1605"/>
            <a:chExt cx="5821" cy="4320"/>
          </a:xfrm>
        </p:grpSpPr>
        <p:sp>
          <p:nvSpPr>
            <p:cNvPr id="6152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582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>
                <a:latin typeface="Calibri" pitchFamily="34" charset="0"/>
              </a:endParaRPr>
            </a:p>
          </p:txBody>
        </p:sp>
        <p:sp>
          <p:nvSpPr>
            <p:cNvPr id="6153" name="Line 7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5" name="Line 9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>
              <a:off x="3806" y="4074"/>
              <a:ext cx="1" cy="15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 flipV="1">
              <a:off x="3806" y="2994"/>
              <a:ext cx="1072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9" name="Text Box 14"/>
            <p:cNvSpPr txBox="1">
              <a:spLocks noChangeArrowheads="1"/>
            </p:cNvSpPr>
            <p:nvPr/>
          </p:nvSpPr>
          <p:spPr bwMode="auto">
            <a:xfrm>
              <a:off x="3653" y="4845"/>
              <a:ext cx="229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Socialização primária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</p:grpSp>
      <p:sp>
        <p:nvSpPr>
          <p:cNvPr id="15" name="Seta para a esquerda 14"/>
          <p:cNvSpPr/>
          <p:nvPr/>
        </p:nvSpPr>
        <p:spPr>
          <a:xfrm>
            <a:off x="7786688" y="4071938"/>
            <a:ext cx="1143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3643313" y="2571750"/>
            <a:ext cx="2884487" cy="48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1600">
                <a:latin typeface="Calibri" pitchFamily="34" charset="0"/>
              </a:rPr>
              <a:t>Socialização secundária</a:t>
            </a:r>
          </a:p>
          <a:p>
            <a:pPr algn="ctr"/>
            <a:r>
              <a:rPr lang="pt-PT" sz="1300">
                <a:latin typeface="Calibri" pitchFamily="34" charset="0"/>
              </a:rPr>
              <a:t> </a:t>
            </a:r>
            <a:endParaRPr lang="pt-PT">
              <a:latin typeface="Calibri" pitchFamily="34" charset="0"/>
            </a:endParaRP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85750" y="3000375"/>
            <a:ext cx="2884488" cy="48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1600">
                <a:latin typeface="Calibri" pitchFamily="34" charset="0"/>
              </a:rPr>
              <a:t>Socialização terciária</a:t>
            </a:r>
          </a:p>
          <a:p>
            <a:pPr algn="ctr"/>
            <a:r>
              <a:rPr lang="pt-PT" sz="1300">
                <a:latin typeface="Calibri" pitchFamily="34" charset="0"/>
              </a:rPr>
              <a:t> </a:t>
            </a:r>
            <a:endParaRPr lang="pt-PT">
              <a:latin typeface="Calibri" pitchFamily="34" charset="0"/>
            </a:endParaRPr>
          </a:p>
        </p:txBody>
      </p:sp>
      <p:sp>
        <p:nvSpPr>
          <p:cNvPr id="6151" name="CaixaDeTexto 17"/>
          <p:cNvSpPr txBox="1">
            <a:spLocks noChangeArrowheads="1"/>
          </p:cNvSpPr>
          <p:nvPr/>
        </p:nvSpPr>
        <p:spPr bwMode="auto">
          <a:xfrm>
            <a:off x="4214813" y="3857625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latin typeface="Calibri" pitchFamily="34" charset="0"/>
              </a:rPr>
              <a:t>Justiça social (modelo económico) por </a:t>
            </a:r>
            <a:r>
              <a:rPr lang="pt-PT" dirty="0" smtClean="0">
                <a:latin typeface="Calibri" pitchFamily="34" charset="0"/>
              </a:rPr>
              <a:t>referência a prestígio social</a:t>
            </a:r>
            <a:endParaRPr lang="pt-P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methodological approaches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z="2400" b="1" i="1" dirty="0" smtClean="0"/>
          </a:p>
          <a:p>
            <a:r>
              <a:rPr lang="pt-PT" sz="2400" b="1" i="1" dirty="0" smtClean="0"/>
              <a:t>I</a:t>
            </a:r>
            <a:r>
              <a:rPr lang="en-GB" sz="2400" b="1" i="1" dirty="0" err="1" smtClean="0"/>
              <a:t>magiology</a:t>
            </a:r>
            <a:r>
              <a:rPr lang="en-GB" sz="2400" b="1" i="1" dirty="0" smtClean="0"/>
              <a:t> </a:t>
            </a:r>
          </a:p>
          <a:p>
            <a:r>
              <a:rPr lang="en-GB" sz="2400" b="1" i="1" dirty="0" err="1" smtClean="0"/>
              <a:t>Neurophisiology</a:t>
            </a:r>
            <a:endParaRPr lang="en-GB" sz="2400" b="1" i="1" dirty="0" smtClean="0"/>
          </a:p>
          <a:p>
            <a:r>
              <a:rPr lang="en-GB" sz="2400" b="1" i="1" dirty="0" smtClean="0"/>
              <a:t>Audiology </a:t>
            </a:r>
          </a:p>
          <a:p>
            <a:r>
              <a:rPr lang="en-GB" sz="2400" b="1" i="1" dirty="0" smtClean="0"/>
              <a:t>Hormone </a:t>
            </a:r>
            <a:r>
              <a:rPr lang="en-GB" sz="2400" b="1" i="1" dirty="0" err="1" smtClean="0"/>
              <a:t>anlaysis</a:t>
            </a:r>
            <a:endParaRPr lang="en-GB" sz="2400" b="1" i="1" dirty="0" smtClean="0"/>
          </a:p>
          <a:p>
            <a:r>
              <a:rPr lang="en-GB" dirty="0" smtClean="0"/>
              <a:t>Pet analysis</a:t>
            </a:r>
          </a:p>
          <a:p>
            <a:r>
              <a:rPr lang="pt-PT" dirty="0" err="1" smtClean="0"/>
              <a:t>Confidence</a:t>
            </a:r>
            <a:r>
              <a:rPr lang="pt-PT" dirty="0" smtClean="0"/>
              <a:t> </a:t>
            </a:r>
            <a:r>
              <a:rPr lang="pt-PT" dirty="0" err="1" smtClean="0"/>
              <a:t>analysis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</a:t>
            </a:r>
            <a:r>
              <a:rPr lang="en-US" dirty="0" err="1" smtClean="0"/>
              <a:t>analisys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Humanization of differentiation processes</a:t>
            </a:r>
          </a:p>
          <a:p>
            <a:endParaRPr lang="en-US" dirty="0" smtClean="0"/>
          </a:p>
          <a:p>
            <a:r>
              <a:rPr lang="en-US" dirty="0" smtClean="0"/>
              <a:t>Power </a:t>
            </a:r>
            <a:r>
              <a:rPr lang="en-US" dirty="0" smtClean="0"/>
              <a:t>confidence (technical autonomy)</a:t>
            </a:r>
            <a:endParaRPr lang="en-US" dirty="0" smtClean="0"/>
          </a:p>
          <a:p>
            <a:r>
              <a:rPr lang="en-US" dirty="0" smtClean="0"/>
              <a:t>Affiliation </a:t>
            </a:r>
            <a:r>
              <a:rPr lang="en-US" dirty="0" smtClean="0"/>
              <a:t>confidence (disciplinary links)</a:t>
            </a:r>
            <a:endParaRPr lang="en-US" dirty="0" smtClean="0"/>
          </a:p>
          <a:p>
            <a:r>
              <a:rPr lang="en-US" dirty="0" smtClean="0"/>
              <a:t>Developing </a:t>
            </a:r>
            <a:r>
              <a:rPr lang="en-US" dirty="0" smtClean="0"/>
              <a:t>confidence (professional carriers)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241</Words>
  <Application>Microsoft Office PowerPoint</Application>
  <PresentationFormat>Apresentação no Ecrã (4:3)</PresentationFormat>
  <Paragraphs>95</Paragraphs>
  <Slides>11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Modelo de apresentação predefinido</vt:lpstr>
      <vt:lpstr>Addressing state of mind within social theory</vt:lpstr>
      <vt:lpstr>Confidence</vt:lpstr>
      <vt:lpstr>Social healing</vt:lpstr>
      <vt:lpstr>States of mind</vt:lpstr>
      <vt:lpstr>        Poder/sociedade</vt:lpstr>
      <vt:lpstr>Afiliação/comunidade </vt:lpstr>
      <vt:lpstr>Desenvolvimento/individualidade</vt:lpstr>
      <vt:lpstr>New methodological approaches</vt:lpstr>
      <vt:lpstr>Confidence analisys</vt:lpstr>
      <vt:lpstr>Fim</vt:lpstr>
      <vt:lpstr>Metodologias e Dinâmicas Sociais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116</cp:revision>
  <dcterms:created xsi:type="dcterms:W3CDTF">2005-12-05T12:20:13Z</dcterms:created>
  <dcterms:modified xsi:type="dcterms:W3CDTF">2014-03-11T18:10:13Z</dcterms:modified>
</cp:coreProperties>
</file>