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1" r:id="rId2"/>
    <p:sldId id="312" r:id="rId3"/>
    <p:sldId id="320" r:id="rId4"/>
    <p:sldId id="313" r:id="rId5"/>
    <p:sldId id="314" r:id="rId6"/>
    <p:sldId id="315" r:id="rId7"/>
    <p:sldId id="319" r:id="rId8"/>
    <p:sldId id="311" r:id="rId9"/>
    <p:sldId id="318" r:id="rId10"/>
    <p:sldId id="316" r:id="rId11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63" d="100"/>
          <a:sy n="63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96234-CF6A-4371-8656-4AA3EE40CA17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96234-CF6A-4371-8656-4AA3EE40CA17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8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O espírito dos direitos humanos nas sociedades modernas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António Pedro Dores</a:t>
            </a:r>
          </a:p>
          <a:p>
            <a:r>
              <a:rPr lang="pt-PT" dirty="0" smtClean="0"/>
              <a:t>Março 2013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Moral e política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Luta de classes ou alianças de classe?</a:t>
            </a:r>
          </a:p>
          <a:p>
            <a:pPr>
              <a:buNone/>
            </a:pPr>
            <a:r>
              <a:rPr lang="pt-PT" dirty="0" smtClean="0"/>
              <a:t>                      = corrupção =</a:t>
            </a:r>
          </a:p>
          <a:p>
            <a:r>
              <a:rPr lang="pt-PT" dirty="0" smtClean="0"/>
              <a:t>Fins justificam os meios?</a:t>
            </a:r>
          </a:p>
          <a:p>
            <a:pPr>
              <a:buNone/>
            </a:pPr>
            <a:r>
              <a:rPr lang="pt-PT" dirty="0" smtClean="0"/>
              <a:t>               = justiça inoperacional =</a:t>
            </a:r>
          </a:p>
          <a:p>
            <a:r>
              <a:rPr lang="pt-PT" dirty="0" smtClean="0"/>
              <a:t>Direitos humanos?</a:t>
            </a:r>
          </a:p>
          <a:p>
            <a:pPr>
              <a:buNone/>
            </a:pPr>
            <a:r>
              <a:rPr lang="pt-PT" dirty="0" smtClean="0"/>
              <a:t>              = normalidade cerceada =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Emergência dos DH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Direitos humanos de exportação</a:t>
            </a:r>
          </a:p>
          <a:p>
            <a:r>
              <a:rPr lang="pt-PT" dirty="0" smtClean="0"/>
              <a:t>Sinais dos tempos: emergências e os DH na Europa</a:t>
            </a:r>
          </a:p>
          <a:p>
            <a:r>
              <a:rPr lang="pt-PT" dirty="0" err="1" smtClean="0"/>
              <a:t>Honneth</a:t>
            </a:r>
            <a:r>
              <a:rPr lang="pt-PT" dirty="0" smtClean="0"/>
              <a:t> concebe a emancipação actual centrada na denúncia dos “desrespeito”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2074242"/>
          </a:xfrm>
        </p:spPr>
        <p:txBody>
          <a:bodyPr/>
          <a:lstStyle/>
          <a:p>
            <a:r>
              <a:rPr lang="pt-PT" dirty="0" smtClean="0"/>
              <a:t>Crescimento </a:t>
            </a:r>
            <a:br>
              <a:rPr lang="pt-PT" dirty="0" smtClean="0"/>
            </a:br>
            <a:r>
              <a:rPr lang="pt-PT" dirty="0" smtClean="0"/>
              <a:t>vs</a:t>
            </a:r>
            <a:br>
              <a:rPr lang="pt-PT" dirty="0" smtClean="0"/>
            </a:br>
            <a:r>
              <a:rPr lang="pt-PT" dirty="0" smtClean="0"/>
              <a:t> desenvolvimento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pt-PT" dirty="0" smtClean="0"/>
              <a:t>Industrialismo capitalista tem consequências insuspeitadas (demografia e ambiente)</a:t>
            </a:r>
          </a:p>
          <a:p>
            <a:r>
              <a:rPr lang="pt-PT" dirty="0" smtClean="0"/>
              <a:t>Progresso torna-se problemático e emancipação torna-se dilema moral (e não só económico)</a:t>
            </a:r>
          </a:p>
          <a:p>
            <a:r>
              <a:rPr lang="pt-PT" dirty="0" smtClean="0"/>
              <a:t>Engenharia social não. E terapia social?</a:t>
            </a:r>
            <a:endParaRPr lang="pt-P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85720" y="428604"/>
          <a:ext cx="8572560" cy="6143666"/>
        </p:xfrm>
        <a:graphic>
          <a:graphicData uri="http://schemas.openxmlformats.org/drawingml/2006/table">
            <a:tbl>
              <a:tblPr/>
              <a:tblGrid>
                <a:gridCol w="8572560"/>
              </a:tblGrid>
              <a:tr h="7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Os europeus destacam-se dos outros povos pelo respeito pelos Direitos Humanos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Quem comete um crime deve ser punido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 Estado deve assumir todas as responsabilidades para empregar quem cometa crimes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Sem liberdade, o trabalho degrada o ser humano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 trabalho liberta os condenados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 Estado deve passar a admitir a entrada na função pública de pessoas com cadastro criminal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Ao Estado cabe estimular as empresas e a sociedade para receberem bem os ex-condenados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Havendo condições para isso, o trabalho livre dos condenados é preferível à prisão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Quem comete um crime deve ser tratado sempre como pessoa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Os europeus são demasiado brandos com os seus inimigos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857256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5286380" y="2357430"/>
            <a:ext cx="642942" cy="1571636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Oval 6"/>
          <p:cNvSpPr/>
          <p:nvPr/>
        </p:nvSpPr>
        <p:spPr>
          <a:xfrm>
            <a:off x="2500298" y="857232"/>
            <a:ext cx="785818" cy="71438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1" name="Conexão recta unidireccional 10"/>
          <p:cNvCxnSpPr/>
          <p:nvPr/>
        </p:nvCxnSpPr>
        <p:spPr>
          <a:xfrm rot="10800000">
            <a:off x="3500430" y="1285860"/>
            <a:ext cx="314327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unidireccional 12"/>
          <p:cNvCxnSpPr/>
          <p:nvPr/>
        </p:nvCxnSpPr>
        <p:spPr>
          <a:xfrm rot="10800000">
            <a:off x="5715008" y="2857496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cta unidireccional 14"/>
          <p:cNvCxnSpPr/>
          <p:nvPr/>
        </p:nvCxnSpPr>
        <p:spPr>
          <a:xfrm rot="10800000">
            <a:off x="5715008" y="3500438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Polarização ético-ideológica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3068960"/>
            <a:ext cx="8147248" cy="3057203"/>
          </a:xfrm>
        </p:spPr>
        <p:txBody>
          <a:bodyPr/>
          <a:lstStyle/>
          <a:p>
            <a:pPr>
              <a:buNone/>
            </a:pPr>
            <a:r>
              <a:rPr lang="pt-PT" dirty="0" smtClean="0"/>
              <a:t>Traduzida pelos dilemas?</a:t>
            </a:r>
          </a:p>
          <a:p>
            <a:pPr>
              <a:buNone/>
            </a:pPr>
            <a:r>
              <a:rPr lang="pt-PT" dirty="0" smtClean="0"/>
              <a:t>a) </a:t>
            </a:r>
            <a:r>
              <a:rPr lang="pt-PT" b="1" dirty="0" smtClean="0">
                <a:latin typeface="Arial" pitchFamily="34" charset="0"/>
                <a:ea typeface="Calibri"/>
                <a:cs typeface="Arial" pitchFamily="34" charset="0"/>
              </a:rPr>
              <a:t>Quem comete um crime deve ser tratado sempre como pessoa </a:t>
            </a:r>
            <a:r>
              <a:rPr lang="pt-PT" sz="2400" dirty="0" smtClean="0">
                <a:latin typeface="Arial" pitchFamily="34" charset="0"/>
                <a:ea typeface="Calibri"/>
                <a:cs typeface="Arial" pitchFamily="34" charset="0"/>
              </a:rPr>
              <a:t>(8%, 13%)</a:t>
            </a:r>
          </a:p>
          <a:p>
            <a:pPr>
              <a:buNone/>
            </a:pPr>
            <a:r>
              <a:rPr lang="pt-PT" dirty="0" smtClean="0">
                <a:latin typeface="Arial" pitchFamily="34" charset="0"/>
                <a:ea typeface="Calibri"/>
                <a:cs typeface="Arial" pitchFamily="34" charset="0"/>
              </a:rPr>
              <a:t>b) </a:t>
            </a:r>
            <a:r>
              <a:rPr lang="pt-PT" b="1" dirty="0" smtClean="0">
                <a:latin typeface="Arial" pitchFamily="34" charset="0"/>
                <a:ea typeface="Calibri"/>
                <a:cs typeface="Arial" pitchFamily="34" charset="0"/>
              </a:rPr>
              <a:t>Quem comete um crime deve ser punido </a:t>
            </a:r>
            <a:r>
              <a:rPr lang="pt-PT" sz="2400" dirty="0" smtClean="0">
                <a:latin typeface="Arial" pitchFamily="34" charset="0"/>
                <a:ea typeface="Calibri"/>
                <a:cs typeface="Arial" pitchFamily="34" charset="0"/>
              </a:rPr>
              <a:t>(5%, 9%)</a:t>
            </a:r>
          </a:p>
          <a:p>
            <a:pPr>
              <a:buNone/>
            </a:pPr>
            <a:r>
              <a:rPr lang="pt-PT" dirty="0" smtClean="0"/>
              <a:t>  </a:t>
            </a:r>
            <a:endParaRPr lang="pt-PT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83568" y="1484784"/>
          <a:ext cx="7632848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494620">
                <a:tc>
                  <a:txBody>
                    <a:bodyPr/>
                    <a:lstStyle/>
                    <a:p>
                      <a:pPr algn="ctr"/>
                      <a:r>
                        <a:rPr lang="pt-PT" dirty="0" err="1" smtClean="0">
                          <a:solidFill>
                            <a:schemeClr val="tx1"/>
                          </a:solidFill>
                        </a:rPr>
                        <a:t>Hobbes</a:t>
                      </a:r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Rousseau 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01524">
                <a:tc>
                  <a:txBody>
                    <a:bodyPr/>
                    <a:lstStyle/>
                    <a:p>
                      <a:r>
                        <a:rPr lang="pt-PT" dirty="0" smtClean="0"/>
                        <a:t>natureza competitiva das pessoas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natureza perversa das instituições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clínica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 </a:t>
            </a:r>
            <a:r>
              <a:rPr lang="en-US" dirty="0" err="1" smtClean="0"/>
              <a:t>como</a:t>
            </a:r>
            <a:r>
              <a:rPr lang="en-US" dirty="0" smtClean="0"/>
              <a:t> o </a:t>
            </a:r>
            <a:r>
              <a:rPr lang="en-US" dirty="0" err="1" smtClean="0"/>
              <a:t>sismógrafo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o </a:t>
            </a:r>
            <a:r>
              <a:rPr lang="en-US" dirty="0" err="1" smtClean="0"/>
              <a:t>barómetro</a:t>
            </a:r>
            <a:r>
              <a:rPr lang="en-US" dirty="0" smtClean="0"/>
              <a:t> </a:t>
            </a:r>
            <a:r>
              <a:rPr lang="en-US" dirty="0" err="1" smtClean="0"/>
              <a:t>romperam</a:t>
            </a:r>
            <a:r>
              <a:rPr lang="en-US" dirty="0" smtClean="0"/>
              <a:t> a </a:t>
            </a:r>
            <a:r>
              <a:rPr lang="en-US" dirty="0" err="1" smtClean="0"/>
              <a:t>ignorância</a:t>
            </a:r>
            <a:r>
              <a:rPr lang="en-US" dirty="0" smtClean="0"/>
              <a:t> </a:t>
            </a:r>
            <a:r>
              <a:rPr lang="en-US" dirty="0" err="1" smtClean="0"/>
              <a:t>humana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teotónica</a:t>
            </a:r>
            <a:r>
              <a:rPr lang="en-US" dirty="0" smtClean="0"/>
              <a:t> e a </a:t>
            </a:r>
            <a:r>
              <a:rPr lang="en-US" dirty="0" err="1" smtClean="0"/>
              <a:t>metereologia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sintomática</a:t>
            </a:r>
            <a:r>
              <a:rPr lang="en-US" dirty="0" smtClean="0"/>
              <a:t> de </a:t>
            </a:r>
            <a:r>
              <a:rPr lang="en-US" dirty="0" err="1" smtClean="0"/>
              <a:t>perturbação</a:t>
            </a:r>
            <a:r>
              <a:rPr lang="en-US" dirty="0" smtClean="0"/>
              <a:t> da </a:t>
            </a:r>
            <a:r>
              <a:rPr lang="en-US" dirty="0" err="1" smtClean="0"/>
              <a:t>normalidade</a:t>
            </a:r>
            <a:r>
              <a:rPr lang="en-US" dirty="0" smtClean="0"/>
              <a:t> – dos </a:t>
            </a:r>
            <a:r>
              <a:rPr lang="en-US" dirty="0" err="1" smtClean="0"/>
              <a:t>resultados</a:t>
            </a:r>
            <a:r>
              <a:rPr lang="en-US" dirty="0" smtClean="0"/>
              <a:t> – </a:t>
            </a:r>
            <a:r>
              <a:rPr lang="en-US" dirty="0" err="1" smtClean="0"/>
              <a:t>pode</a:t>
            </a:r>
            <a:r>
              <a:rPr lang="en-US" dirty="0" smtClean="0"/>
              <a:t> ser </a:t>
            </a:r>
            <a:r>
              <a:rPr lang="en-US" dirty="0" err="1" smtClean="0"/>
              <a:t>utilizada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diagnosticar</a:t>
            </a:r>
            <a:r>
              <a:rPr lang="en-US" dirty="0" smtClean="0"/>
              <a:t> </a:t>
            </a:r>
            <a:r>
              <a:rPr lang="en-US" dirty="0" err="1" smtClean="0"/>
              <a:t>estados</a:t>
            </a:r>
            <a:r>
              <a:rPr lang="en-US" dirty="0" smtClean="0"/>
              <a:t> de </a:t>
            </a:r>
            <a:r>
              <a:rPr lang="en-US" dirty="0" err="1" smtClean="0"/>
              <a:t>espírito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 </a:t>
            </a:r>
            <a:r>
              <a:rPr lang="en-US" smtClean="0"/>
              <a:t>(ex: marginalidade</a:t>
            </a:r>
            <a:r>
              <a:rPr lang="en-US" dirty="0" smtClean="0"/>
              <a:t> face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poder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4"/>
              </a:rPr>
              <a:t>http</a:t>
            </a:r>
            <a:r>
              <a:rPr lang="pt-PT" sz="2400" dirty="0">
                <a:hlinkClick r:id="rId4"/>
              </a:rPr>
              <a:t>://iscte.pt/~</a:t>
            </a:r>
            <a:r>
              <a:rPr lang="pt-PT" sz="2400" dirty="0" smtClean="0">
                <a:hlinkClick r:id="rId4"/>
              </a:rPr>
              <a:t>apad/estesp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pt-PT" dirty="0" smtClean="0"/>
              <a:t>Moral – económica, legal e internacional</a:t>
            </a:r>
            <a:br>
              <a:rPr lang="pt-PT" dirty="0" smtClean="0"/>
            </a:br>
            <a:r>
              <a:rPr lang="pt-PT" dirty="0" smtClean="0"/>
              <a:t>(futuras investigações)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pt-PT" sz="2800" dirty="0" smtClean="0"/>
              <a:t>Engenharia financeira e fuga aos impostos</a:t>
            </a:r>
          </a:p>
          <a:p>
            <a:pPr>
              <a:buNone/>
            </a:pPr>
            <a:r>
              <a:rPr lang="pt-PT" dirty="0" smtClean="0"/>
              <a:t>                      = corrupção =</a:t>
            </a:r>
          </a:p>
          <a:p>
            <a:r>
              <a:rPr lang="pt-PT" sz="2800" dirty="0" smtClean="0"/>
              <a:t>Crimes de colarinho branco e bagatelas penais</a:t>
            </a:r>
          </a:p>
          <a:p>
            <a:pPr>
              <a:buNone/>
            </a:pPr>
            <a:r>
              <a:rPr lang="pt-PT" dirty="0" smtClean="0"/>
              <a:t>               = justiça inoperacional =</a:t>
            </a:r>
          </a:p>
          <a:p>
            <a:r>
              <a:rPr lang="pt-PT" sz="2800" dirty="0" smtClean="0"/>
              <a:t>Norte e Sul do Norte: PIIGS</a:t>
            </a:r>
          </a:p>
          <a:p>
            <a:pPr>
              <a:buNone/>
            </a:pPr>
            <a:r>
              <a:rPr lang="pt-PT" dirty="0" smtClean="0"/>
              <a:t>              = normalidade cerceada =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378</Words>
  <Application>Microsoft Office PowerPoint</Application>
  <PresentationFormat>Apresentação no Ecrã (4:3)</PresentationFormat>
  <Paragraphs>67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Modelo de apresentação predefinido</vt:lpstr>
      <vt:lpstr>O espírito dos direitos humanos nas sociedades modernas</vt:lpstr>
      <vt:lpstr>Emergência dos DH</vt:lpstr>
      <vt:lpstr>Crescimento  vs  desenvolvimento</vt:lpstr>
      <vt:lpstr>Diapositivo 4</vt:lpstr>
      <vt:lpstr>Diapositivo 5</vt:lpstr>
      <vt:lpstr>Polarização ético-ideológica</vt:lpstr>
      <vt:lpstr>Análise clínica</vt:lpstr>
      <vt:lpstr>Fim</vt:lpstr>
      <vt:lpstr>Moral – económica, legal e internacional (futuras investigações)</vt:lpstr>
      <vt:lpstr>Moral e política</vt:lpstr>
    </vt:vector>
  </TitlesOfParts>
  <Company>O nome da sua organização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apad</cp:lastModifiedBy>
  <cp:revision>91</cp:revision>
  <dcterms:created xsi:type="dcterms:W3CDTF">2005-12-05T12:20:13Z</dcterms:created>
  <dcterms:modified xsi:type="dcterms:W3CDTF">2013-03-25T18:01:56Z</dcterms:modified>
</cp:coreProperties>
</file>