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Override PartName="/ppt/charts/colors6.xml" ContentType="application/vnd.ms-office.chartcolorstyle+xml"/>
  <Override PartName="/ppt/charts/style6.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01" r:id="rId2"/>
    <p:sldId id="393" r:id="rId3"/>
    <p:sldId id="356" r:id="rId4"/>
    <p:sldId id="387" r:id="rId5"/>
    <p:sldId id="382" r:id="rId6"/>
    <p:sldId id="374" r:id="rId7"/>
    <p:sldId id="386" r:id="rId8"/>
    <p:sldId id="391" r:id="rId9"/>
    <p:sldId id="392" r:id="rId10"/>
    <p:sldId id="388" r:id="rId11"/>
    <p:sldId id="394" r:id="rId12"/>
    <p:sldId id="389" r:id="rId13"/>
    <p:sldId id="381" r:id="rId14"/>
    <p:sldId id="395" r:id="rId15"/>
    <p:sldId id="311" r:id="rId16"/>
    <p:sldId id="378" r:id="rId17"/>
    <p:sldId id="379" r:id="rId18"/>
    <p:sldId id="380" r:id="rId19"/>
    <p:sldId id="375" r:id="rId20"/>
    <p:sldId id="376" r:id="rId21"/>
    <p:sldId id="390" r:id="rId22"/>
    <p:sldId id="368" r:id="rId23"/>
    <p:sldId id="372" r:id="rId24"/>
    <p:sldId id="353" r:id="rId25"/>
  </p:sldIdLst>
  <p:sldSz cx="9144000" cy="6858000" type="screen4x3"/>
  <p:notesSz cx="7099300" cy="10234613"/>
  <p:defaultTextStyle>
    <a:defPPr>
      <a:defRPr lang="pt-PT"/>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7" autoAdjust="0"/>
    <p:restoredTop sz="81550" autoAdjust="0"/>
  </p:normalViewPr>
  <p:slideViewPr>
    <p:cSldViewPr>
      <p:cViewPr varScale="1">
        <p:scale>
          <a:sx n="58" d="100"/>
          <a:sy n="58" d="100"/>
        </p:scale>
        <p:origin x="-1410"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t-PT"/>
        </a:p>
      </c:txPr>
    </c:title>
    <c:autoTitleDeleted val="0"/>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10694444444444444"/>
          <c:w val="0.93888888888888888"/>
          <c:h val="0.68032626130067075"/>
        </c:manualLayout>
      </c:layout>
      <c:pie3DChart>
        <c:varyColors val="1"/>
        <c:ser>
          <c:idx val="0"/>
          <c:order val="0"/>
          <c:tx>
            <c:strRef>
              <c:f>Folha1!$I$225</c:f>
              <c:strCache>
                <c:ptCount val="1"/>
                <c:pt idx="0">
                  <c:v>Worldwide prisoners</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B602-4A48-9DE2-65AC311173E4}"/>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B602-4A48-9DE2-65AC311173E4}"/>
              </c:ext>
            </c:extLst>
          </c:dPt>
          <c:cat>
            <c:strRef>
              <c:f>Folha1!$H$226:$H$227</c:f>
              <c:strCache>
                <c:ptCount val="2"/>
                <c:pt idx="0">
                  <c:v>Men</c:v>
                </c:pt>
                <c:pt idx="1">
                  <c:v>Women</c:v>
                </c:pt>
              </c:strCache>
            </c:strRef>
          </c:cat>
          <c:val>
            <c:numRef>
              <c:f>Folha1!$I$226:$I$227</c:f>
              <c:numCache>
                <c:formatCode>General</c:formatCode>
                <c:ptCount val="2"/>
                <c:pt idx="0" formatCode="#,##0">
                  <c:v>9757275</c:v>
                </c:pt>
                <c:pt idx="1">
                  <c:v>700000</c:v>
                </c:pt>
              </c:numCache>
            </c:numRef>
          </c:val>
          <c:extLst xmlns:c16r2="http://schemas.microsoft.com/office/drawing/2015/06/chart">
            <c:ext xmlns:c16="http://schemas.microsoft.com/office/drawing/2014/chart" uri="{C3380CC4-5D6E-409C-BE32-E72D297353CC}">
              <c16:uniqueId val="{00000004-B602-4A48-9DE2-65AC311173E4}"/>
            </c:ext>
          </c:extLst>
        </c:ser>
        <c:dLbls>
          <c:showLegendKey val="0"/>
          <c:showVal val="0"/>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noFill/>
    <a:ln>
      <a:noFill/>
    </a:ln>
    <a:effectLst/>
  </c:spPr>
  <c:txPr>
    <a:bodyPr/>
    <a:lstStyle/>
    <a:p>
      <a:pPr>
        <a:defRPr/>
      </a:pPr>
      <a:endParaRPr lang="pt-P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t-PT"/>
        </a:p>
      </c:txPr>
    </c:title>
    <c:autoTitleDeleted val="0"/>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sexo!$H$150</c:f>
              <c:strCache>
                <c:ptCount val="1"/>
                <c:pt idx="0">
                  <c:v>US</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2B84-4360-8C42-221365243489}"/>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2B84-4360-8C42-221365243489}"/>
              </c:ext>
            </c:extLst>
          </c:dPt>
          <c:cat>
            <c:strRef>
              <c:f>sexo!$G$151:$G$152</c:f>
              <c:strCache>
                <c:ptCount val="2"/>
                <c:pt idx="0">
                  <c:v>male</c:v>
                </c:pt>
                <c:pt idx="1">
                  <c:v>female</c:v>
                </c:pt>
              </c:strCache>
            </c:strRef>
          </c:cat>
          <c:val>
            <c:numRef>
              <c:f>sexo!$H$151:$H$152</c:f>
              <c:numCache>
                <c:formatCode>General</c:formatCode>
                <c:ptCount val="2"/>
                <c:pt idx="0">
                  <c:v>176084</c:v>
                </c:pt>
                <c:pt idx="1">
                  <c:v>12650</c:v>
                </c:pt>
              </c:numCache>
            </c:numRef>
          </c:val>
          <c:extLst xmlns:c16r2="http://schemas.microsoft.com/office/drawing/2015/06/chart">
            <c:ext xmlns:c16="http://schemas.microsoft.com/office/drawing/2014/chart" uri="{C3380CC4-5D6E-409C-BE32-E72D297353CC}">
              <c16:uniqueId val="{00000004-2B84-4360-8C42-221365243489}"/>
            </c:ext>
          </c:extLst>
        </c:ser>
        <c:dLbls>
          <c:showLegendKey val="0"/>
          <c:showVal val="0"/>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noFill/>
    <a:ln>
      <a:noFill/>
    </a:ln>
    <a:effectLst/>
  </c:spPr>
  <c:txPr>
    <a:bodyPr/>
    <a:lstStyle/>
    <a:p>
      <a:pPr>
        <a:defRPr/>
      </a:pPr>
      <a:endParaRPr lang="pt-PT"/>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t-PT"/>
        </a:p>
      </c:txPr>
    </c:title>
    <c:autoTitleDeleted val="0"/>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sexo!$I$8</c:f>
              <c:strCache>
                <c:ptCount val="1"/>
                <c:pt idx="0">
                  <c:v>Mexico</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6336-4EC5-994C-F3066B7D3312}"/>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6336-4EC5-994C-F3066B7D3312}"/>
              </c:ext>
            </c:extLst>
          </c:dPt>
          <c:cat>
            <c:strRef>
              <c:f>sexo!$H$9:$H$10</c:f>
              <c:strCache>
                <c:ptCount val="2"/>
                <c:pt idx="0">
                  <c:v>Hombres</c:v>
                </c:pt>
                <c:pt idx="1">
                  <c:v>Mujeres </c:v>
                </c:pt>
              </c:strCache>
            </c:strRef>
          </c:cat>
          <c:val>
            <c:numRef>
              <c:f>sexo!$I$9:$I$10</c:f>
              <c:numCache>
                <c:formatCode>General</c:formatCode>
                <c:ptCount val="2"/>
                <c:pt idx="0" formatCode="#,##0">
                  <c:v>233469</c:v>
                </c:pt>
                <c:pt idx="1">
                  <c:v>12140.387999999999</c:v>
                </c:pt>
              </c:numCache>
            </c:numRef>
          </c:val>
          <c:extLst xmlns:c16r2="http://schemas.microsoft.com/office/drawing/2015/06/chart">
            <c:ext xmlns:c16="http://schemas.microsoft.com/office/drawing/2014/chart" uri="{C3380CC4-5D6E-409C-BE32-E72D297353CC}">
              <c16:uniqueId val="{00000004-6336-4EC5-994C-F3066B7D3312}"/>
            </c:ext>
          </c:extLst>
        </c:ser>
        <c:dLbls>
          <c:showLegendKey val="0"/>
          <c:showVal val="0"/>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noFill/>
    <a:ln>
      <a:noFill/>
    </a:ln>
    <a:effectLst/>
  </c:spPr>
  <c:txPr>
    <a:bodyPr/>
    <a:lstStyle/>
    <a:p>
      <a:pPr>
        <a:defRPr/>
      </a:pPr>
      <a:endParaRPr lang="pt-PT"/>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t-PT"/>
        </a:p>
      </c:txPr>
    </c:title>
    <c:autoTitleDeleted val="0"/>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Folha1!$D$7</c:f>
              <c:strCache>
                <c:ptCount val="1"/>
                <c:pt idx="0">
                  <c:v>Mexico porverty (2012)</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246D-44F8-9586-E40F4EF57790}"/>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246D-44F8-9586-E40F4EF57790}"/>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246D-44F8-9586-E40F4EF57790}"/>
              </c:ext>
            </c:extLst>
          </c:dPt>
          <c:cat>
            <c:strRef>
              <c:f>Folha1!$C$8:$C$10</c:f>
              <c:strCache>
                <c:ptCount val="3"/>
                <c:pt idx="0">
                  <c:v>poverty</c:v>
                </c:pt>
                <c:pt idx="1">
                  <c:v>extreme poverty</c:v>
                </c:pt>
                <c:pt idx="2">
                  <c:v>prison</c:v>
                </c:pt>
              </c:strCache>
            </c:strRef>
          </c:cat>
          <c:val>
            <c:numRef>
              <c:f>Folha1!$D$8:$D$10</c:f>
              <c:numCache>
                <c:formatCode>General</c:formatCode>
                <c:ptCount val="3"/>
                <c:pt idx="0">
                  <c:v>41.5</c:v>
                </c:pt>
                <c:pt idx="1">
                  <c:v>11.25</c:v>
                </c:pt>
                <c:pt idx="2">
                  <c:v>0.25</c:v>
                </c:pt>
              </c:numCache>
            </c:numRef>
          </c:val>
          <c:extLst xmlns:c16r2="http://schemas.microsoft.com/office/drawing/2015/06/chart">
            <c:ext xmlns:c16="http://schemas.microsoft.com/office/drawing/2014/chart" uri="{C3380CC4-5D6E-409C-BE32-E72D297353CC}">
              <c16:uniqueId val="{00000006-246D-44F8-9586-E40F4EF57790}"/>
            </c:ext>
          </c:extLst>
        </c:ser>
        <c:dLbls>
          <c:showLegendKey val="0"/>
          <c:showVal val="0"/>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noFill/>
    <a:ln>
      <a:noFill/>
    </a:ln>
    <a:effectLst/>
  </c:spPr>
  <c:txPr>
    <a:bodyPr/>
    <a:lstStyle/>
    <a:p>
      <a:pPr>
        <a:defRPr/>
      </a:pPr>
      <a:endParaRPr lang="pt-PT"/>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t-PT"/>
        </a:p>
      </c:txPr>
    </c:title>
    <c:autoTitleDeleted val="0"/>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Folha1!$D$2</c:f>
              <c:strCache>
                <c:ptCount val="1"/>
                <c:pt idx="0">
                  <c:v>US poverty (2015)</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5275-4492-9C75-45FE3E37FBEA}"/>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5275-4492-9C75-45FE3E37FBEA}"/>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5275-4492-9C75-45FE3E37FBEA}"/>
              </c:ext>
            </c:extLst>
          </c:dPt>
          <c:cat>
            <c:strRef>
              <c:f>Folha1!$C$3:$C$5</c:f>
              <c:strCache>
                <c:ptCount val="3"/>
                <c:pt idx="0">
                  <c:v>poverty</c:v>
                </c:pt>
                <c:pt idx="1">
                  <c:v>extreme poverty</c:v>
                </c:pt>
                <c:pt idx="2">
                  <c:v>prison</c:v>
                </c:pt>
              </c:strCache>
            </c:strRef>
          </c:cat>
          <c:val>
            <c:numRef>
              <c:f>Folha1!$D$3:$D$5</c:f>
              <c:numCache>
                <c:formatCode>General</c:formatCode>
                <c:ptCount val="3"/>
                <c:pt idx="0">
                  <c:v>60</c:v>
                </c:pt>
                <c:pt idx="1">
                  <c:v>41.05</c:v>
                </c:pt>
                <c:pt idx="2">
                  <c:v>2.5</c:v>
                </c:pt>
              </c:numCache>
            </c:numRef>
          </c:val>
          <c:extLst xmlns:c16r2="http://schemas.microsoft.com/office/drawing/2015/06/chart">
            <c:ext xmlns:c16="http://schemas.microsoft.com/office/drawing/2014/chart" uri="{C3380CC4-5D6E-409C-BE32-E72D297353CC}">
              <c16:uniqueId val="{00000006-5275-4492-9C75-45FE3E37FBEA}"/>
            </c:ext>
          </c:extLst>
        </c:ser>
        <c:dLbls>
          <c:showLegendKey val="0"/>
          <c:showVal val="0"/>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noFill/>
    <a:ln>
      <a:noFill/>
    </a:ln>
    <a:effectLst/>
  </c:spPr>
  <c:txPr>
    <a:bodyPr/>
    <a:lstStyle/>
    <a:p>
      <a:pPr>
        <a:defRPr/>
      </a:pPr>
      <a:endParaRPr lang="pt-PT"/>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t-PT"/>
        </a:p>
      </c:txPr>
    </c:title>
    <c:autoTitleDeleted val="0"/>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Folha1!$D$12</c:f>
              <c:strCache>
                <c:ptCount val="1"/>
                <c:pt idx="0">
                  <c:v>Portugal porverty (2014)</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4A15-4200-92C0-159D2DAFE6BD}"/>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4A15-4200-92C0-159D2DAFE6BD}"/>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4A15-4200-92C0-159D2DAFE6BD}"/>
              </c:ext>
            </c:extLst>
          </c:dPt>
          <c:cat>
            <c:strRef>
              <c:f>Folha1!$C$13:$C$15</c:f>
              <c:strCache>
                <c:ptCount val="3"/>
                <c:pt idx="0">
                  <c:v>poverty</c:v>
                </c:pt>
                <c:pt idx="1">
                  <c:v>extreme poverty</c:v>
                </c:pt>
                <c:pt idx="2">
                  <c:v>prison</c:v>
                </c:pt>
              </c:strCache>
            </c:strRef>
          </c:cat>
          <c:val>
            <c:numRef>
              <c:f>Folha1!$D$13:$D$15</c:f>
              <c:numCache>
                <c:formatCode>General</c:formatCode>
                <c:ptCount val="3"/>
                <c:pt idx="0">
                  <c:v>2.8</c:v>
                </c:pt>
                <c:pt idx="1">
                  <c:v>0.99</c:v>
                </c:pt>
                <c:pt idx="2">
                  <c:v>1.4E-2</c:v>
                </c:pt>
              </c:numCache>
            </c:numRef>
          </c:val>
          <c:extLst xmlns:c16r2="http://schemas.microsoft.com/office/drawing/2015/06/chart">
            <c:ext xmlns:c16="http://schemas.microsoft.com/office/drawing/2014/chart" uri="{C3380CC4-5D6E-409C-BE32-E72D297353CC}">
              <c16:uniqueId val="{00000006-4A15-4200-92C0-159D2DAFE6BD}"/>
            </c:ext>
          </c:extLst>
        </c:ser>
        <c:dLbls>
          <c:showLegendKey val="0"/>
          <c:showVal val="0"/>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noFill/>
    <a:ln>
      <a:noFill/>
    </a:ln>
    <a:effectLst/>
  </c:spPr>
  <c:txPr>
    <a:bodyPr/>
    <a:lstStyle/>
    <a:p>
      <a:pPr>
        <a:defRPr/>
      </a:pPr>
      <a:endParaRPr lang="pt-PT"/>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a:lvl1pPr>
          </a:lstStyle>
          <a:p>
            <a:endParaRPr lang="pt-PT"/>
          </a:p>
        </p:txBody>
      </p:sp>
      <p:sp>
        <p:nvSpPr>
          <p:cNvPr id="7171" name="Rectangle 3"/>
          <p:cNvSpPr>
            <a:spLocks noGrp="1" noChangeArrowheads="1"/>
          </p:cNvSpPr>
          <p:nvPr>
            <p:ph type="dt" idx="1"/>
          </p:nvPr>
        </p:nvSpPr>
        <p:spPr bwMode="auto">
          <a:xfrm>
            <a:off x="4021294"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lvl1pPr>
          </a:lstStyle>
          <a:p>
            <a:endParaRPr lang="pt-PT"/>
          </a:p>
        </p:txBody>
      </p:sp>
      <p:sp>
        <p:nvSpPr>
          <p:cNvPr id="7172"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ffectLst/>
        </p:spPr>
      </p:sp>
      <p:sp>
        <p:nvSpPr>
          <p:cNvPr id="7173" name="Rectangle 5"/>
          <p:cNvSpPr>
            <a:spLocks noGrp="1" noChangeArrowheads="1"/>
          </p:cNvSpPr>
          <p:nvPr>
            <p:ph type="body" sz="quarter" idx="3"/>
          </p:nvPr>
        </p:nvSpPr>
        <p:spPr bwMode="auto">
          <a:xfrm>
            <a:off x="709930" y="4861441"/>
            <a:ext cx="5679440" cy="4605576"/>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pt-PT"/>
              <a:t>Clique para 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7174" name="Rectangle 6"/>
          <p:cNvSpPr>
            <a:spLocks noGrp="1" noChangeArrowheads="1"/>
          </p:cNvSpPr>
          <p:nvPr>
            <p:ph type="ftr" sz="quarter" idx="4"/>
          </p:nvPr>
        </p:nvSpPr>
        <p:spPr bwMode="auto">
          <a:xfrm>
            <a:off x="0"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a:lvl1pPr>
          </a:lstStyle>
          <a:p>
            <a:endParaRPr lang="pt-PT"/>
          </a:p>
        </p:txBody>
      </p:sp>
      <p:sp>
        <p:nvSpPr>
          <p:cNvPr id="7175" name="Rectangle 7"/>
          <p:cNvSpPr>
            <a:spLocks noGrp="1" noChangeArrowheads="1"/>
          </p:cNvSpPr>
          <p:nvPr>
            <p:ph type="sldNum" sz="quarter" idx="5"/>
          </p:nvPr>
        </p:nvSpPr>
        <p:spPr bwMode="auto">
          <a:xfrm>
            <a:off x="4021294"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lvl1pPr>
          </a:lstStyle>
          <a:p>
            <a:fld id="{0B577D3F-E138-46E2-9D9E-FB23019883F1}" type="slidenum">
              <a:rPr lang="pt-PT"/>
              <a:pPr/>
              <a:t>‹nº›</a:t>
            </a:fld>
            <a:endParaRPr lang="pt-PT"/>
          </a:p>
        </p:txBody>
      </p:sp>
    </p:spTree>
    <p:extLst>
      <p:ext uri="{BB962C8B-B14F-4D97-AF65-F5344CB8AC3E}">
        <p14:creationId xmlns:p14="http://schemas.microsoft.com/office/powerpoint/2010/main" val="332667917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a:p>
        </p:txBody>
      </p:sp>
      <p:sp>
        <p:nvSpPr>
          <p:cNvPr id="4" name="Marcador de Posição do Número do Diapositivo 3"/>
          <p:cNvSpPr>
            <a:spLocks noGrp="1"/>
          </p:cNvSpPr>
          <p:nvPr>
            <p:ph type="sldNum" sz="quarter" idx="10"/>
          </p:nvPr>
        </p:nvSpPr>
        <p:spPr/>
        <p:txBody>
          <a:bodyPr/>
          <a:lstStyle/>
          <a:p>
            <a:fld id="{577BDC80-09CF-46AC-83D5-9D0E39173A42}" type="slidenum">
              <a:rPr lang="pt-PT" smtClean="0"/>
              <a:pPr/>
              <a:t>1</a:t>
            </a:fld>
            <a:endParaRPr lang="pt-PT"/>
          </a:p>
        </p:txBody>
      </p:sp>
    </p:spTree>
    <p:extLst>
      <p:ext uri="{BB962C8B-B14F-4D97-AF65-F5344CB8AC3E}">
        <p14:creationId xmlns:p14="http://schemas.microsoft.com/office/powerpoint/2010/main" val="111891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pt-PT" sz="1200" kern="1200" dirty="0">
                <a:solidFill>
                  <a:schemeClr val="tx1"/>
                </a:solidFill>
                <a:effectLst/>
                <a:latin typeface="Arial" pitchFamily="34" charset="0"/>
                <a:ea typeface="+mn-ea"/>
                <a:cs typeface="+mn-cs"/>
              </a:rPr>
              <a:t>A teoria social </a:t>
            </a:r>
            <a:r>
              <a:rPr lang="pt-PT" sz="1200" kern="1200" dirty="0" err="1">
                <a:solidFill>
                  <a:schemeClr val="tx1"/>
                </a:solidFill>
                <a:effectLst/>
                <a:latin typeface="Arial" pitchFamily="34" charset="0"/>
                <a:ea typeface="+mn-ea"/>
                <a:cs typeface="+mn-cs"/>
              </a:rPr>
              <a:t>actual</a:t>
            </a:r>
            <a:r>
              <a:rPr lang="pt-PT" sz="1200" kern="1200" dirty="0">
                <a:solidFill>
                  <a:schemeClr val="tx1"/>
                </a:solidFill>
                <a:effectLst/>
                <a:latin typeface="Arial" pitchFamily="34" charset="0"/>
                <a:ea typeface="+mn-ea"/>
                <a:cs typeface="+mn-cs"/>
              </a:rPr>
              <a:t> descreve estatisticamente os diferentes mundos (do trabalho, do crime, do ensino, etc.) como se fossem comunidades autónomas dos cuidados de que todos precisamos para nos mantermos vivos. Os presos são, neste sentido, rapazes pobres e mal-educados. Mas a teoria social pode </a:t>
            </a:r>
            <a:r>
              <a:rPr lang="pt-PT" sz="1200" kern="1200" dirty="0" err="1">
                <a:solidFill>
                  <a:schemeClr val="tx1"/>
                </a:solidFill>
                <a:effectLst/>
                <a:latin typeface="Arial" pitchFamily="34" charset="0"/>
                <a:ea typeface="+mn-ea"/>
                <a:cs typeface="+mn-cs"/>
              </a:rPr>
              <a:t>adoptar</a:t>
            </a:r>
            <a:r>
              <a:rPr lang="pt-PT" sz="1200" kern="1200" dirty="0">
                <a:solidFill>
                  <a:schemeClr val="tx1"/>
                </a:solidFill>
                <a:effectLst/>
                <a:latin typeface="Arial" pitchFamily="34" charset="0"/>
                <a:ea typeface="+mn-ea"/>
                <a:cs typeface="+mn-cs"/>
              </a:rPr>
              <a:t> uma outra forma de entender a sociedade, mais científica. Pode reconhecer como a sociedade humana é um resultado da evolução e cada humana é, ao mesmo tempo, um exercício e um </a:t>
            </a:r>
            <a:r>
              <a:rPr lang="pt-PT" sz="1200" kern="1200" dirty="0" err="1">
                <a:solidFill>
                  <a:schemeClr val="tx1"/>
                </a:solidFill>
                <a:effectLst/>
                <a:latin typeface="Arial" pitchFamily="34" charset="0"/>
                <a:ea typeface="+mn-ea"/>
                <a:cs typeface="+mn-cs"/>
              </a:rPr>
              <a:t>actor</a:t>
            </a:r>
            <a:r>
              <a:rPr lang="pt-PT" sz="1200" kern="1200" dirty="0">
                <a:solidFill>
                  <a:schemeClr val="tx1"/>
                </a:solidFill>
                <a:effectLst/>
                <a:latin typeface="Arial" pitchFamily="34" charset="0"/>
                <a:ea typeface="+mn-ea"/>
                <a:cs typeface="+mn-cs"/>
              </a:rPr>
              <a:t> dessa evolução. Nesta outra </a:t>
            </a:r>
            <a:r>
              <a:rPr lang="pt-PT" sz="1200" kern="1200" dirty="0" err="1">
                <a:solidFill>
                  <a:schemeClr val="tx1"/>
                </a:solidFill>
                <a:effectLst/>
                <a:latin typeface="Arial" pitchFamily="34" charset="0"/>
                <a:ea typeface="+mn-ea"/>
                <a:cs typeface="+mn-cs"/>
              </a:rPr>
              <a:t>perspectiva</a:t>
            </a:r>
            <a:r>
              <a:rPr lang="pt-PT" sz="1200" kern="1200" dirty="0">
                <a:solidFill>
                  <a:schemeClr val="tx1"/>
                </a:solidFill>
                <a:effectLst/>
                <a:latin typeface="Arial" pitchFamily="34" charset="0"/>
                <a:ea typeface="+mn-ea"/>
                <a:cs typeface="+mn-cs"/>
              </a:rPr>
              <a:t>, os estados de espírito ora se salvam (socializam) ora sucumbem (como os simbólica e praticamente sacrificados) como descobriu Primo Levi (2008) ao compreender que não bastara ter produzido um </a:t>
            </a:r>
            <a:r>
              <a:rPr lang="pt-PT" sz="1200" kern="1200" dirty="0" err="1">
                <a:solidFill>
                  <a:schemeClr val="tx1"/>
                </a:solidFill>
                <a:effectLst/>
                <a:latin typeface="Arial" pitchFamily="34" charset="0"/>
                <a:ea typeface="+mn-ea"/>
                <a:cs typeface="+mn-cs"/>
              </a:rPr>
              <a:t>best</a:t>
            </a:r>
            <a:r>
              <a:rPr lang="pt-PT" sz="1200" kern="1200" dirty="0">
                <a:solidFill>
                  <a:schemeClr val="tx1"/>
                </a:solidFill>
                <a:effectLst/>
                <a:latin typeface="Arial" pitchFamily="34" charset="0"/>
                <a:ea typeface="+mn-ea"/>
                <a:cs typeface="+mn-cs"/>
              </a:rPr>
              <a:t> </a:t>
            </a:r>
            <a:r>
              <a:rPr lang="pt-PT" sz="1200" kern="1200" dirty="0" err="1">
                <a:solidFill>
                  <a:schemeClr val="tx1"/>
                </a:solidFill>
                <a:effectLst/>
                <a:latin typeface="Arial" pitchFamily="34" charset="0"/>
                <a:ea typeface="+mn-ea"/>
                <a:cs typeface="+mn-cs"/>
              </a:rPr>
              <a:t>seller</a:t>
            </a:r>
            <a:r>
              <a:rPr lang="pt-PT" sz="1200" kern="1200">
                <a:solidFill>
                  <a:schemeClr val="tx1"/>
                </a:solidFill>
                <a:effectLst/>
                <a:latin typeface="Arial" pitchFamily="34" charset="0"/>
                <a:ea typeface="+mn-ea"/>
                <a:cs typeface="+mn-cs"/>
              </a:rPr>
              <a:t> para ser ouvido pela humanidade.</a:t>
            </a:r>
          </a:p>
        </p:txBody>
      </p:sp>
      <p:sp>
        <p:nvSpPr>
          <p:cNvPr id="4" name="Marcador de Posição do Número do Diapositivo 3"/>
          <p:cNvSpPr>
            <a:spLocks noGrp="1"/>
          </p:cNvSpPr>
          <p:nvPr>
            <p:ph type="sldNum" sz="quarter" idx="10"/>
          </p:nvPr>
        </p:nvSpPr>
        <p:spPr/>
        <p:txBody>
          <a:bodyPr/>
          <a:lstStyle/>
          <a:p>
            <a:fld id="{0B577D3F-E138-46E2-9D9E-FB23019883F1}" type="slidenum">
              <a:rPr lang="pt-PT" smtClean="0"/>
              <a:pPr/>
              <a:t>9</a:t>
            </a:fld>
            <a:endParaRPr lang="pt-PT"/>
          </a:p>
        </p:txBody>
      </p:sp>
    </p:spTree>
    <p:extLst>
      <p:ext uri="{BB962C8B-B14F-4D97-AF65-F5344CB8AC3E}">
        <p14:creationId xmlns:p14="http://schemas.microsoft.com/office/powerpoint/2010/main" val="4006320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pt-PT" sz="1200" kern="1200" dirty="0">
                <a:solidFill>
                  <a:schemeClr val="tx1"/>
                </a:solidFill>
                <a:effectLst/>
                <a:latin typeface="Arial" pitchFamily="34" charset="0"/>
                <a:ea typeface="+mn-ea"/>
                <a:cs typeface="+mn-cs"/>
              </a:rPr>
              <a:t>A teoria social </a:t>
            </a:r>
            <a:r>
              <a:rPr lang="pt-PT" sz="1200" kern="1200" dirty="0" err="1">
                <a:solidFill>
                  <a:schemeClr val="tx1"/>
                </a:solidFill>
                <a:effectLst/>
                <a:latin typeface="Arial" pitchFamily="34" charset="0"/>
                <a:ea typeface="+mn-ea"/>
                <a:cs typeface="+mn-cs"/>
              </a:rPr>
              <a:t>actual</a:t>
            </a:r>
            <a:r>
              <a:rPr lang="pt-PT" sz="1200" kern="1200" dirty="0">
                <a:solidFill>
                  <a:schemeClr val="tx1"/>
                </a:solidFill>
                <a:effectLst/>
                <a:latin typeface="Arial" pitchFamily="34" charset="0"/>
                <a:ea typeface="+mn-ea"/>
                <a:cs typeface="+mn-cs"/>
              </a:rPr>
              <a:t> descreve estatisticamente os diferentes mundos (do trabalho, do crime, do ensino, etc.) como se fossem comunidades autónomas dos cuidados de que todos precisamos para nos mantermos vivos. Os presos são, neste sentido, rapazes pobres e mal-educados. Mas a teoria social pode </a:t>
            </a:r>
            <a:r>
              <a:rPr lang="pt-PT" sz="1200" kern="1200" dirty="0" err="1">
                <a:solidFill>
                  <a:schemeClr val="tx1"/>
                </a:solidFill>
                <a:effectLst/>
                <a:latin typeface="Arial" pitchFamily="34" charset="0"/>
                <a:ea typeface="+mn-ea"/>
                <a:cs typeface="+mn-cs"/>
              </a:rPr>
              <a:t>adoptar</a:t>
            </a:r>
            <a:r>
              <a:rPr lang="pt-PT" sz="1200" kern="1200" dirty="0">
                <a:solidFill>
                  <a:schemeClr val="tx1"/>
                </a:solidFill>
                <a:effectLst/>
                <a:latin typeface="Arial" pitchFamily="34" charset="0"/>
                <a:ea typeface="+mn-ea"/>
                <a:cs typeface="+mn-cs"/>
              </a:rPr>
              <a:t> uma outra forma de entender a sociedade, mais científica. Pode reconhecer como a sociedade humana é um resultado da evolução e cada humana é, ao mesmo tempo, um exercício e um </a:t>
            </a:r>
            <a:r>
              <a:rPr lang="pt-PT" sz="1200" kern="1200" dirty="0" err="1">
                <a:solidFill>
                  <a:schemeClr val="tx1"/>
                </a:solidFill>
                <a:effectLst/>
                <a:latin typeface="Arial" pitchFamily="34" charset="0"/>
                <a:ea typeface="+mn-ea"/>
                <a:cs typeface="+mn-cs"/>
              </a:rPr>
              <a:t>actor</a:t>
            </a:r>
            <a:r>
              <a:rPr lang="pt-PT" sz="1200" kern="1200" dirty="0">
                <a:solidFill>
                  <a:schemeClr val="tx1"/>
                </a:solidFill>
                <a:effectLst/>
                <a:latin typeface="Arial" pitchFamily="34" charset="0"/>
                <a:ea typeface="+mn-ea"/>
                <a:cs typeface="+mn-cs"/>
              </a:rPr>
              <a:t> dessa evolução. Nesta outra </a:t>
            </a:r>
            <a:r>
              <a:rPr lang="pt-PT" sz="1200" kern="1200" dirty="0" err="1">
                <a:solidFill>
                  <a:schemeClr val="tx1"/>
                </a:solidFill>
                <a:effectLst/>
                <a:latin typeface="Arial" pitchFamily="34" charset="0"/>
                <a:ea typeface="+mn-ea"/>
                <a:cs typeface="+mn-cs"/>
              </a:rPr>
              <a:t>perspectiva</a:t>
            </a:r>
            <a:r>
              <a:rPr lang="pt-PT" sz="1200" kern="1200" dirty="0">
                <a:solidFill>
                  <a:schemeClr val="tx1"/>
                </a:solidFill>
                <a:effectLst/>
                <a:latin typeface="Arial" pitchFamily="34" charset="0"/>
                <a:ea typeface="+mn-ea"/>
                <a:cs typeface="+mn-cs"/>
              </a:rPr>
              <a:t>, os estados de espírito ora se salvam (socializam) ora sucumbem (como os simbólica e praticamente sacrificados) como descobriu Primo Levi (2008) ao compreender que não bastara ter produzido um </a:t>
            </a:r>
            <a:r>
              <a:rPr lang="pt-PT" sz="1200" kern="1200" dirty="0" err="1">
                <a:solidFill>
                  <a:schemeClr val="tx1"/>
                </a:solidFill>
                <a:effectLst/>
                <a:latin typeface="Arial" pitchFamily="34" charset="0"/>
                <a:ea typeface="+mn-ea"/>
                <a:cs typeface="+mn-cs"/>
              </a:rPr>
              <a:t>best</a:t>
            </a:r>
            <a:r>
              <a:rPr lang="pt-PT" sz="1200" kern="1200" dirty="0">
                <a:solidFill>
                  <a:schemeClr val="tx1"/>
                </a:solidFill>
                <a:effectLst/>
                <a:latin typeface="Arial" pitchFamily="34" charset="0"/>
                <a:ea typeface="+mn-ea"/>
                <a:cs typeface="+mn-cs"/>
              </a:rPr>
              <a:t> </a:t>
            </a:r>
            <a:r>
              <a:rPr lang="pt-PT" sz="1200" kern="1200" dirty="0" err="1">
                <a:solidFill>
                  <a:schemeClr val="tx1"/>
                </a:solidFill>
                <a:effectLst/>
                <a:latin typeface="Arial" pitchFamily="34" charset="0"/>
                <a:ea typeface="+mn-ea"/>
                <a:cs typeface="+mn-cs"/>
              </a:rPr>
              <a:t>seller</a:t>
            </a:r>
            <a:r>
              <a:rPr lang="pt-PT" sz="1200" kern="1200">
                <a:solidFill>
                  <a:schemeClr val="tx1"/>
                </a:solidFill>
                <a:effectLst/>
                <a:latin typeface="Arial" pitchFamily="34" charset="0"/>
                <a:ea typeface="+mn-ea"/>
                <a:cs typeface="+mn-cs"/>
              </a:rPr>
              <a:t> para ser ouvido pela humanidade.</a:t>
            </a:r>
          </a:p>
        </p:txBody>
      </p:sp>
      <p:sp>
        <p:nvSpPr>
          <p:cNvPr id="4" name="Marcador de Posição do Número do Diapositivo 3"/>
          <p:cNvSpPr>
            <a:spLocks noGrp="1"/>
          </p:cNvSpPr>
          <p:nvPr>
            <p:ph type="sldNum" sz="quarter" idx="10"/>
          </p:nvPr>
        </p:nvSpPr>
        <p:spPr/>
        <p:txBody>
          <a:bodyPr/>
          <a:lstStyle/>
          <a:p>
            <a:fld id="{0B577D3F-E138-46E2-9D9E-FB23019883F1}" type="slidenum">
              <a:rPr lang="pt-PT" smtClean="0"/>
              <a:pPr/>
              <a:t>11</a:t>
            </a:fld>
            <a:endParaRPr lang="pt-PT"/>
          </a:p>
        </p:txBody>
      </p:sp>
    </p:spTree>
    <p:extLst>
      <p:ext uri="{BB962C8B-B14F-4D97-AF65-F5344CB8AC3E}">
        <p14:creationId xmlns:p14="http://schemas.microsoft.com/office/powerpoint/2010/main" val="2137125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697E1A-BD40-4470-8797-8CA970BE352B}" type="slidenum">
              <a:rPr lang="pt-PT"/>
              <a:pPr/>
              <a:t>15</a:t>
            </a:fld>
            <a:endParaRPr lang="pt-PT"/>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pt-PT"/>
          </a:p>
        </p:txBody>
      </p:sp>
    </p:spTree>
    <p:extLst>
      <p:ext uri="{BB962C8B-B14F-4D97-AF65-F5344CB8AC3E}">
        <p14:creationId xmlns:p14="http://schemas.microsoft.com/office/powerpoint/2010/main" val="885346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a:t>Clique para editar o estilo</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PT"/>
              <a:t>Faça clique para editar o estilo</a:t>
            </a:r>
          </a:p>
        </p:txBody>
      </p:sp>
      <p:sp>
        <p:nvSpPr>
          <p:cNvPr id="4" name="Marcador de Posição da Data 3"/>
          <p:cNvSpPr>
            <a:spLocks noGrp="1"/>
          </p:cNvSpPr>
          <p:nvPr>
            <p:ph type="dt" sz="half" idx="10"/>
          </p:nvPr>
        </p:nvSpPr>
        <p:spPr/>
        <p:txBody>
          <a:bodyPr/>
          <a:lstStyle>
            <a:lvl1pPr>
              <a:defRPr/>
            </a:lvl1pPr>
          </a:lstStyle>
          <a:p>
            <a:endParaRPr lang="pt-PT"/>
          </a:p>
        </p:txBody>
      </p:sp>
      <p:sp>
        <p:nvSpPr>
          <p:cNvPr id="5" name="Marcador de Posição do Rodapé 4"/>
          <p:cNvSpPr>
            <a:spLocks noGrp="1"/>
          </p:cNvSpPr>
          <p:nvPr>
            <p:ph type="ftr" sz="quarter" idx="11"/>
          </p:nvPr>
        </p:nvSpPr>
        <p:spPr/>
        <p:txBody>
          <a:bodyPr/>
          <a:lstStyle>
            <a:lvl1pPr>
              <a:defRPr/>
            </a:lvl1pPr>
          </a:lstStyle>
          <a:p>
            <a:endParaRPr lang="pt-PT"/>
          </a:p>
        </p:txBody>
      </p:sp>
      <p:sp>
        <p:nvSpPr>
          <p:cNvPr id="6" name="Marcador de Posição do Número do Diapositivo 5"/>
          <p:cNvSpPr>
            <a:spLocks noGrp="1"/>
          </p:cNvSpPr>
          <p:nvPr>
            <p:ph type="sldNum" sz="quarter" idx="12"/>
          </p:nvPr>
        </p:nvSpPr>
        <p:spPr/>
        <p:txBody>
          <a:bodyPr/>
          <a:lstStyle>
            <a:lvl1pPr>
              <a:defRPr/>
            </a:lvl1pPr>
          </a:lstStyle>
          <a:p>
            <a:fld id="{202DE124-5BD5-498F-BA49-7FBDCA3BBAE2}" type="slidenum">
              <a:rPr lang="pt-PT"/>
              <a:pPr/>
              <a:t>‹nº›</a:t>
            </a:fld>
            <a:endParaRPr lang="pt-P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Texto Vertical 2"/>
          <p:cNvSpPr>
            <a:spLocks noGrp="1"/>
          </p:cNvSpPr>
          <p:nvPr>
            <p:ph type="body" orient="vert" idx="1"/>
          </p:nvPr>
        </p:nvSpPr>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lvl1pPr>
              <a:defRPr/>
            </a:lvl1pPr>
          </a:lstStyle>
          <a:p>
            <a:endParaRPr lang="pt-PT"/>
          </a:p>
        </p:txBody>
      </p:sp>
      <p:sp>
        <p:nvSpPr>
          <p:cNvPr id="5" name="Marcador de Posição do Rodapé 4"/>
          <p:cNvSpPr>
            <a:spLocks noGrp="1"/>
          </p:cNvSpPr>
          <p:nvPr>
            <p:ph type="ftr" sz="quarter" idx="11"/>
          </p:nvPr>
        </p:nvSpPr>
        <p:spPr/>
        <p:txBody>
          <a:bodyPr/>
          <a:lstStyle>
            <a:lvl1pPr>
              <a:defRPr/>
            </a:lvl1pPr>
          </a:lstStyle>
          <a:p>
            <a:endParaRPr lang="pt-PT"/>
          </a:p>
        </p:txBody>
      </p:sp>
      <p:sp>
        <p:nvSpPr>
          <p:cNvPr id="6" name="Marcador de Posição do Número do Diapositivo 5"/>
          <p:cNvSpPr>
            <a:spLocks noGrp="1"/>
          </p:cNvSpPr>
          <p:nvPr>
            <p:ph type="sldNum" sz="quarter" idx="12"/>
          </p:nvPr>
        </p:nvSpPr>
        <p:spPr/>
        <p:txBody>
          <a:bodyPr/>
          <a:lstStyle>
            <a:lvl1pPr>
              <a:defRPr/>
            </a:lvl1pPr>
          </a:lstStyle>
          <a:p>
            <a:fld id="{409E20A8-19BB-48D7-AD84-4FFA87D5B9B8}" type="slidenum">
              <a:rPr lang="pt-PT"/>
              <a:pPr/>
              <a:t>‹nº›</a:t>
            </a:fld>
            <a:endParaRPr lang="pt-P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a:t>Clique para editar o estilo</a:t>
            </a:r>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lvl1pPr>
              <a:defRPr/>
            </a:lvl1pPr>
          </a:lstStyle>
          <a:p>
            <a:endParaRPr lang="pt-PT"/>
          </a:p>
        </p:txBody>
      </p:sp>
      <p:sp>
        <p:nvSpPr>
          <p:cNvPr id="5" name="Marcador de Posição do Rodapé 4"/>
          <p:cNvSpPr>
            <a:spLocks noGrp="1"/>
          </p:cNvSpPr>
          <p:nvPr>
            <p:ph type="ftr" sz="quarter" idx="11"/>
          </p:nvPr>
        </p:nvSpPr>
        <p:spPr/>
        <p:txBody>
          <a:bodyPr/>
          <a:lstStyle>
            <a:lvl1pPr>
              <a:defRPr/>
            </a:lvl1pPr>
          </a:lstStyle>
          <a:p>
            <a:endParaRPr lang="pt-PT"/>
          </a:p>
        </p:txBody>
      </p:sp>
      <p:sp>
        <p:nvSpPr>
          <p:cNvPr id="6" name="Marcador de Posição do Número do Diapositivo 5"/>
          <p:cNvSpPr>
            <a:spLocks noGrp="1"/>
          </p:cNvSpPr>
          <p:nvPr>
            <p:ph type="sldNum" sz="quarter" idx="12"/>
          </p:nvPr>
        </p:nvSpPr>
        <p:spPr/>
        <p:txBody>
          <a:bodyPr/>
          <a:lstStyle>
            <a:lvl1pPr>
              <a:defRPr/>
            </a:lvl1pPr>
          </a:lstStyle>
          <a:p>
            <a:fld id="{8FF99DB3-104F-4C62-997C-0DC16B6F6EB9}" type="slidenum">
              <a:rPr lang="pt-PT"/>
              <a:pPr/>
              <a:t>‹nº›</a:t>
            </a:fld>
            <a:endParaRPr lang="pt-P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Conteúdo 2"/>
          <p:cNvSpPr>
            <a:spLocks noGrp="1"/>
          </p:cNvSpPr>
          <p:nvPr>
            <p:ph idx="1"/>
          </p:nvPr>
        </p:nvSpPr>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lvl1pPr>
              <a:defRPr/>
            </a:lvl1pPr>
          </a:lstStyle>
          <a:p>
            <a:endParaRPr lang="pt-PT"/>
          </a:p>
        </p:txBody>
      </p:sp>
      <p:sp>
        <p:nvSpPr>
          <p:cNvPr id="5" name="Marcador de Posição do Rodapé 4"/>
          <p:cNvSpPr>
            <a:spLocks noGrp="1"/>
          </p:cNvSpPr>
          <p:nvPr>
            <p:ph type="ftr" sz="quarter" idx="11"/>
          </p:nvPr>
        </p:nvSpPr>
        <p:spPr/>
        <p:txBody>
          <a:bodyPr/>
          <a:lstStyle>
            <a:lvl1pPr>
              <a:defRPr/>
            </a:lvl1pPr>
          </a:lstStyle>
          <a:p>
            <a:endParaRPr lang="pt-PT"/>
          </a:p>
        </p:txBody>
      </p:sp>
      <p:sp>
        <p:nvSpPr>
          <p:cNvPr id="6" name="Marcador de Posição do Número do Diapositivo 5"/>
          <p:cNvSpPr>
            <a:spLocks noGrp="1"/>
          </p:cNvSpPr>
          <p:nvPr>
            <p:ph type="sldNum" sz="quarter" idx="12"/>
          </p:nvPr>
        </p:nvSpPr>
        <p:spPr/>
        <p:txBody>
          <a:bodyPr/>
          <a:lstStyle>
            <a:lvl1pPr>
              <a:defRPr/>
            </a:lvl1pPr>
          </a:lstStyle>
          <a:p>
            <a:fld id="{C9C4A563-B0BE-4BF0-83B9-7F47F262D88E}" type="slidenum">
              <a:rPr lang="pt-PT"/>
              <a:pPr/>
              <a:t>‹nº›</a:t>
            </a:fld>
            <a:endParaRPr lang="pt-P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a:t>Clique para editar o estilo</a:t>
            </a:r>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PT"/>
              <a:t>Clique para editar os estilos</a:t>
            </a:r>
          </a:p>
        </p:txBody>
      </p:sp>
      <p:sp>
        <p:nvSpPr>
          <p:cNvPr id="4" name="Marcador de Posição da Data 3"/>
          <p:cNvSpPr>
            <a:spLocks noGrp="1"/>
          </p:cNvSpPr>
          <p:nvPr>
            <p:ph type="dt" sz="half" idx="10"/>
          </p:nvPr>
        </p:nvSpPr>
        <p:spPr/>
        <p:txBody>
          <a:bodyPr/>
          <a:lstStyle>
            <a:lvl1pPr>
              <a:defRPr/>
            </a:lvl1pPr>
          </a:lstStyle>
          <a:p>
            <a:endParaRPr lang="pt-PT"/>
          </a:p>
        </p:txBody>
      </p:sp>
      <p:sp>
        <p:nvSpPr>
          <p:cNvPr id="5" name="Marcador de Posição do Rodapé 4"/>
          <p:cNvSpPr>
            <a:spLocks noGrp="1"/>
          </p:cNvSpPr>
          <p:nvPr>
            <p:ph type="ftr" sz="quarter" idx="11"/>
          </p:nvPr>
        </p:nvSpPr>
        <p:spPr/>
        <p:txBody>
          <a:bodyPr/>
          <a:lstStyle>
            <a:lvl1pPr>
              <a:defRPr/>
            </a:lvl1pPr>
          </a:lstStyle>
          <a:p>
            <a:endParaRPr lang="pt-PT"/>
          </a:p>
        </p:txBody>
      </p:sp>
      <p:sp>
        <p:nvSpPr>
          <p:cNvPr id="6" name="Marcador de Posição do Número do Diapositivo 5"/>
          <p:cNvSpPr>
            <a:spLocks noGrp="1"/>
          </p:cNvSpPr>
          <p:nvPr>
            <p:ph type="sldNum" sz="quarter" idx="12"/>
          </p:nvPr>
        </p:nvSpPr>
        <p:spPr/>
        <p:txBody>
          <a:bodyPr/>
          <a:lstStyle>
            <a:lvl1pPr>
              <a:defRPr/>
            </a:lvl1pPr>
          </a:lstStyle>
          <a:p>
            <a:fld id="{596C48F4-B079-4A95-99A8-FC3444BF0AE7}" type="slidenum">
              <a:rPr lang="pt-PT"/>
              <a:pPr/>
              <a:t>‹nº›</a:t>
            </a:fld>
            <a:endParaRPr lang="pt-P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a Data 4"/>
          <p:cNvSpPr>
            <a:spLocks noGrp="1"/>
          </p:cNvSpPr>
          <p:nvPr>
            <p:ph type="dt" sz="half" idx="10"/>
          </p:nvPr>
        </p:nvSpPr>
        <p:spPr/>
        <p:txBody>
          <a:bodyPr/>
          <a:lstStyle>
            <a:lvl1pPr>
              <a:defRPr/>
            </a:lvl1pPr>
          </a:lstStyle>
          <a:p>
            <a:endParaRPr lang="pt-PT"/>
          </a:p>
        </p:txBody>
      </p:sp>
      <p:sp>
        <p:nvSpPr>
          <p:cNvPr id="6" name="Marcador de Posição do Rodapé 5"/>
          <p:cNvSpPr>
            <a:spLocks noGrp="1"/>
          </p:cNvSpPr>
          <p:nvPr>
            <p:ph type="ftr" sz="quarter" idx="11"/>
          </p:nvPr>
        </p:nvSpPr>
        <p:spPr/>
        <p:txBody>
          <a:bodyPr/>
          <a:lstStyle>
            <a:lvl1pPr>
              <a:defRPr/>
            </a:lvl1pPr>
          </a:lstStyle>
          <a:p>
            <a:endParaRPr lang="pt-PT"/>
          </a:p>
        </p:txBody>
      </p:sp>
      <p:sp>
        <p:nvSpPr>
          <p:cNvPr id="7" name="Marcador de Posição do Número do Diapositivo 6"/>
          <p:cNvSpPr>
            <a:spLocks noGrp="1"/>
          </p:cNvSpPr>
          <p:nvPr>
            <p:ph type="sldNum" sz="quarter" idx="12"/>
          </p:nvPr>
        </p:nvSpPr>
        <p:spPr/>
        <p:txBody>
          <a:bodyPr/>
          <a:lstStyle>
            <a:lvl1pPr>
              <a:defRPr/>
            </a:lvl1pPr>
          </a:lstStyle>
          <a:p>
            <a:fld id="{81262804-BBA6-44C9-B78E-22B0253B04A3}" type="slidenum">
              <a:rPr lang="pt-PT"/>
              <a:pPr/>
              <a:t>‹nº›</a:t>
            </a:fld>
            <a:endParaRPr lang="pt-P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a:t>Clique para editar o estilo</a:t>
            </a:r>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7" name="Marcador de Posição da Data 6"/>
          <p:cNvSpPr>
            <a:spLocks noGrp="1"/>
          </p:cNvSpPr>
          <p:nvPr>
            <p:ph type="dt" sz="half" idx="10"/>
          </p:nvPr>
        </p:nvSpPr>
        <p:spPr/>
        <p:txBody>
          <a:bodyPr/>
          <a:lstStyle>
            <a:lvl1pPr>
              <a:defRPr/>
            </a:lvl1pPr>
          </a:lstStyle>
          <a:p>
            <a:endParaRPr lang="pt-PT"/>
          </a:p>
        </p:txBody>
      </p:sp>
      <p:sp>
        <p:nvSpPr>
          <p:cNvPr id="8" name="Marcador de Posição do Rodapé 7"/>
          <p:cNvSpPr>
            <a:spLocks noGrp="1"/>
          </p:cNvSpPr>
          <p:nvPr>
            <p:ph type="ftr" sz="quarter" idx="11"/>
          </p:nvPr>
        </p:nvSpPr>
        <p:spPr/>
        <p:txBody>
          <a:bodyPr/>
          <a:lstStyle>
            <a:lvl1pPr>
              <a:defRPr/>
            </a:lvl1pPr>
          </a:lstStyle>
          <a:p>
            <a:endParaRPr lang="pt-PT"/>
          </a:p>
        </p:txBody>
      </p:sp>
      <p:sp>
        <p:nvSpPr>
          <p:cNvPr id="9" name="Marcador de Posição do Número do Diapositivo 8"/>
          <p:cNvSpPr>
            <a:spLocks noGrp="1"/>
          </p:cNvSpPr>
          <p:nvPr>
            <p:ph type="sldNum" sz="quarter" idx="12"/>
          </p:nvPr>
        </p:nvSpPr>
        <p:spPr/>
        <p:txBody>
          <a:bodyPr/>
          <a:lstStyle>
            <a:lvl1pPr>
              <a:defRPr/>
            </a:lvl1pPr>
          </a:lstStyle>
          <a:p>
            <a:fld id="{8CB55AB3-1A63-4CAC-A4B7-E83704B2F5ED}" type="slidenum">
              <a:rPr lang="pt-PT"/>
              <a:pPr/>
              <a:t>‹nº›</a:t>
            </a:fld>
            <a:endParaRPr lang="pt-P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a Data 2"/>
          <p:cNvSpPr>
            <a:spLocks noGrp="1"/>
          </p:cNvSpPr>
          <p:nvPr>
            <p:ph type="dt" sz="half" idx="10"/>
          </p:nvPr>
        </p:nvSpPr>
        <p:spPr/>
        <p:txBody>
          <a:bodyPr/>
          <a:lstStyle>
            <a:lvl1pPr>
              <a:defRPr/>
            </a:lvl1pPr>
          </a:lstStyle>
          <a:p>
            <a:endParaRPr lang="pt-PT"/>
          </a:p>
        </p:txBody>
      </p:sp>
      <p:sp>
        <p:nvSpPr>
          <p:cNvPr id="4" name="Marcador de Posição do Rodapé 3"/>
          <p:cNvSpPr>
            <a:spLocks noGrp="1"/>
          </p:cNvSpPr>
          <p:nvPr>
            <p:ph type="ftr" sz="quarter" idx="11"/>
          </p:nvPr>
        </p:nvSpPr>
        <p:spPr/>
        <p:txBody>
          <a:bodyPr/>
          <a:lstStyle>
            <a:lvl1pPr>
              <a:defRPr/>
            </a:lvl1pPr>
          </a:lstStyle>
          <a:p>
            <a:endParaRPr lang="pt-PT"/>
          </a:p>
        </p:txBody>
      </p:sp>
      <p:sp>
        <p:nvSpPr>
          <p:cNvPr id="5" name="Marcador de Posição do Número do Diapositivo 4"/>
          <p:cNvSpPr>
            <a:spLocks noGrp="1"/>
          </p:cNvSpPr>
          <p:nvPr>
            <p:ph type="sldNum" sz="quarter" idx="12"/>
          </p:nvPr>
        </p:nvSpPr>
        <p:spPr/>
        <p:txBody>
          <a:bodyPr/>
          <a:lstStyle>
            <a:lvl1pPr>
              <a:defRPr/>
            </a:lvl1pPr>
          </a:lstStyle>
          <a:p>
            <a:fld id="{F9A7B569-2D95-47EC-B510-01878496F0D2}" type="slidenum">
              <a:rPr lang="pt-PT"/>
              <a:pPr/>
              <a:t>‹nº›</a:t>
            </a:fld>
            <a:endParaRPr lang="pt-P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lvl1pPr>
              <a:defRPr/>
            </a:lvl1pPr>
          </a:lstStyle>
          <a:p>
            <a:endParaRPr lang="pt-PT"/>
          </a:p>
        </p:txBody>
      </p:sp>
      <p:sp>
        <p:nvSpPr>
          <p:cNvPr id="3" name="Marcador de Posição do Rodapé 2"/>
          <p:cNvSpPr>
            <a:spLocks noGrp="1"/>
          </p:cNvSpPr>
          <p:nvPr>
            <p:ph type="ftr" sz="quarter" idx="11"/>
          </p:nvPr>
        </p:nvSpPr>
        <p:spPr/>
        <p:txBody>
          <a:bodyPr/>
          <a:lstStyle>
            <a:lvl1pPr>
              <a:defRPr/>
            </a:lvl1pPr>
          </a:lstStyle>
          <a:p>
            <a:endParaRPr lang="pt-PT"/>
          </a:p>
        </p:txBody>
      </p:sp>
      <p:sp>
        <p:nvSpPr>
          <p:cNvPr id="4" name="Marcador de Posição do Número do Diapositivo 3"/>
          <p:cNvSpPr>
            <a:spLocks noGrp="1"/>
          </p:cNvSpPr>
          <p:nvPr>
            <p:ph type="sldNum" sz="quarter" idx="12"/>
          </p:nvPr>
        </p:nvSpPr>
        <p:spPr/>
        <p:txBody>
          <a:bodyPr/>
          <a:lstStyle>
            <a:lvl1pPr>
              <a:defRPr/>
            </a:lvl1pPr>
          </a:lstStyle>
          <a:p>
            <a:fld id="{D5AA738A-0372-47A3-93A3-CFDDC48F719E}" type="slidenum">
              <a:rPr lang="pt-PT"/>
              <a:pPr/>
              <a:t>‹nº›</a:t>
            </a:fld>
            <a:endParaRPr lang="pt-P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a:t>Clique para editar o estilo</a:t>
            </a:r>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5" name="Marcador de Posição da Data 4"/>
          <p:cNvSpPr>
            <a:spLocks noGrp="1"/>
          </p:cNvSpPr>
          <p:nvPr>
            <p:ph type="dt" sz="half" idx="10"/>
          </p:nvPr>
        </p:nvSpPr>
        <p:spPr/>
        <p:txBody>
          <a:bodyPr/>
          <a:lstStyle>
            <a:lvl1pPr>
              <a:defRPr/>
            </a:lvl1pPr>
          </a:lstStyle>
          <a:p>
            <a:endParaRPr lang="pt-PT"/>
          </a:p>
        </p:txBody>
      </p:sp>
      <p:sp>
        <p:nvSpPr>
          <p:cNvPr id="6" name="Marcador de Posição do Rodapé 5"/>
          <p:cNvSpPr>
            <a:spLocks noGrp="1"/>
          </p:cNvSpPr>
          <p:nvPr>
            <p:ph type="ftr" sz="quarter" idx="11"/>
          </p:nvPr>
        </p:nvSpPr>
        <p:spPr/>
        <p:txBody>
          <a:bodyPr/>
          <a:lstStyle>
            <a:lvl1pPr>
              <a:defRPr/>
            </a:lvl1pPr>
          </a:lstStyle>
          <a:p>
            <a:endParaRPr lang="pt-PT"/>
          </a:p>
        </p:txBody>
      </p:sp>
      <p:sp>
        <p:nvSpPr>
          <p:cNvPr id="7" name="Marcador de Posição do Número do Diapositivo 6"/>
          <p:cNvSpPr>
            <a:spLocks noGrp="1"/>
          </p:cNvSpPr>
          <p:nvPr>
            <p:ph type="sldNum" sz="quarter" idx="12"/>
          </p:nvPr>
        </p:nvSpPr>
        <p:spPr/>
        <p:txBody>
          <a:bodyPr/>
          <a:lstStyle>
            <a:lvl1pPr>
              <a:defRPr/>
            </a:lvl1pPr>
          </a:lstStyle>
          <a:p>
            <a:fld id="{7F7014B6-32A5-4268-A541-7C1835A5EDEC}" type="slidenum">
              <a:rPr lang="pt-PT"/>
              <a:pPr/>
              <a:t>‹nº›</a:t>
            </a:fld>
            <a:endParaRPr lang="pt-P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a:t>Clique para editar o estilo</a:t>
            </a:r>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5" name="Marcador de Posição da Data 4"/>
          <p:cNvSpPr>
            <a:spLocks noGrp="1"/>
          </p:cNvSpPr>
          <p:nvPr>
            <p:ph type="dt" sz="half" idx="10"/>
          </p:nvPr>
        </p:nvSpPr>
        <p:spPr/>
        <p:txBody>
          <a:bodyPr/>
          <a:lstStyle>
            <a:lvl1pPr>
              <a:defRPr/>
            </a:lvl1pPr>
          </a:lstStyle>
          <a:p>
            <a:endParaRPr lang="pt-PT"/>
          </a:p>
        </p:txBody>
      </p:sp>
      <p:sp>
        <p:nvSpPr>
          <p:cNvPr id="6" name="Marcador de Posição do Rodapé 5"/>
          <p:cNvSpPr>
            <a:spLocks noGrp="1"/>
          </p:cNvSpPr>
          <p:nvPr>
            <p:ph type="ftr" sz="quarter" idx="11"/>
          </p:nvPr>
        </p:nvSpPr>
        <p:spPr/>
        <p:txBody>
          <a:bodyPr/>
          <a:lstStyle>
            <a:lvl1pPr>
              <a:defRPr/>
            </a:lvl1pPr>
          </a:lstStyle>
          <a:p>
            <a:endParaRPr lang="pt-PT"/>
          </a:p>
        </p:txBody>
      </p:sp>
      <p:sp>
        <p:nvSpPr>
          <p:cNvPr id="7" name="Marcador de Posição do Número do Diapositivo 6"/>
          <p:cNvSpPr>
            <a:spLocks noGrp="1"/>
          </p:cNvSpPr>
          <p:nvPr>
            <p:ph type="sldNum" sz="quarter" idx="12"/>
          </p:nvPr>
        </p:nvSpPr>
        <p:spPr/>
        <p:txBody>
          <a:bodyPr/>
          <a:lstStyle>
            <a:lvl1pPr>
              <a:defRPr/>
            </a:lvl1pPr>
          </a:lstStyle>
          <a:p>
            <a:fld id="{77E7C319-5ACF-47DF-AD6D-858075C91C68}" type="slidenum">
              <a:rPr lang="pt-PT"/>
              <a:pPr/>
              <a:t>‹nº›</a:t>
            </a:fld>
            <a:endParaRPr lang="pt-P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r="-67"/>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t-PT"/>
              <a:t>Clique para editar o estilo do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t-PT"/>
              <a:t>Clique para 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pt-P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pt-P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2992EB7-6D1E-4287-A698-161F7F5422ED}" type="slidenum">
              <a:rPr lang="pt-PT"/>
              <a:pPr/>
              <a:t>‹nº›</a:t>
            </a:fld>
            <a:endParaRPr lang="pt-P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iscte.pt/~apad"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iscte.pt/~apad/estesp/trilogia.htm" TargetMode="External"/><Relationship Id="rId4" Type="http://schemas.openxmlformats.org/officeDocument/2006/relationships/hyperlink" Target="http://iscte.pt/~apad/estesp"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poverty.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bbc.com/portuguese/noticias/2002/020618_unctadae.s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prisonstudies.org/sites/default/files/resources/downloads/global_imprisonment_web2c.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8" Type="http://schemas.openxmlformats.org/officeDocument/2006/relationships/hyperlink" Target="http://www.insightcrime.org/news-analysis/study-highlights-overcrowding-and-violence-in-mexicos-prisons" TargetMode="External"/><Relationship Id="rId3" Type="http://schemas.openxmlformats.org/officeDocument/2006/relationships/chart" Target="../charts/chart5.xml"/><Relationship Id="rId7" Type="http://schemas.openxmlformats.org/officeDocument/2006/relationships/hyperlink" Target="https://www.wilsoncenter.org/sites/default/files/Poverty_Statistics_Mexico_2013.pdf" TargetMode="External"/><Relationship Id="rId2" Type="http://schemas.openxmlformats.org/officeDocument/2006/relationships/chart" Target="../charts/chart4.xml"/><Relationship Id="rId1" Type="http://schemas.openxmlformats.org/officeDocument/2006/relationships/slideLayout" Target="../slideLayouts/slideLayout2.xml"/><Relationship Id="rId6" Type="http://schemas.openxmlformats.org/officeDocument/2006/relationships/hyperlink" Target="http://www.dn.pt/portugal/interior/populacao-em-risco-de-pobreza-mantemse-em-2014-mas-situacao-piorou-para-as-mulheres-4823454.html" TargetMode="External"/><Relationship Id="rId5" Type="http://schemas.openxmlformats.org/officeDocument/2006/relationships/hyperlink" Target="https://www.rtp.pt/noticias/mundo/privacao-material-severa-em-portugal-acima-da-media-da-ue-apesar-de-recuo-eurostat_n911363" TargetMode="External"/><Relationship Id="rId4" Type="http://schemas.openxmlformats.org/officeDocument/2006/relationships/chart" Target="../charts/chart6.xml"/></Relationships>
</file>

<file path=ppt/slides/_rels/slide7.xml.rels><?xml version="1.0" encoding="UTF-8" standalone="yes"?>
<Relationships xmlns="http://schemas.openxmlformats.org/package/2006/relationships"><Relationship Id="rId3" Type="http://schemas.openxmlformats.org/officeDocument/2006/relationships/hyperlink" Target="https://amantidellastoria.com/category/storia-moderna/"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3568" y="1196752"/>
            <a:ext cx="7772400" cy="1470025"/>
          </a:xfrm>
        </p:spPr>
        <p:txBody>
          <a:bodyPr>
            <a:normAutofit/>
          </a:bodyPr>
          <a:lstStyle/>
          <a:p>
            <a:r>
              <a:rPr lang="pt-PT" dirty="0" err="1"/>
              <a:t>Who</a:t>
            </a:r>
            <a:r>
              <a:rPr lang="pt-PT" dirty="0"/>
              <a:t> are </a:t>
            </a:r>
            <a:r>
              <a:rPr lang="pt-PT" dirty="0" err="1"/>
              <a:t>the</a:t>
            </a:r>
            <a:r>
              <a:rPr lang="pt-PT" dirty="0"/>
              <a:t> </a:t>
            </a:r>
            <a:r>
              <a:rPr lang="pt-PT" dirty="0" err="1"/>
              <a:t>prisoners</a:t>
            </a:r>
            <a:r>
              <a:rPr lang="pt-PT" dirty="0"/>
              <a:t>?</a:t>
            </a:r>
          </a:p>
        </p:txBody>
      </p:sp>
      <p:sp>
        <p:nvSpPr>
          <p:cNvPr id="3" name="Subtítulo 2"/>
          <p:cNvSpPr>
            <a:spLocks noGrp="1"/>
          </p:cNvSpPr>
          <p:nvPr>
            <p:ph type="subTitle" idx="1"/>
          </p:nvPr>
        </p:nvSpPr>
        <p:spPr>
          <a:xfrm>
            <a:off x="1403648" y="4725144"/>
            <a:ext cx="6400800" cy="888504"/>
          </a:xfrm>
        </p:spPr>
        <p:txBody>
          <a:bodyPr/>
          <a:lstStyle/>
          <a:p>
            <a:r>
              <a:rPr lang="pt-PT" dirty="0"/>
              <a:t>António Pedro Dores, </a:t>
            </a:r>
            <a:r>
              <a:rPr lang="pt-PT" dirty="0" err="1"/>
              <a:t>June</a:t>
            </a:r>
            <a:r>
              <a:rPr lang="pt-PT" dirty="0"/>
              <a:t> 2017</a:t>
            </a:r>
          </a:p>
          <a:p>
            <a:endParaRPr lang="pt-PT"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err="1"/>
              <a:t>Where</a:t>
            </a:r>
            <a:r>
              <a:rPr lang="pt-PT" dirty="0"/>
              <a:t> </a:t>
            </a:r>
            <a:r>
              <a:rPr lang="pt-PT" dirty="0" err="1"/>
              <a:t>and</a:t>
            </a:r>
            <a:r>
              <a:rPr lang="pt-PT" dirty="0"/>
              <a:t> to </a:t>
            </a:r>
            <a:r>
              <a:rPr lang="pt-PT" dirty="0" err="1"/>
              <a:t>whom</a:t>
            </a:r>
            <a:r>
              <a:rPr lang="pt-PT" dirty="0"/>
              <a:t> </a:t>
            </a:r>
            <a:r>
              <a:rPr lang="pt-PT" dirty="0" err="1"/>
              <a:t>prisons</a:t>
            </a:r>
            <a:r>
              <a:rPr lang="pt-PT" dirty="0"/>
              <a:t> are more </a:t>
            </a:r>
            <a:r>
              <a:rPr lang="pt-PT" dirty="0" err="1"/>
              <a:t>relevant</a:t>
            </a:r>
            <a:r>
              <a:rPr lang="pt-PT" dirty="0"/>
              <a:t>?</a:t>
            </a:r>
          </a:p>
        </p:txBody>
      </p:sp>
      <p:sp>
        <p:nvSpPr>
          <p:cNvPr id="3" name="Marcador de Posição de Conteúdo 2"/>
          <p:cNvSpPr>
            <a:spLocks noGrp="1"/>
          </p:cNvSpPr>
          <p:nvPr>
            <p:ph idx="1"/>
          </p:nvPr>
        </p:nvSpPr>
        <p:spPr/>
        <p:txBody>
          <a:bodyPr/>
          <a:lstStyle/>
          <a:p>
            <a:r>
              <a:rPr lang="pt-PT" dirty="0"/>
              <a:t>Palestinians use </a:t>
            </a:r>
            <a:r>
              <a:rPr lang="pt-PT" dirty="0" err="1"/>
              <a:t>April</a:t>
            </a:r>
            <a:r>
              <a:rPr lang="pt-PT" dirty="0"/>
              <a:t> 17th as </a:t>
            </a:r>
            <a:r>
              <a:rPr lang="pt-PT" dirty="0" err="1"/>
              <a:t>prisoner´s</a:t>
            </a:r>
            <a:r>
              <a:rPr lang="pt-PT" dirty="0"/>
              <a:t> </a:t>
            </a:r>
            <a:r>
              <a:rPr lang="pt-PT" dirty="0" err="1"/>
              <a:t>day</a:t>
            </a:r>
            <a:r>
              <a:rPr lang="pt-PT" dirty="0"/>
              <a:t>, </a:t>
            </a:r>
            <a:r>
              <a:rPr lang="pt-PT" dirty="0" err="1"/>
              <a:t>since</a:t>
            </a:r>
            <a:r>
              <a:rPr lang="pt-PT" dirty="0"/>
              <a:t> 1974. </a:t>
            </a:r>
            <a:r>
              <a:rPr lang="pt-PT" dirty="0" err="1"/>
              <a:t>Since</a:t>
            </a:r>
            <a:r>
              <a:rPr lang="pt-PT" dirty="0"/>
              <a:t> 1967 </a:t>
            </a:r>
            <a:r>
              <a:rPr lang="pt-PT" dirty="0" err="1"/>
              <a:t>till</a:t>
            </a:r>
            <a:r>
              <a:rPr lang="pt-PT" dirty="0"/>
              <a:t> 2017, 20% </a:t>
            </a:r>
            <a:r>
              <a:rPr lang="pt-PT" dirty="0" err="1"/>
              <a:t>of</a:t>
            </a:r>
            <a:r>
              <a:rPr lang="pt-PT" dirty="0"/>
              <a:t> </a:t>
            </a:r>
            <a:r>
              <a:rPr lang="pt-PT" dirty="0" err="1"/>
              <a:t>the</a:t>
            </a:r>
            <a:r>
              <a:rPr lang="pt-PT" dirty="0"/>
              <a:t> </a:t>
            </a:r>
            <a:r>
              <a:rPr lang="pt-PT" dirty="0" err="1"/>
              <a:t>population</a:t>
            </a:r>
            <a:r>
              <a:rPr lang="pt-PT" dirty="0"/>
              <a:t> </a:t>
            </a:r>
            <a:r>
              <a:rPr lang="pt-PT" dirty="0" err="1"/>
              <a:t>did</a:t>
            </a:r>
            <a:r>
              <a:rPr lang="pt-PT" dirty="0"/>
              <a:t> </a:t>
            </a:r>
            <a:r>
              <a:rPr lang="pt-PT" dirty="0" err="1"/>
              <a:t>experience</a:t>
            </a:r>
            <a:r>
              <a:rPr lang="pt-PT" dirty="0"/>
              <a:t> </a:t>
            </a:r>
            <a:r>
              <a:rPr lang="pt-PT" dirty="0" err="1"/>
              <a:t>imprisonment</a:t>
            </a:r>
            <a:r>
              <a:rPr lang="pt-PT" dirty="0"/>
              <a:t> </a:t>
            </a:r>
            <a:r>
              <a:rPr lang="pt-PT" dirty="0" err="1"/>
              <a:t>and</a:t>
            </a:r>
            <a:r>
              <a:rPr lang="pt-PT" dirty="0"/>
              <a:t> 40% </a:t>
            </a:r>
            <a:r>
              <a:rPr lang="pt-PT" dirty="0" err="1"/>
              <a:t>of</a:t>
            </a:r>
            <a:r>
              <a:rPr lang="pt-PT" dirty="0"/>
              <a:t> male. </a:t>
            </a:r>
            <a:r>
              <a:rPr lang="pt-PT" sz="1200" dirty="0"/>
              <a:t>SOURCE: esquerda.net </a:t>
            </a:r>
          </a:p>
          <a:p>
            <a:endParaRPr lang="en-US" dirty="0"/>
          </a:p>
          <a:p>
            <a:r>
              <a:rPr lang="en-US" dirty="0"/>
              <a:t>African-Americans </a:t>
            </a:r>
            <a:r>
              <a:rPr lang="pt-PT" dirty="0"/>
              <a:t>2,306 </a:t>
            </a:r>
            <a:r>
              <a:rPr lang="pt-PT" dirty="0" err="1"/>
              <a:t>prisoners</a:t>
            </a:r>
            <a:r>
              <a:rPr lang="pt-PT" dirty="0"/>
              <a:t> per 100,000; hispanic: 831 per 100,000; </a:t>
            </a:r>
            <a:r>
              <a:rPr lang="pt-PT" dirty="0" err="1"/>
              <a:t>white</a:t>
            </a:r>
            <a:r>
              <a:rPr lang="pt-PT" dirty="0"/>
              <a:t> 450 per 100,000 (2010) </a:t>
            </a:r>
          </a:p>
          <a:p>
            <a:pPr marL="0" indent="0">
              <a:buNone/>
            </a:pPr>
            <a:r>
              <a:rPr lang="pt-PT" sz="1200" dirty="0"/>
              <a:t>        </a:t>
            </a:r>
            <a:r>
              <a:rPr lang="en-US" sz="1200" dirty="0"/>
              <a:t>SOURCE: https://en.wikipedia.org/wiki/Incarceration_in_the_United_States#Ethnicity</a:t>
            </a:r>
            <a:endParaRPr lang="pt-PT" sz="1200" dirty="0"/>
          </a:p>
        </p:txBody>
      </p:sp>
    </p:spTree>
    <p:extLst>
      <p:ext uri="{BB962C8B-B14F-4D97-AF65-F5344CB8AC3E}">
        <p14:creationId xmlns:p14="http://schemas.microsoft.com/office/powerpoint/2010/main" val="595606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err="1"/>
              <a:t>Interpretation</a:t>
            </a:r>
            <a:r>
              <a:rPr lang="pt-PT" dirty="0"/>
              <a:t> </a:t>
            </a:r>
            <a:r>
              <a:rPr lang="pt-PT" dirty="0" err="1"/>
              <a:t>depends</a:t>
            </a:r>
            <a:r>
              <a:rPr lang="pt-PT" dirty="0"/>
              <a:t> </a:t>
            </a:r>
            <a:br>
              <a:rPr lang="pt-PT" dirty="0"/>
            </a:br>
            <a:r>
              <a:rPr lang="pt-PT" dirty="0" err="1"/>
              <a:t>on</a:t>
            </a:r>
            <a:r>
              <a:rPr lang="pt-PT" dirty="0"/>
              <a:t> </a:t>
            </a:r>
            <a:r>
              <a:rPr lang="pt-PT" dirty="0" err="1"/>
              <a:t>point</a:t>
            </a:r>
            <a:r>
              <a:rPr lang="pt-PT" dirty="0"/>
              <a:t> </a:t>
            </a:r>
            <a:r>
              <a:rPr lang="pt-PT" dirty="0" err="1"/>
              <a:t>of</a:t>
            </a:r>
            <a:r>
              <a:rPr lang="pt-PT" dirty="0"/>
              <a:t> </a:t>
            </a:r>
            <a:r>
              <a:rPr lang="pt-PT" dirty="0" err="1"/>
              <a:t>view</a:t>
            </a:r>
            <a:r>
              <a:rPr lang="pt-PT" dirty="0"/>
              <a:t> (II)</a:t>
            </a:r>
          </a:p>
        </p:txBody>
      </p:sp>
      <p:sp>
        <p:nvSpPr>
          <p:cNvPr id="3" name="Marcador de Posição de Conteúdo 2"/>
          <p:cNvSpPr>
            <a:spLocks noGrp="1"/>
          </p:cNvSpPr>
          <p:nvPr>
            <p:ph idx="1"/>
          </p:nvPr>
        </p:nvSpPr>
        <p:spPr>
          <a:xfrm>
            <a:off x="457200" y="2321287"/>
            <a:ext cx="8229600" cy="3483978"/>
          </a:xfrm>
        </p:spPr>
        <p:txBody>
          <a:bodyPr/>
          <a:lstStyle/>
          <a:p>
            <a:r>
              <a:rPr lang="pt-PT" dirty="0" err="1"/>
              <a:t>Bottom</a:t>
            </a:r>
            <a:r>
              <a:rPr lang="pt-PT" dirty="0"/>
              <a:t> </a:t>
            </a:r>
            <a:r>
              <a:rPr lang="pt-PT" dirty="0" err="1"/>
              <a:t>up</a:t>
            </a:r>
            <a:r>
              <a:rPr lang="pt-PT" dirty="0"/>
              <a:t> </a:t>
            </a:r>
          </a:p>
          <a:p>
            <a:endParaRPr lang="pt-PT" dirty="0"/>
          </a:p>
          <a:p>
            <a:r>
              <a:rPr lang="pt-PT" dirty="0"/>
              <a:t>Social </a:t>
            </a:r>
            <a:r>
              <a:rPr lang="pt-PT" dirty="0" err="1"/>
              <a:t>evolution</a:t>
            </a:r>
            <a:r>
              <a:rPr lang="pt-PT" dirty="0"/>
              <a:t> – </a:t>
            </a:r>
            <a:r>
              <a:rPr lang="pt-PT" dirty="0" err="1"/>
              <a:t>socialized</a:t>
            </a:r>
            <a:r>
              <a:rPr lang="pt-PT" dirty="0"/>
              <a:t> terror versus </a:t>
            </a:r>
            <a:r>
              <a:rPr lang="pt-PT" dirty="0" err="1"/>
              <a:t>confidence</a:t>
            </a:r>
            <a:r>
              <a:rPr lang="pt-PT" dirty="0"/>
              <a:t> </a:t>
            </a:r>
            <a:r>
              <a:rPr lang="pt-PT" dirty="0" err="1"/>
              <a:t>states</a:t>
            </a:r>
            <a:r>
              <a:rPr lang="pt-PT" dirty="0"/>
              <a:t> </a:t>
            </a:r>
            <a:r>
              <a:rPr lang="pt-PT" dirty="0" err="1"/>
              <a:t>of</a:t>
            </a:r>
            <a:r>
              <a:rPr lang="pt-PT" dirty="0"/>
              <a:t> </a:t>
            </a:r>
            <a:r>
              <a:rPr lang="pt-PT" dirty="0" err="1"/>
              <a:t>mind</a:t>
            </a:r>
            <a:r>
              <a:rPr lang="pt-PT" dirty="0"/>
              <a:t>; Primo Levi´s</a:t>
            </a:r>
            <a:r>
              <a:rPr lang="en-US" i="1" dirty="0"/>
              <a:t>The Drowned and the Saved</a:t>
            </a:r>
            <a:endParaRPr lang="pt-PT" dirty="0"/>
          </a:p>
          <a:p>
            <a:endParaRPr lang="pt-PT" dirty="0"/>
          </a:p>
        </p:txBody>
      </p:sp>
    </p:spTree>
    <p:extLst>
      <p:ext uri="{BB962C8B-B14F-4D97-AF65-F5344CB8AC3E}">
        <p14:creationId xmlns:p14="http://schemas.microsoft.com/office/powerpoint/2010/main" val="3542645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a:t>Social </a:t>
            </a:r>
            <a:r>
              <a:rPr lang="pt-PT" dirty="0" err="1"/>
              <a:t>integration</a:t>
            </a:r>
            <a:r>
              <a:rPr lang="pt-PT" dirty="0"/>
              <a:t> </a:t>
            </a:r>
            <a:r>
              <a:rPr lang="pt-PT" dirty="0" err="1"/>
              <a:t>and</a:t>
            </a:r>
            <a:r>
              <a:rPr lang="pt-PT" dirty="0"/>
              <a:t> </a:t>
            </a:r>
            <a:r>
              <a:rPr lang="pt-PT" dirty="0" err="1"/>
              <a:t>exclusion</a:t>
            </a:r>
            <a:endParaRPr lang="pt-PT" dirty="0"/>
          </a:p>
        </p:txBody>
      </p:sp>
      <p:grpSp>
        <p:nvGrpSpPr>
          <p:cNvPr id="5" name="Grupo 4"/>
          <p:cNvGrpSpPr/>
          <p:nvPr/>
        </p:nvGrpSpPr>
        <p:grpSpPr>
          <a:xfrm>
            <a:off x="827584" y="2060848"/>
            <a:ext cx="7200801" cy="4069443"/>
            <a:chOff x="0" y="0"/>
            <a:chExt cx="4183145" cy="1400175"/>
          </a:xfrm>
        </p:grpSpPr>
        <p:grpSp>
          <p:nvGrpSpPr>
            <p:cNvPr id="6" name="Grupo 5"/>
            <p:cNvGrpSpPr/>
            <p:nvPr/>
          </p:nvGrpSpPr>
          <p:grpSpPr>
            <a:xfrm>
              <a:off x="1171575" y="0"/>
              <a:ext cx="1355091" cy="1400175"/>
              <a:chOff x="-2" y="0"/>
              <a:chExt cx="2736306" cy="3992202"/>
            </a:xfrm>
          </p:grpSpPr>
          <p:sp>
            <p:nvSpPr>
              <p:cNvPr id="9" name="Triângulo isósceles 8"/>
              <p:cNvSpPr/>
              <p:nvPr/>
            </p:nvSpPr>
            <p:spPr>
              <a:xfrm>
                <a:off x="0" y="0"/>
                <a:ext cx="2736304" cy="1800200"/>
              </a:xfrm>
              <a:prstGeom prst="triangle">
                <a:avLst/>
              </a:prstGeom>
              <a:solidFill>
                <a:srgbClr val="4F81BD"/>
              </a:solidFill>
              <a:ln w="25400" cap="flat" cmpd="sng" algn="ctr">
                <a:solidFill>
                  <a:srgbClr val="4F81BD">
                    <a:shade val="50000"/>
                  </a:srgbClr>
                </a:solidFill>
                <a:prstDash val="solid"/>
              </a:ln>
              <a:effectLst/>
            </p:spPr>
            <p:txBody>
              <a:bodyPr rtlCol="0" anchor="ctr"/>
              <a:lstStyle/>
              <a:p>
                <a:endParaRPr lang="pt-PT"/>
              </a:p>
            </p:txBody>
          </p:sp>
          <p:sp>
            <p:nvSpPr>
              <p:cNvPr id="10" name="Triângulo isósceles 9"/>
              <p:cNvSpPr/>
              <p:nvPr/>
            </p:nvSpPr>
            <p:spPr>
              <a:xfrm rot="10800000">
                <a:off x="-2" y="2192001"/>
                <a:ext cx="2736304" cy="1800201"/>
              </a:xfrm>
              <a:prstGeom prst="triangle">
                <a:avLst/>
              </a:prstGeom>
              <a:solidFill>
                <a:srgbClr val="4F81BD"/>
              </a:solidFill>
              <a:ln w="25400" cap="flat" cmpd="sng" algn="ctr">
                <a:solidFill>
                  <a:srgbClr val="4F81BD">
                    <a:shade val="50000"/>
                  </a:srgbClr>
                </a:solidFill>
                <a:prstDash val="solid"/>
              </a:ln>
              <a:effectLst/>
            </p:spPr>
            <p:txBody>
              <a:bodyPr rtlCol="0" anchor="ctr"/>
              <a:lstStyle/>
              <a:p>
                <a:endParaRPr lang="pt-PT"/>
              </a:p>
            </p:txBody>
          </p:sp>
        </p:grpSp>
        <p:cxnSp>
          <p:nvCxnSpPr>
            <p:cNvPr id="7" name="Conexão reta 6"/>
            <p:cNvCxnSpPr/>
            <p:nvPr/>
          </p:nvCxnSpPr>
          <p:spPr>
            <a:xfrm flipV="1">
              <a:off x="0" y="685800"/>
              <a:ext cx="3390900" cy="9525"/>
            </a:xfrm>
            <a:prstGeom prst="line">
              <a:avLst/>
            </a:prstGeom>
          </p:spPr>
          <p:style>
            <a:lnRef idx="1">
              <a:schemeClr val="dk1"/>
            </a:lnRef>
            <a:fillRef idx="0">
              <a:schemeClr val="dk1"/>
            </a:fillRef>
            <a:effectRef idx="0">
              <a:schemeClr val="dk1"/>
            </a:effectRef>
            <a:fontRef idx="minor">
              <a:schemeClr val="tx1"/>
            </a:fontRef>
          </p:style>
        </p:cxnSp>
        <p:sp>
          <p:nvSpPr>
            <p:cNvPr id="8" name="Caixa de Texto 2"/>
            <p:cNvSpPr txBox="1">
              <a:spLocks noChangeArrowheads="1"/>
            </p:cNvSpPr>
            <p:nvPr/>
          </p:nvSpPr>
          <p:spPr bwMode="auto">
            <a:xfrm>
              <a:off x="3419475" y="561975"/>
              <a:ext cx="763670" cy="25717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pt-PT" sz="2400" u="sng" dirty="0" err="1">
                  <a:effectLst/>
                  <a:latin typeface="Calibri" panose="020F0502020204030204" pitchFamily="34" charset="0"/>
                  <a:ea typeface="Calibri" panose="020F0502020204030204" pitchFamily="34" charset="0"/>
                  <a:cs typeface="Times New Roman" panose="02020603050405020304" pitchFamily="18" charset="0"/>
                </a:rPr>
                <a:t>Mirror</a:t>
              </a:r>
              <a:endParaRPr lang="pt-PT"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1" name="Rectangle 9"/>
          <p:cNvSpPr>
            <a:spLocks noChangeArrowheads="1"/>
          </p:cNvSpPr>
          <p:nvPr/>
        </p:nvSpPr>
        <p:spPr bwMode="auto">
          <a:xfrm flipV="1">
            <a:off x="-4529353" y="452759"/>
            <a:ext cx="15740340" cy="50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PT"/>
          </a:p>
        </p:txBody>
      </p:sp>
    </p:spTree>
    <p:extLst>
      <p:ext uri="{BB962C8B-B14F-4D97-AF65-F5344CB8AC3E}">
        <p14:creationId xmlns:p14="http://schemas.microsoft.com/office/powerpoint/2010/main" val="358997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err="1"/>
              <a:t>Discrimination</a:t>
            </a:r>
            <a:endParaRPr lang="pt-PT" dirty="0"/>
          </a:p>
        </p:txBody>
      </p:sp>
      <p:sp>
        <p:nvSpPr>
          <p:cNvPr id="3" name="Marcador de Posição de Conteúdo 2"/>
          <p:cNvSpPr>
            <a:spLocks noGrp="1"/>
          </p:cNvSpPr>
          <p:nvPr>
            <p:ph idx="1"/>
          </p:nvPr>
        </p:nvSpPr>
        <p:spPr/>
        <p:txBody>
          <a:bodyPr/>
          <a:lstStyle/>
          <a:p>
            <a:r>
              <a:rPr lang="pt-PT" dirty="0" err="1"/>
              <a:t>Left</a:t>
            </a:r>
            <a:r>
              <a:rPr lang="pt-PT" dirty="0"/>
              <a:t> </a:t>
            </a:r>
            <a:r>
              <a:rPr lang="pt-PT" dirty="0" err="1"/>
              <a:t>and</a:t>
            </a:r>
            <a:r>
              <a:rPr lang="pt-PT" dirty="0"/>
              <a:t> </a:t>
            </a:r>
            <a:r>
              <a:rPr lang="pt-PT" dirty="0" err="1"/>
              <a:t>right</a:t>
            </a:r>
            <a:r>
              <a:rPr lang="pt-PT" dirty="0"/>
              <a:t> </a:t>
            </a:r>
            <a:r>
              <a:rPr lang="pt-PT" dirty="0" err="1"/>
              <a:t>hand</a:t>
            </a:r>
            <a:r>
              <a:rPr lang="pt-PT" dirty="0"/>
              <a:t> </a:t>
            </a:r>
            <a:r>
              <a:rPr lang="pt-PT" dirty="0" err="1"/>
              <a:t>of</a:t>
            </a:r>
            <a:r>
              <a:rPr lang="pt-PT" dirty="0"/>
              <a:t> </a:t>
            </a:r>
            <a:r>
              <a:rPr lang="pt-PT" dirty="0" err="1"/>
              <a:t>the</a:t>
            </a:r>
            <a:r>
              <a:rPr lang="pt-PT" dirty="0"/>
              <a:t> </a:t>
            </a:r>
            <a:r>
              <a:rPr lang="pt-PT" dirty="0" err="1"/>
              <a:t>state</a:t>
            </a:r>
            <a:endParaRPr lang="pt-PT" dirty="0"/>
          </a:p>
          <a:p>
            <a:endParaRPr lang="pt-PT" dirty="0"/>
          </a:p>
          <a:p>
            <a:r>
              <a:rPr lang="pt-PT" dirty="0"/>
              <a:t>Gender </a:t>
            </a:r>
            <a:r>
              <a:rPr lang="pt-PT" dirty="0" err="1"/>
              <a:t>and</a:t>
            </a:r>
            <a:r>
              <a:rPr lang="pt-PT" dirty="0"/>
              <a:t> </a:t>
            </a:r>
            <a:r>
              <a:rPr lang="pt-PT" dirty="0" err="1"/>
              <a:t>children</a:t>
            </a:r>
            <a:r>
              <a:rPr lang="pt-PT" dirty="0"/>
              <a:t>, </a:t>
            </a:r>
            <a:r>
              <a:rPr lang="pt-PT" dirty="0" err="1"/>
              <a:t>mentally</a:t>
            </a:r>
            <a:r>
              <a:rPr lang="pt-PT" dirty="0"/>
              <a:t> </a:t>
            </a:r>
            <a:r>
              <a:rPr lang="pt-PT" dirty="0" err="1"/>
              <a:t>ill</a:t>
            </a:r>
            <a:r>
              <a:rPr lang="pt-PT" dirty="0"/>
              <a:t>, </a:t>
            </a:r>
            <a:r>
              <a:rPr lang="pt-PT" dirty="0" err="1"/>
              <a:t>addicted</a:t>
            </a:r>
            <a:r>
              <a:rPr lang="pt-PT" dirty="0"/>
              <a:t> </a:t>
            </a:r>
            <a:r>
              <a:rPr lang="pt-PT" dirty="0" err="1"/>
              <a:t>people</a:t>
            </a:r>
            <a:r>
              <a:rPr lang="pt-PT" dirty="0"/>
              <a:t>, </a:t>
            </a:r>
            <a:r>
              <a:rPr lang="pt-PT" dirty="0" err="1"/>
              <a:t>ethnicity</a:t>
            </a:r>
            <a:r>
              <a:rPr lang="pt-PT" dirty="0"/>
              <a:t> </a:t>
            </a:r>
            <a:r>
              <a:rPr lang="pt-PT" dirty="0" err="1"/>
              <a:t>and</a:t>
            </a:r>
            <a:r>
              <a:rPr lang="pt-PT" dirty="0"/>
              <a:t> non-</a:t>
            </a:r>
            <a:r>
              <a:rPr lang="pt-PT" dirty="0" err="1"/>
              <a:t>nationals</a:t>
            </a:r>
            <a:r>
              <a:rPr lang="pt-PT" dirty="0"/>
              <a:t>, </a:t>
            </a:r>
            <a:r>
              <a:rPr lang="pt-PT" dirty="0" err="1"/>
              <a:t>class</a:t>
            </a:r>
            <a:r>
              <a:rPr lang="pt-PT" dirty="0"/>
              <a:t>, </a:t>
            </a:r>
          </a:p>
          <a:p>
            <a:endParaRPr lang="pt-PT" dirty="0"/>
          </a:p>
          <a:p>
            <a:r>
              <a:rPr lang="pt-PT" dirty="0" err="1"/>
              <a:t>Reaction</a:t>
            </a:r>
            <a:r>
              <a:rPr lang="pt-PT" dirty="0"/>
              <a:t> </a:t>
            </a:r>
            <a:r>
              <a:rPr lang="pt-PT" dirty="0" err="1"/>
              <a:t>of</a:t>
            </a:r>
            <a:r>
              <a:rPr lang="pt-PT" dirty="0"/>
              <a:t> </a:t>
            </a:r>
            <a:r>
              <a:rPr lang="pt-PT" dirty="0" err="1"/>
              <a:t>the</a:t>
            </a:r>
            <a:r>
              <a:rPr lang="pt-PT" dirty="0"/>
              <a:t> </a:t>
            </a:r>
            <a:r>
              <a:rPr lang="pt-PT" dirty="0" err="1"/>
              <a:t>state</a:t>
            </a:r>
            <a:r>
              <a:rPr lang="pt-PT" dirty="0"/>
              <a:t> </a:t>
            </a:r>
            <a:r>
              <a:rPr lang="pt-PT" dirty="0" err="1"/>
              <a:t>and</a:t>
            </a:r>
            <a:r>
              <a:rPr lang="pt-PT" dirty="0"/>
              <a:t> </a:t>
            </a:r>
            <a:r>
              <a:rPr lang="pt-PT" dirty="0" err="1"/>
              <a:t>society</a:t>
            </a:r>
            <a:r>
              <a:rPr lang="pt-PT" dirty="0"/>
              <a:t> to crime </a:t>
            </a:r>
            <a:r>
              <a:rPr lang="pt-PT" dirty="0" err="1"/>
              <a:t>or</a:t>
            </a:r>
            <a:r>
              <a:rPr lang="pt-PT" dirty="0"/>
              <a:t> </a:t>
            </a:r>
            <a:r>
              <a:rPr lang="pt-PT" dirty="0" err="1"/>
              <a:t>organization</a:t>
            </a:r>
            <a:r>
              <a:rPr lang="pt-PT" dirty="0"/>
              <a:t> </a:t>
            </a:r>
            <a:r>
              <a:rPr lang="pt-PT" dirty="0" err="1"/>
              <a:t>building</a:t>
            </a:r>
            <a:r>
              <a:rPr lang="pt-PT" dirty="0"/>
              <a:t> </a:t>
            </a:r>
            <a:r>
              <a:rPr lang="pt-PT" dirty="0" err="1"/>
              <a:t>process</a:t>
            </a:r>
            <a:r>
              <a:rPr lang="pt-PT" dirty="0"/>
              <a:t>, </a:t>
            </a:r>
            <a:r>
              <a:rPr lang="pt-PT" dirty="0" err="1"/>
              <a:t>dividing</a:t>
            </a:r>
            <a:r>
              <a:rPr lang="pt-PT" dirty="0"/>
              <a:t> to rule?</a:t>
            </a:r>
          </a:p>
        </p:txBody>
      </p:sp>
    </p:spTree>
    <p:extLst>
      <p:ext uri="{BB962C8B-B14F-4D97-AF65-F5344CB8AC3E}">
        <p14:creationId xmlns:p14="http://schemas.microsoft.com/office/powerpoint/2010/main" val="2027386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err="1"/>
              <a:t>Equality</a:t>
            </a:r>
            <a:r>
              <a:rPr lang="pt-PT" dirty="0"/>
              <a:t> </a:t>
            </a:r>
            <a:r>
              <a:rPr lang="pt-PT" dirty="0" err="1"/>
              <a:t>and</a:t>
            </a:r>
            <a:r>
              <a:rPr lang="pt-PT" dirty="0"/>
              <a:t> justice </a:t>
            </a:r>
          </a:p>
        </p:txBody>
      </p:sp>
      <p:sp>
        <p:nvSpPr>
          <p:cNvPr id="3" name="Marcador de Posição de Conteúdo 2"/>
          <p:cNvSpPr>
            <a:spLocks noGrp="1"/>
          </p:cNvSpPr>
          <p:nvPr>
            <p:ph idx="1"/>
          </p:nvPr>
        </p:nvSpPr>
        <p:spPr/>
        <p:txBody>
          <a:bodyPr/>
          <a:lstStyle/>
          <a:p>
            <a:endParaRPr lang="pt-PT" dirty="0"/>
          </a:p>
          <a:p>
            <a:endParaRPr lang="pt-PT" dirty="0"/>
          </a:p>
          <a:p>
            <a:r>
              <a:rPr lang="pt-PT" dirty="0"/>
              <a:t>Impunity </a:t>
            </a:r>
            <a:r>
              <a:rPr lang="pt-PT" dirty="0" err="1"/>
              <a:t>and</a:t>
            </a:r>
            <a:r>
              <a:rPr lang="pt-PT" dirty="0"/>
              <a:t> </a:t>
            </a:r>
            <a:r>
              <a:rPr lang="pt-PT" dirty="0" err="1"/>
              <a:t>discrimination</a:t>
            </a:r>
            <a:r>
              <a:rPr lang="pt-PT" dirty="0"/>
              <a:t> </a:t>
            </a:r>
            <a:r>
              <a:rPr lang="pt-PT" dirty="0" err="1"/>
              <a:t>inforcement</a:t>
            </a:r>
            <a:r>
              <a:rPr lang="pt-PT" dirty="0"/>
              <a:t> </a:t>
            </a:r>
            <a:r>
              <a:rPr lang="pt-PT" dirty="0" err="1"/>
              <a:t>by</a:t>
            </a:r>
            <a:r>
              <a:rPr lang="pt-PT" dirty="0"/>
              <a:t> criminal justice </a:t>
            </a:r>
          </a:p>
        </p:txBody>
      </p:sp>
    </p:spTree>
    <p:extLst>
      <p:ext uri="{BB962C8B-B14F-4D97-AF65-F5344CB8AC3E}">
        <p14:creationId xmlns:p14="http://schemas.microsoft.com/office/powerpoint/2010/main" val="773178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357158" y="642918"/>
            <a:ext cx="8229600" cy="1143000"/>
          </a:xfrm>
        </p:spPr>
        <p:txBody>
          <a:bodyPr>
            <a:normAutofit fontScale="90000"/>
          </a:bodyPr>
          <a:lstStyle/>
          <a:p>
            <a:r>
              <a:rPr lang="pt-PT" sz="8000" dirty="0"/>
              <a:t>Fim</a:t>
            </a:r>
          </a:p>
        </p:txBody>
      </p:sp>
      <p:sp>
        <p:nvSpPr>
          <p:cNvPr id="68611" name="Rectangle 3"/>
          <p:cNvSpPr>
            <a:spLocks noGrp="1" noChangeArrowheads="1"/>
          </p:cNvSpPr>
          <p:nvPr>
            <p:ph type="body" idx="1"/>
          </p:nvPr>
        </p:nvSpPr>
        <p:spPr/>
        <p:txBody>
          <a:bodyPr/>
          <a:lstStyle/>
          <a:p>
            <a:pPr algn="ctr">
              <a:buFontTx/>
              <a:buNone/>
            </a:pPr>
            <a:endParaRPr lang="pt-PT" sz="2400" dirty="0"/>
          </a:p>
          <a:p>
            <a:pPr algn="ctr">
              <a:buFontTx/>
              <a:buNone/>
            </a:pPr>
            <a:endParaRPr lang="pt-PT" sz="2400" dirty="0"/>
          </a:p>
          <a:p>
            <a:pPr algn="ctr">
              <a:buFontTx/>
              <a:buNone/>
            </a:pPr>
            <a:r>
              <a:rPr lang="pt-PT" sz="2400" dirty="0">
                <a:hlinkClick r:id="rId3"/>
              </a:rPr>
              <a:t>http://iscte.pt/~apad</a:t>
            </a:r>
            <a:endParaRPr lang="pt-PT" sz="2400" dirty="0"/>
          </a:p>
          <a:p>
            <a:pPr algn="ctr">
              <a:buFontTx/>
              <a:buNone/>
            </a:pPr>
            <a:endParaRPr lang="pt-PT" sz="2400" dirty="0"/>
          </a:p>
          <a:p>
            <a:pPr algn="ctr">
              <a:buFontTx/>
              <a:buNone/>
            </a:pPr>
            <a:r>
              <a:rPr lang="pt-PT" sz="2400" dirty="0">
                <a:hlinkClick r:id="rId4"/>
              </a:rPr>
              <a:t>http://iscte.pt/~apad/estesp</a:t>
            </a:r>
            <a:endParaRPr lang="pt-PT" sz="2400" dirty="0"/>
          </a:p>
          <a:p>
            <a:pPr algn="ctr">
              <a:buFontTx/>
              <a:buNone/>
            </a:pPr>
            <a:endParaRPr lang="pt-PT" sz="2400" dirty="0"/>
          </a:p>
          <a:p>
            <a:pPr algn="ctr">
              <a:buFontTx/>
              <a:buNone/>
            </a:pPr>
            <a:r>
              <a:rPr lang="pt-PT" sz="2400" dirty="0">
                <a:hlinkClick r:id="rId5"/>
              </a:rPr>
              <a:t>http://iscte.pt/~apad/estesp/trilogia.htm</a:t>
            </a:r>
            <a:r>
              <a:rPr lang="pt-PT" sz="2400" dirty="0"/>
              <a:t> </a:t>
            </a:r>
          </a:p>
          <a:p>
            <a:pPr algn="ctr">
              <a:buFontTx/>
              <a:buNone/>
            </a:pPr>
            <a:r>
              <a:rPr lang="pt-PT" sz="2400" dirty="0"/>
              <a:t> </a:t>
            </a:r>
          </a:p>
          <a:p>
            <a:pPr algn="ctr">
              <a:buFontTx/>
              <a:buNone/>
            </a:pPr>
            <a:endParaRPr lang="pt-PT" sz="2400" dirty="0"/>
          </a:p>
          <a:p>
            <a:pPr algn="ctr">
              <a:buFontTx/>
              <a:buNone/>
            </a:pPr>
            <a:endParaRPr lang="pt-PT" sz="2400" dirty="0"/>
          </a:p>
          <a:p>
            <a:pPr algn="ctr">
              <a:buFontTx/>
              <a:buNone/>
            </a:pPr>
            <a:endParaRPr lang="pt-PT"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err="1"/>
              <a:t>Equality</a:t>
            </a:r>
            <a:r>
              <a:rPr lang="pt-PT" dirty="0"/>
              <a:t> </a:t>
            </a:r>
            <a:r>
              <a:rPr lang="pt-PT" dirty="0" err="1"/>
              <a:t>and</a:t>
            </a:r>
            <a:r>
              <a:rPr lang="pt-PT" dirty="0"/>
              <a:t> justice </a:t>
            </a:r>
          </a:p>
        </p:txBody>
      </p:sp>
      <p:sp>
        <p:nvSpPr>
          <p:cNvPr id="3" name="Marcador de Posição de Conteúdo 2"/>
          <p:cNvSpPr>
            <a:spLocks noGrp="1"/>
          </p:cNvSpPr>
          <p:nvPr>
            <p:ph idx="1"/>
          </p:nvPr>
        </p:nvSpPr>
        <p:spPr/>
        <p:txBody>
          <a:bodyPr/>
          <a:lstStyle/>
          <a:p>
            <a:r>
              <a:rPr lang="pt-PT" dirty="0" err="1"/>
              <a:t>Frans</a:t>
            </a:r>
            <a:r>
              <a:rPr lang="pt-PT" dirty="0"/>
              <a:t> </a:t>
            </a:r>
            <a:r>
              <a:rPr lang="pt-PT" dirty="0" err="1"/>
              <a:t>Du</a:t>
            </a:r>
            <a:r>
              <a:rPr lang="pt-PT" dirty="0"/>
              <a:t> </a:t>
            </a:r>
            <a:r>
              <a:rPr lang="pt-PT" dirty="0" err="1"/>
              <a:t>Waal</a:t>
            </a:r>
            <a:r>
              <a:rPr lang="pt-PT" dirty="0"/>
              <a:t> </a:t>
            </a:r>
            <a:r>
              <a:rPr lang="pt-PT" dirty="0" err="1"/>
              <a:t>chimpazee´s</a:t>
            </a:r>
            <a:endParaRPr lang="pt-PT" dirty="0"/>
          </a:p>
          <a:p>
            <a:r>
              <a:rPr lang="pt-PT" dirty="0" err="1"/>
              <a:t>Spirit</a:t>
            </a:r>
            <a:r>
              <a:rPr lang="pt-PT" dirty="0"/>
              <a:t> </a:t>
            </a:r>
            <a:r>
              <a:rPr lang="pt-PT" dirty="0" err="1"/>
              <a:t>Level</a:t>
            </a:r>
            <a:r>
              <a:rPr lang="pt-PT" dirty="0"/>
              <a:t> </a:t>
            </a:r>
          </a:p>
          <a:p>
            <a:r>
              <a:rPr lang="pt-PT" dirty="0"/>
              <a:t>Impunity </a:t>
            </a:r>
            <a:r>
              <a:rPr lang="pt-PT" dirty="0" err="1"/>
              <a:t>and</a:t>
            </a:r>
            <a:r>
              <a:rPr lang="pt-PT" dirty="0"/>
              <a:t> </a:t>
            </a:r>
            <a:r>
              <a:rPr lang="pt-PT" dirty="0" err="1"/>
              <a:t>discrimination</a:t>
            </a:r>
            <a:r>
              <a:rPr lang="pt-PT" dirty="0"/>
              <a:t> </a:t>
            </a:r>
            <a:r>
              <a:rPr lang="pt-PT" dirty="0" err="1"/>
              <a:t>reinforcement</a:t>
            </a:r>
            <a:r>
              <a:rPr lang="pt-PT" dirty="0"/>
              <a:t> </a:t>
            </a:r>
            <a:r>
              <a:rPr lang="pt-PT" dirty="0" err="1"/>
              <a:t>by</a:t>
            </a:r>
            <a:r>
              <a:rPr lang="pt-PT" dirty="0"/>
              <a:t> criminal justice </a:t>
            </a:r>
          </a:p>
        </p:txBody>
      </p:sp>
    </p:spTree>
    <p:extLst>
      <p:ext uri="{BB962C8B-B14F-4D97-AF65-F5344CB8AC3E}">
        <p14:creationId xmlns:p14="http://schemas.microsoft.com/office/powerpoint/2010/main" val="2139067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err="1"/>
              <a:t>Integration</a:t>
            </a:r>
            <a:r>
              <a:rPr lang="pt-PT" dirty="0"/>
              <a:t> </a:t>
            </a:r>
            <a:r>
              <a:rPr lang="pt-PT" dirty="0" err="1"/>
              <a:t>and</a:t>
            </a:r>
            <a:r>
              <a:rPr lang="pt-PT" dirty="0"/>
              <a:t> </a:t>
            </a:r>
            <a:r>
              <a:rPr lang="pt-PT" dirty="0" err="1"/>
              <a:t>exclusion</a:t>
            </a:r>
            <a:endParaRPr lang="pt-PT" dirty="0"/>
          </a:p>
        </p:txBody>
      </p:sp>
      <p:sp>
        <p:nvSpPr>
          <p:cNvPr id="3" name="Marcador de Posição de Conteúdo 2"/>
          <p:cNvSpPr>
            <a:spLocks noGrp="1"/>
          </p:cNvSpPr>
          <p:nvPr>
            <p:ph idx="1"/>
          </p:nvPr>
        </p:nvSpPr>
        <p:spPr>
          <a:xfrm>
            <a:off x="474854" y="1844825"/>
            <a:ext cx="8229600" cy="4104456"/>
          </a:xfrm>
        </p:spPr>
        <p:txBody>
          <a:bodyPr/>
          <a:lstStyle/>
          <a:p>
            <a:r>
              <a:rPr lang="pt-PT" dirty="0" err="1"/>
              <a:t>Power</a:t>
            </a:r>
            <a:r>
              <a:rPr lang="pt-PT" dirty="0"/>
              <a:t> </a:t>
            </a:r>
            <a:r>
              <a:rPr lang="pt-PT" dirty="0" err="1"/>
              <a:t>of</a:t>
            </a:r>
            <a:r>
              <a:rPr lang="pt-PT" dirty="0"/>
              <a:t> marginal </a:t>
            </a:r>
            <a:r>
              <a:rPr lang="pt-PT" dirty="0" err="1"/>
              <a:t>ways</a:t>
            </a:r>
            <a:r>
              <a:rPr lang="pt-PT" dirty="0"/>
              <a:t> </a:t>
            </a:r>
            <a:r>
              <a:rPr lang="pt-PT" dirty="0" err="1"/>
              <a:t>of</a:t>
            </a:r>
            <a:r>
              <a:rPr lang="pt-PT" dirty="0"/>
              <a:t> </a:t>
            </a:r>
            <a:r>
              <a:rPr lang="pt-PT" dirty="0" err="1"/>
              <a:t>living</a:t>
            </a:r>
            <a:r>
              <a:rPr lang="pt-PT" dirty="0"/>
              <a:t> </a:t>
            </a:r>
          </a:p>
          <a:p>
            <a:r>
              <a:rPr lang="pt-PT" dirty="0" err="1"/>
              <a:t>Urban</a:t>
            </a:r>
            <a:r>
              <a:rPr lang="pt-PT" dirty="0"/>
              <a:t> </a:t>
            </a:r>
            <a:r>
              <a:rPr lang="pt-PT" dirty="0" err="1"/>
              <a:t>power</a:t>
            </a:r>
            <a:r>
              <a:rPr lang="pt-PT" dirty="0"/>
              <a:t> </a:t>
            </a:r>
            <a:r>
              <a:rPr lang="pt-PT" dirty="0" err="1"/>
              <a:t>technique</a:t>
            </a:r>
            <a:endParaRPr lang="pt-PT" dirty="0"/>
          </a:p>
          <a:p>
            <a:r>
              <a:rPr lang="pt-PT" dirty="0"/>
              <a:t>Bridges </a:t>
            </a:r>
            <a:r>
              <a:rPr lang="pt-PT" dirty="0" err="1"/>
              <a:t>between</a:t>
            </a:r>
            <a:r>
              <a:rPr lang="pt-PT" dirty="0"/>
              <a:t> </a:t>
            </a:r>
            <a:r>
              <a:rPr lang="pt-PT" dirty="0" err="1"/>
              <a:t>powerful</a:t>
            </a:r>
            <a:r>
              <a:rPr lang="pt-PT" dirty="0"/>
              <a:t>, </a:t>
            </a:r>
            <a:r>
              <a:rPr lang="pt-PT" dirty="0" err="1"/>
              <a:t>submission</a:t>
            </a:r>
            <a:r>
              <a:rPr lang="pt-PT" dirty="0"/>
              <a:t> </a:t>
            </a:r>
            <a:r>
              <a:rPr lang="pt-PT" dirty="0" err="1"/>
              <a:t>and</a:t>
            </a:r>
            <a:r>
              <a:rPr lang="pt-PT" dirty="0"/>
              <a:t> </a:t>
            </a:r>
            <a:r>
              <a:rPr lang="pt-PT" dirty="0" err="1"/>
              <a:t>marginality</a:t>
            </a:r>
            <a:r>
              <a:rPr lang="pt-PT" dirty="0"/>
              <a:t> </a:t>
            </a:r>
          </a:p>
          <a:p>
            <a:r>
              <a:rPr lang="pt-PT" dirty="0" err="1"/>
              <a:t>Post-traumatic</a:t>
            </a:r>
            <a:r>
              <a:rPr lang="pt-PT" dirty="0"/>
              <a:t> stress </a:t>
            </a:r>
            <a:r>
              <a:rPr lang="pt-PT" dirty="0" err="1"/>
              <a:t>disorder</a:t>
            </a:r>
            <a:r>
              <a:rPr lang="pt-PT" dirty="0"/>
              <a:t> </a:t>
            </a:r>
            <a:r>
              <a:rPr lang="pt-PT" dirty="0" err="1"/>
              <a:t>and</a:t>
            </a:r>
            <a:r>
              <a:rPr lang="pt-PT" dirty="0"/>
              <a:t> </a:t>
            </a:r>
            <a:r>
              <a:rPr lang="pt-PT" dirty="0" err="1"/>
              <a:t>the</a:t>
            </a:r>
            <a:r>
              <a:rPr lang="pt-PT" dirty="0"/>
              <a:t> </a:t>
            </a:r>
            <a:r>
              <a:rPr lang="pt-PT" dirty="0" err="1"/>
              <a:t>political</a:t>
            </a:r>
            <a:r>
              <a:rPr lang="pt-PT" dirty="0"/>
              <a:t> </a:t>
            </a:r>
            <a:r>
              <a:rPr lang="pt-PT" dirty="0" err="1"/>
              <a:t>and</a:t>
            </a:r>
            <a:r>
              <a:rPr lang="pt-PT" dirty="0"/>
              <a:t> </a:t>
            </a:r>
            <a:r>
              <a:rPr lang="pt-PT" dirty="0" err="1"/>
              <a:t>police</a:t>
            </a:r>
            <a:r>
              <a:rPr lang="pt-PT" dirty="0"/>
              <a:t> </a:t>
            </a:r>
            <a:r>
              <a:rPr lang="pt-PT" dirty="0" err="1"/>
              <a:t>manipulation</a:t>
            </a:r>
            <a:r>
              <a:rPr lang="pt-PT" dirty="0"/>
              <a:t> </a:t>
            </a:r>
            <a:r>
              <a:rPr lang="pt-PT" dirty="0" err="1"/>
              <a:t>of</a:t>
            </a:r>
            <a:r>
              <a:rPr lang="pt-PT" dirty="0"/>
              <a:t> </a:t>
            </a:r>
            <a:r>
              <a:rPr lang="pt-PT" dirty="0" err="1"/>
              <a:t>that</a:t>
            </a:r>
            <a:r>
              <a:rPr lang="pt-PT" dirty="0"/>
              <a:t> </a:t>
            </a:r>
            <a:r>
              <a:rPr lang="pt-PT" dirty="0" err="1"/>
              <a:t>hidden</a:t>
            </a:r>
            <a:r>
              <a:rPr lang="pt-PT" dirty="0"/>
              <a:t> </a:t>
            </a:r>
            <a:r>
              <a:rPr lang="pt-PT" dirty="0" err="1"/>
              <a:t>and</a:t>
            </a:r>
            <a:r>
              <a:rPr lang="pt-PT" dirty="0"/>
              <a:t> </a:t>
            </a:r>
            <a:r>
              <a:rPr lang="pt-PT" dirty="0" err="1"/>
              <a:t>shy</a:t>
            </a:r>
            <a:r>
              <a:rPr lang="pt-PT" dirty="0"/>
              <a:t> </a:t>
            </a:r>
            <a:r>
              <a:rPr lang="pt-PT" dirty="0" err="1"/>
              <a:t>disease</a:t>
            </a:r>
            <a:r>
              <a:rPr lang="pt-PT" dirty="0"/>
              <a:t> </a:t>
            </a:r>
          </a:p>
          <a:p>
            <a:endParaRPr lang="pt-PT" dirty="0"/>
          </a:p>
        </p:txBody>
      </p:sp>
    </p:spTree>
    <p:extLst>
      <p:ext uri="{BB962C8B-B14F-4D97-AF65-F5344CB8AC3E}">
        <p14:creationId xmlns:p14="http://schemas.microsoft.com/office/powerpoint/2010/main" val="4132251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a:t>Is </a:t>
            </a:r>
            <a:r>
              <a:rPr lang="pt-PT" dirty="0" err="1"/>
              <a:t>it</a:t>
            </a:r>
            <a:r>
              <a:rPr lang="pt-PT" dirty="0"/>
              <a:t> a </a:t>
            </a:r>
            <a:r>
              <a:rPr lang="pt-PT" dirty="0" err="1"/>
              <a:t>humanitarian</a:t>
            </a:r>
            <a:r>
              <a:rPr lang="pt-PT" dirty="0"/>
              <a:t> </a:t>
            </a:r>
            <a:r>
              <a:rPr lang="pt-PT" dirty="0" err="1"/>
              <a:t>or</a:t>
            </a:r>
            <a:r>
              <a:rPr lang="pt-PT" dirty="0"/>
              <a:t> </a:t>
            </a:r>
            <a:br>
              <a:rPr lang="pt-PT" dirty="0"/>
            </a:br>
            <a:r>
              <a:rPr lang="pt-PT" dirty="0"/>
              <a:t>a social </a:t>
            </a:r>
            <a:r>
              <a:rPr lang="pt-PT" dirty="0" err="1"/>
              <a:t>problem</a:t>
            </a:r>
            <a:r>
              <a:rPr lang="pt-PT" dirty="0"/>
              <a:t>?</a:t>
            </a:r>
          </a:p>
        </p:txBody>
      </p:sp>
      <p:sp>
        <p:nvSpPr>
          <p:cNvPr id="3" name="Marcador de Posição de Conteúdo 2"/>
          <p:cNvSpPr>
            <a:spLocks noGrp="1"/>
          </p:cNvSpPr>
          <p:nvPr>
            <p:ph idx="1"/>
          </p:nvPr>
        </p:nvSpPr>
        <p:spPr/>
        <p:txBody>
          <a:bodyPr/>
          <a:lstStyle/>
          <a:p>
            <a:r>
              <a:rPr lang="pt-PT" dirty="0" err="1"/>
              <a:t>Harm</a:t>
            </a:r>
            <a:r>
              <a:rPr lang="pt-PT" dirty="0"/>
              <a:t> </a:t>
            </a:r>
            <a:r>
              <a:rPr lang="pt-PT" dirty="0" err="1"/>
              <a:t>or</a:t>
            </a:r>
            <a:r>
              <a:rPr lang="pt-PT" dirty="0"/>
              <a:t> </a:t>
            </a:r>
            <a:r>
              <a:rPr lang="pt-PT" dirty="0" err="1"/>
              <a:t>organization</a:t>
            </a:r>
            <a:r>
              <a:rPr lang="pt-PT" dirty="0"/>
              <a:t> </a:t>
            </a:r>
            <a:r>
              <a:rPr lang="pt-PT" dirty="0" err="1"/>
              <a:t>problem</a:t>
            </a:r>
            <a:r>
              <a:rPr lang="pt-PT" dirty="0"/>
              <a:t>?</a:t>
            </a:r>
          </a:p>
          <a:p>
            <a:r>
              <a:rPr lang="pt-PT" dirty="0" err="1"/>
              <a:t>Policy</a:t>
            </a:r>
            <a:r>
              <a:rPr lang="pt-PT" dirty="0"/>
              <a:t> </a:t>
            </a:r>
            <a:r>
              <a:rPr lang="pt-PT" dirty="0" err="1"/>
              <a:t>and</a:t>
            </a:r>
            <a:r>
              <a:rPr lang="pt-PT" dirty="0"/>
              <a:t> management </a:t>
            </a:r>
            <a:r>
              <a:rPr lang="pt-PT" dirty="0" err="1"/>
              <a:t>solution</a:t>
            </a:r>
            <a:r>
              <a:rPr lang="pt-PT" dirty="0"/>
              <a:t> </a:t>
            </a:r>
            <a:r>
              <a:rPr lang="pt-PT" dirty="0" err="1"/>
              <a:t>or</a:t>
            </a:r>
            <a:r>
              <a:rPr lang="pt-PT" dirty="0"/>
              <a:t> cultural </a:t>
            </a:r>
            <a:r>
              <a:rPr lang="pt-PT" dirty="0" err="1"/>
              <a:t>and</a:t>
            </a:r>
            <a:r>
              <a:rPr lang="pt-PT" dirty="0"/>
              <a:t> </a:t>
            </a:r>
            <a:r>
              <a:rPr lang="pt-PT" dirty="0" err="1"/>
              <a:t>civilizational</a:t>
            </a:r>
            <a:r>
              <a:rPr lang="pt-PT" dirty="0"/>
              <a:t> </a:t>
            </a:r>
            <a:r>
              <a:rPr lang="pt-PT" dirty="0" err="1"/>
              <a:t>evolution</a:t>
            </a:r>
            <a:r>
              <a:rPr lang="pt-PT" dirty="0"/>
              <a:t>?</a:t>
            </a:r>
          </a:p>
          <a:p>
            <a:r>
              <a:rPr lang="pt-PT" dirty="0" err="1"/>
              <a:t>What</a:t>
            </a:r>
            <a:r>
              <a:rPr lang="pt-PT" dirty="0"/>
              <a:t> </a:t>
            </a:r>
            <a:r>
              <a:rPr lang="pt-PT" dirty="0" err="1"/>
              <a:t>kind</a:t>
            </a:r>
            <a:r>
              <a:rPr lang="pt-PT" dirty="0"/>
              <a:t> </a:t>
            </a:r>
            <a:r>
              <a:rPr lang="pt-PT" dirty="0" err="1"/>
              <a:t>of</a:t>
            </a:r>
            <a:r>
              <a:rPr lang="pt-PT" dirty="0"/>
              <a:t> links do </a:t>
            </a:r>
            <a:r>
              <a:rPr lang="pt-PT" dirty="0" err="1"/>
              <a:t>societies</a:t>
            </a:r>
            <a:r>
              <a:rPr lang="pt-PT" dirty="0"/>
              <a:t> </a:t>
            </a:r>
            <a:r>
              <a:rPr lang="pt-PT" dirty="0" err="1"/>
              <a:t>accept</a:t>
            </a:r>
            <a:r>
              <a:rPr lang="pt-PT" dirty="0"/>
              <a:t> </a:t>
            </a:r>
            <a:r>
              <a:rPr lang="pt-PT" dirty="0" err="1"/>
              <a:t>and</a:t>
            </a:r>
            <a:r>
              <a:rPr lang="pt-PT" dirty="0"/>
              <a:t> </a:t>
            </a:r>
            <a:r>
              <a:rPr lang="pt-PT" dirty="0" err="1"/>
              <a:t>develop</a:t>
            </a:r>
            <a:r>
              <a:rPr lang="pt-PT" dirty="0"/>
              <a:t> </a:t>
            </a:r>
            <a:r>
              <a:rPr lang="pt-PT" dirty="0" err="1"/>
              <a:t>with</a:t>
            </a:r>
            <a:r>
              <a:rPr lang="pt-PT" dirty="0"/>
              <a:t> crime?</a:t>
            </a:r>
          </a:p>
          <a:p>
            <a:r>
              <a:rPr lang="pt-PT" dirty="0" err="1"/>
              <a:t>Avoiding</a:t>
            </a:r>
            <a:r>
              <a:rPr lang="pt-PT" dirty="0"/>
              <a:t> </a:t>
            </a:r>
            <a:r>
              <a:rPr lang="pt-PT" dirty="0" err="1"/>
              <a:t>or</a:t>
            </a:r>
            <a:r>
              <a:rPr lang="pt-PT" dirty="0"/>
              <a:t> </a:t>
            </a:r>
            <a:r>
              <a:rPr lang="pt-PT" dirty="0" err="1"/>
              <a:t>improving</a:t>
            </a:r>
            <a:r>
              <a:rPr lang="pt-PT" dirty="0"/>
              <a:t> </a:t>
            </a:r>
            <a:r>
              <a:rPr lang="pt-PT" dirty="0" err="1"/>
              <a:t>or</a:t>
            </a:r>
            <a:r>
              <a:rPr lang="pt-PT" dirty="0"/>
              <a:t> </a:t>
            </a:r>
            <a:r>
              <a:rPr lang="pt-PT" dirty="0" err="1"/>
              <a:t>abolishing</a:t>
            </a:r>
            <a:r>
              <a:rPr lang="pt-PT" dirty="0"/>
              <a:t> penal </a:t>
            </a:r>
            <a:r>
              <a:rPr lang="pt-PT" dirty="0" err="1"/>
              <a:t>politics</a:t>
            </a:r>
            <a:r>
              <a:rPr lang="pt-PT" dirty="0"/>
              <a:t> </a:t>
            </a:r>
            <a:r>
              <a:rPr lang="pt-PT" dirty="0" err="1"/>
              <a:t>and</a:t>
            </a:r>
            <a:r>
              <a:rPr lang="pt-PT" dirty="0"/>
              <a:t> </a:t>
            </a:r>
            <a:r>
              <a:rPr lang="pt-PT" dirty="0" err="1"/>
              <a:t>law</a:t>
            </a:r>
            <a:r>
              <a:rPr lang="pt-PT" dirty="0"/>
              <a:t>?</a:t>
            </a:r>
          </a:p>
        </p:txBody>
      </p:sp>
    </p:spTree>
    <p:extLst>
      <p:ext uri="{BB962C8B-B14F-4D97-AF65-F5344CB8AC3E}">
        <p14:creationId xmlns:p14="http://schemas.microsoft.com/office/powerpoint/2010/main" val="3192708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570186"/>
          </a:xfrm>
        </p:spPr>
        <p:txBody>
          <a:bodyPr/>
          <a:lstStyle/>
          <a:p>
            <a:r>
              <a:rPr lang="pt-PT" dirty="0"/>
              <a:t>21 </a:t>
            </a:r>
            <a:r>
              <a:rPr lang="pt-PT" dirty="0" err="1"/>
              <a:t>thousand</a:t>
            </a:r>
            <a:r>
              <a:rPr lang="pt-PT" dirty="0"/>
              <a:t> </a:t>
            </a:r>
            <a:r>
              <a:rPr lang="pt-PT" dirty="0" err="1"/>
              <a:t>people</a:t>
            </a:r>
            <a:r>
              <a:rPr lang="pt-PT" dirty="0"/>
              <a:t> die </a:t>
            </a:r>
            <a:r>
              <a:rPr lang="pt-PT" dirty="0" err="1"/>
              <a:t>dayly</a:t>
            </a:r>
            <a:r>
              <a:rPr lang="pt-PT" dirty="0"/>
              <a:t> </a:t>
            </a:r>
            <a:r>
              <a:rPr lang="pt-PT" dirty="0" err="1"/>
              <a:t>of</a:t>
            </a:r>
            <a:r>
              <a:rPr lang="pt-PT" dirty="0"/>
              <a:t> </a:t>
            </a:r>
            <a:r>
              <a:rPr lang="pt-PT" dirty="0" err="1"/>
              <a:t>hanger</a:t>
            </a:r>
            <a:r>
              <a:rPr lang="pt-PT" dirty="0"/>
              <a:t> </a:t>
            </a:r>
            <a:r>
              <a:rPr lang="pt-PT" sz="1050" dirty="0"/>
              <a:t>(</a:t>
            </a:r>
            <a:r>
              <a:rPr lang="pt-PT" sz="1050" dirty="0">
                <a:hlinkClick r:id="rId2"/>
              </a:rPr>
              <a:t>http://www.poverty.com</a:t>
            </a:r>
            <a:r>
              <a:rPr lang="pt-PT" sz="1050" dirty="0"/>
              <a:t>)</a:t>
            </a:r>
            <a:br>
              <a:rPr lang="pt-PT" sz="1050" dirty="0"/>
            </a:br>
            <a:endParaRPr lang="pt-PT" dirty="0"/>
          </a:p>
        </p:txBody>
      </p:sp>
      <p:pic>
        <p:nvPicPr>
          <p:cNvPr id="5" name="Picture 2" descr="http://cdn1.globalissues.org/i/poverty/wdi-2008/2005-poverty-levels-ba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417638"/>
            <a:ext cx="6048672" cy="5020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080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err="1"/>
              <a:t>Discrimination</a:t>
            </a:r>
            <a:endParaRPr lang="pt-PT" dirty="0"/>
          </a:p>
        </p:txBody>
      </p:sp>
      <p:sp>
        <p:nvSpPr>
          <p:cNvPr id="3" name="Marcador de Posição de Conteúdo 2"/>
          <p:cNvSpPr>
            <a:spLocks noGrp="1"/>
          </p:cNvSpPr>
          <p:nvPr>
            <p:ph idx="1"/>
          </p:nvPr>
        </p:nvSpPr>
        <p:spPr>
          <a:xfrm>
            <a:off x="457200" y="1268760"/>
            <a:ext cx="8229600" cy="4525963"/>
          </a:xfrm>
        </p:spPr>
        <p:txBody>
          <a:bodyPr/>
          <a:lstStyle/>
          <a:p>
            <a:r>
              <a:rPr lang="pt-PT" dirty="0"/>
              <a:t>Gender </a:t>
            </a:r>
            <a:r>
              <a:rPr lang="pt-PT" dirty="0" err="1"/>
              <a:t>prison</a:t>
            </a:r>
            <a:r>
              <a:rPr lang="pt-PT" dirty="0"/>
              <a:t> </a:t>
            </a:r>
            <a:r>
              <a:rPr lang="pt-PT" dirty="0" err="1"/>
              <a:t>discrimination</a:t>
            </a:r>
            <a:r>
              <a:rPr lang="pt-PT" dirty="0"/>
              <a:t> </a:t>
            </a:r>
            <a:r>
              <a:rPr lang="pt-PT" dirty="0" err="1"/>
              <a:t>is</a:t>
            </a:r>
            <a:r>
              <a:rPr lang="pt-PT" dirty="0"/>
              <a:t> </a:t>
            </a:r>
            <a:r>
              <a:rPr lang="pt-PT" dirty="0" err="1"/>
              <a:t>it</a:t>
            </a:r>
            <a:r>
              <a:rPr lang="pt-PT" dirty="0"/>
              <a:t> </a:t>
            </a:r>
            <a:r>
              <a:rPr lang="pt-PT" dirty="0" err="1"/>
              <a:t>deeper</a:t>
            </a:r>
            <a:r>
              <a:rPr lang="pt-PT" dirty="0"/>
              <a:t> </a:t>
            </a:r>
            <a:r>
              <a:rPr lang="pt-PT" dirty="0" err="1"/>
              <a:t>than</a:t>
            </a:r>
            <a:r>
              <a:rPr lang="pt-PT" dirty="0"/>
              <a:t> </a:t>
            </a:r>
            <a:r>
              <a:rPr lang="pt-PT" dirty="0" err="1"/>
              <a:t>race</a:t>
            </a:r>
            <a:r>
              <a:rPr lang="pt-PT" dirty="0"/>
              <a:t>, </a:t>
            </a:r>
            <a:r>
              <a:rPr lang="pt-PT" dirty="0" err="1"/>
              <a:t>nationality</a:t>
            </a:r>
            <a:r>
              <a:rPr lang="pt-PT" dirty="0"/>
              <a:t> </a:t>
            </a:r>
            <a:r>
              <a:rPr lang="pt-PT" dirty="0" err="1"/>
              <a:t>or</a:t>
            </a:r>
            <a:r>
              <a:rPr lang="pt-PT" dirty="0"/>
              <a:t> </a:t>
            </a:r>
            <a:r>
              <a:rPr lang="pt-PT" dirty="0" err="1"/>
              <a:t>even</a:t>
            </a:r>
            <a:r>
              <a:rPr lang="pt-PT" dirty="0"/>
              <a:t> age </a:t>
            </a:r>
            <a:r>
              <a:rPr lang="pt-PT" dirty="0" err="1"/>
              <a:t>discrimination</a:t>
            </a:r>
            <a:r>
              <a:rPr lang="pt-PT" dirty="0"/>
              <a:t>?</a:t>
            </a:r>
          </a:p>
          <a:p>
            <a:endParaRPr lang="pt-PT" dirty="0"/>
          </a:p>
          <a:p>
            <a:r>
              <a:rPr lang="pt-PT" dirty="0" err="1"/>
              <a:t>What</a:t>
            </a:r>
            <a:r>
              <a:rPr lang="pt-PT" dirty="0"/>
              <a:t> </a:t>
            </a:r>
            <a:r>
              <a:rPr lang="pt-PT" dirty="0" err="1"/>
              <a:t>is</a:t>
            </a:r>
            <a:r>
              <a:rPr lang="pt-PT" dirty="0"/>
              <a:t> </a:t>
            </a:r>
            <a:r>
              <a:rPr lang="pt-PT" dirty="0" err="1"/>
              <a:t>gender</a:t>
            </a:r>
            <a:r>
              <a:rPr lang="pt-PT" dirty="0"/>
              <a:t>? Is </a:t>
            </a:r>
            <a:r>
              <a:rPr lang="pt-PT" dirty="0" err="1"/>
              <a:t>not</a:t>
            </a:r>
            <a:r>
              <a:rPr lang="pt-PT" dirty="0"/>
              <a:t> </a:t>
            </a:r>
            <a:r>
              <a:rPr lang="pt-PT" dirty="0" err="1"/>
              <a:t>it</a:t>
            </a:r>
            <a:r>
              <a:rPr lang="pt-PT" dirty="0"/>
              <a:t> </a:t>
            </a:r>
            <a:r>
              <a:rPr lang="pt-PT" dirty="0" err="1"/>
              <a:t>the</a:t>
            </a:r>
            <a:r>
              <a:rPr lang="pt-PT" dirty="0"/>
              <a:t> reverse </a:t>
            </a:r>
            <a:r>
              <a:rPr lang="pt-PT" dirty="0" err="1"/>
              <a:t>of</a:t>
            </a:r>
            <a:r>
              <a:rPr lang="pt-PT" dirty="0"/>
              <a:t> social </a:t>
            </a:r>
            <a:r>
              <a:rPr lang="pt-PT" dirty="0" err="1"/>
              <a:t>differentiation</a:t>
            </a:r>
            <a:r>
              <a:rPr lang="pt-PT" dirty="0"/>
              <a:t>? </a:t>
            </a:r>
          </a:p>
          <a:p>
            <a:endParaRPr lang="pt-PT" dirty="0"/>
          </a:p>
          <a:p>
            <a:r>
              <a:rPr lang="pt-PT" dirty="0"/>
              <a:t>Are </a:t>
            </a:r>
            <a:r>
              <a:rPr lang="pt-PT" dirty="0" err="1"/>
              <a:t>there</a:t>
            </a:r>
            <a:r>
              <a:rPr lang="pt-PT" dirty="0"/>
              <a:t> </a:t>
            </a:r>
            <a:r>
              <a:rPr lang="pt-PT" dirty="0" err="1"/>
              <a:t>two</a:t>
            </a:r>
            <a:r>
              <a:rPr lang="pt-PT" dirty="0"/>
              <a:t> </a:t>
            </a:r>
            <a:r>
              <a:rPr lang="pt-PT" dirty="0" err="1"/>
              <a:t>genders</a:t>
            </a:r>
            <a:r>
              <a:rPr lang="pt-PT" dirty="0"/>
              <a:t> </a:t>
            </a:r>
            <a:r>
              <a:rPr lang="pt-PT" dirty="0" err="1"/>
              <a:t>or</a:t>
            </a:r>
            <a:r>
              <a:rPr lang="pt-PT" dirty="0"/>
              <a:t> </a:t>
            </a:r>
            <a:r>
              <a:rPr lang="pt-PT" dirty="0" err="1"/>
              <a:t>one</a:t>
            </a:r>
            <a:r>
              <a:rPr lang="pt-PT" dirty="0"/>
              <a:t> elite </a:t>
            </a:r>
            <a:r>
              <a:rPr lang="pt-PT" dirty="0" err="1"/>
              <a:t>gender</a:t>
            </a:r>
            <a:r>
              <a:rPr lang="pt-PT" dirty="0"/>
              <a:t> </a:t>
            </a:r>
            <a:r>
              <a:rPr lang="pt-PT" dirty="0" err="1"/>
              <a:t>and</a:t>
            </a:r>
            <a:r>
              <a:rPr lang="pt-PT" dirty="0"/>
              <a:t> </a:t>
            </a:r>
            <a:r>
              <a:rPr lang="pt-PT" dirty="0" err="1"/>
              <a:t>all</a:t>
            </a:r>
            <a:r>
              <a:rPr lang="pt-PT" dirty="0"/>
              <a:t> </a:t>
            </a:r>
            <a:r>
              <a:rPr lang="pt-PT" dirty="0" err="1"/>
              <a:t>the</a:t>
            </a:r>
            <a:r>
              <a:rPr lang="pt-PT" dirty="0"/>
              <a:t> </a:t>
            </a:r>
            <a:r>
              <a:rPr lang="pt-PT" dirty="0" err="1"/>
              <a:t>rest</a:t>
            </a:r>
            <a:r>
              <a:rPr lang="pt-PT" dirty="0"/>
              <a:t> </a:t>
            </a:r>
            <a:r>
              <a:rPr lang="pt-PT" dirty="0" err="1"/>
              <a:t>alike</a:t>
            </a:r>
            <a:r>
              <a:rPr lang="pt-PT" dirty="0"/>
              <a:t>?</a:t>
            </a:r>
          </a:p>
        </p:txBody>
      </p:sp>
    </p:spTree>
    <p:extLst>
      <p:ext uri="{BB962C8B-B14F-4D97-AF65-F5344CB8AC3E}">
        <p14:creationId xmlns:p14="http://schemas.microsoft.com/office/powerpoint/2010/main" val="41739511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err="1"/>
              <a:t>Improving</a:t>
            </a:r>
            <a:r>
              <a:rPr lang="pt-PT" dirty="0"/>
              <a:t> </a:t>
            </a:r>
            <a:r>
              <a:rPr lang="pt-PT" dirty="0" err="1"/>
              <a:t>is</a:t>
            </a:r>
            <a:r>
              <a:rPr lang="pt-PT" dirty="0"/>
              <a:t> </a:t>
            </a:r>
            <a:r>
              <a:rPr lang="pt-PT" dirty="0" err="1"/>
              <a:t>enough</a:t>
            </a:r>
            <a:r>
              <a:rPr lang="pt-PT" dirty="0"/>
              <a:t>? </a:t>
            </a:r>
          </a:p>
        </p:txBody>
      </p:sp>
      <p:sp>
        <p:nvSpPr>
          <p:cNvPr id="3" name="Marcador de Posição de Conteúdo 2"/>
          <p:cNvSpPr>
            <a:spLocks noGrp="1"/>
          </p:cNvSpPr>
          <p:nvPr>
            <p:ph idx="1"/>
          </p:nvPr>
        </p:nvSpPr>
        <p:spPr/>
        <p:txBody>
          <a:bodyPr/>
          <a:lstStyle/>
          <a:p>
            <a:r>
              <a:rPr lang="pt-PT" dirty="0"/>
              <a:t>2002, in </a:t>
            </a:r>
            <a:r>
              <a:rPr lang="pt-PT" dirty="0" err="1"/>
              <a:t>the</a:t>
            </a:r>
            <a:r>
              <a:rPr lang="pt-PT" dirty="0"/>
              <a:t> </a:t>
            </a:r>
            <a:r>
              <a:rPr lang="pt-PT" dirty="0" err="1"/>
              <a:t>last</a:t>
            </a:r>
            <a:r>
              <a:rPr lang="pt-PT" dirty="0"/>
              <a:t> 30 </a:t>
            </a:r>
            <a:r>
              <a:rPr lang="pt-PT" dirty="0" err="1"/>
              <a:t>years</a:t>
            </a:r>
            <a:r>
              <a:rPr lang="pt-PT" dirty="0"/>
              <a:t>, in 49 </a:t>
            </a:r>
            <a:r>
              <a:rPr lang="pt-PT" dirty="0" err="1"/>
              <a:t>poorest</a:t>
            </a:r>
            <a:r>
              <a:rPr lang="pt-PT" dirty="0"/>
              <a:t> countries, doble </a:t>
            </a:r>
            <a:r>
              <a:rPr lang="pt-PT" dirty="0" err="1"/>
              <a:t>the</a:t>
            </a:r>
            <a:r>
              <a:rPr lang="pt-PT" dirty="0"/>
              <a:t> </a:t>
            </a:r>
            <a:r>
              <a:rPr lang="pt-PT" dirty="0" err="1"/>
              <a:t>number</a:t>
            </a:r>
            <a:r>
              <a:rPr lang="pt-PT" dirty="0"/>
              <a:t> </a:t>
            </a:r>
            <a:r>
              <a:rPr lang="pt-PT" dirty="0" err="1"/>
              <a:t>of</a:t>
            </a:r>
            <a:r>
              <a:rPr lang="pt-PT" dirty="0"/>
              <a:t> </a:t>
            </a:r>
            <a:r>
              <a:rPr lang="pt-PT" dirty="0" err="1"/>
              <a:t>people</a:t>
            </a:r>
            <a:r>
              <a:rPr lang="pt-PT" dirty="0"/>
              <a:t> </a:t>
            </a:r>
            <a:r>
              <a:rPr lang="pt-PT" dirty="0" err="1"/>
              <a:t>living</a:t>
            </a:r>
            <a:r>
              <a:rPr lang="pt-PT" dirty="0"/>
              <a:t> </a:t>
            </a:r>
            <a:r>
              <a:rPr lang="pt-PT" dirty="0" err="1"/>
              <a:t>with</a:t>
            </a:r>
            <a:r>
              <a:rPr lang="pt-PT" dirty="0"/>
              <a:t> </a:t>
            </a:r>
            <a:r>
              <a:rPr lang="pt-PT" dirty="0" err="1"/>
              <a:t>under</a:t>
            </a:r>
            <a:r>
              <a:rPr lang="pt-PT" dirty="0"/>
              <a:t> 1 dólar per </a:t>
            </a:r>
            <a:r>
              <a:rPr lang="pt-PT" dirty="0" err="1"/>
              <a:t>day</a:t>
            </a:r>
            <a:r>
              <a:rPr lang="pt-PT" dirty="0"/>
              <a:t>. UN </a:t>
            </a:r>
            <a:r>
              <a:rPr lang="pt-PT" dirty="0" err="1"/>
              <a:t>estimates</a:t>
            </a:r>
            <a:r>
              <a:rPr lang="pt-PT" dirty="0"/>
              <a:t> </a:t>
            </a:r>
            <a:r>
              <a:rPr lang="pt-PT" dirty="0" err="1"/>
              <a:t>grow</a:t>
            </a:r>
            <a:r>
              <a:rPr lang="pt-PT" dirty="0"/>
              <a:t> </a:t>
            </a:r>
            <a:r>
              <a:rPr lang="pt-PT" dirty="0" err="1"/>
              <a:t>till</a:t>
            </a:r>
            <a:r>
              <a:rPr lang="pt-PT" dirty="0"/>
              <a:t> 420 </a:t>
            </a:r>
            <a:r>
              <a:rPr lang="pt-PT" dirty="0" err="1"/>
              <a:t>millionsby</a:t>
            </a:r>
            <a:r>
              <a:rPr lang="pt-PT" dirty="0"/>
              <a:t> 2015 </a:t>
            </a:r>
            <a:r>
              <a:rPr lang="pt-PT" sz="800" dirty="0"/>
              <a:t>(</a:t>
            </a:r>
            <a:r>
              <a:rPr lang="pt-PT" sz="800" dirty="0">
                <a:hlinkClick r:id="rId2"/>
              </a:rPr>
              <a:t>http://www.bbc.com/portuguese/noticias/2002/020618_unctadae.shtml</a:t>
            </a:r>
            <a:r>
              <a:rPr lang="pt-PT" sz="800" dirty="0"/>
              <a:t>)</a:t>
            </a:r>
          </a:p>
          <a:p>
            <a:r>
              <a:rPr lang="pt-PT" dirty="0"/>
              <a:t>2015, UN </a:t>
            </a:r>
            <a:r>
              <a:rPr lang="pt-PT" dirty="0" err="1"/>
              <a:t>say</a:t>
            </a:r>
            <a:r>
              <a:rPr lang="pt-PT" dirty="0"/>
              <a:t> </a:t>
            </a:r>
            <a:r>
              <a:rPr lang="pt-PT" dirty="0" err="1"/>
              <a:t>that</a:t>
            </a:r>
            <a:r>
              <a:rPr lang="pt-PT" dirty="0"/>
              <a:t> 800 </a:t>
            </a:r>
            <a:r>
              <a:rPr lang="pt-PT" dirty="0" err="1"/>
              <a:t>million</a:t>
            </a:r>
            <a:r>
              <a:rPr lang="pt-PT" dirty="0"/>
              <a:t> </a:t>
            </a:r>
            <a:r>
              <a:rPr lang="pt-PT" dirty="0" err="1"/>
              <a:t>people</a:t>
            </a:r>
            <a:r>
              <a:rPr lang="pt-PT" dirty="0"/>
              <a:t> </a:t>
            </a:r>
            <a:r>
              <a:rPr lang="pt-PT" dirty="0" err="1"/>
              <a:t>all</a:t>
            </a:r>
            <a:r>
              <a:rPr lang="pt-PT" dirty="0"/>
              <a:t> </a:t>
            </a:r>
            <a:r>
              <a:rPr lang="pt-PT" dirty="0" err="1"/>
              <a:t>over</a:t>
            </a:r>
            <a:r>
              <a:rPr lang="pt-PT" dirty="0"/>
              <a:t> </a:t>
            </a:r>
            <a:r>
              <a:rPr lang="pt-PT" dirty="0" err="1"/>
              <a:t>the</a:t>
            </a:r>
            <a:r>
              <a:rPr lang="pt-PT" dirty="0"/>
              <a:t> </a:t>
            </a:r>
            <a:r>
              <a:rPr lang="pt-PT" dirty="0" err="1"/>
              <a:t>world</a:t>
            </a:r>
            <a:r>
              <a:rPr lang="pt-PT" dirty="0"/>
              <a:t> </a:t>
            </a:r>
            <a:r>
              <a:rPr lang="pt-PT" dirty="0" err="1"/>
              <a:t>living</a:t>
            </a:r>
            <a:r>
              <a:rPr lang="pt-PT" dirty="0"/>
              <a:t> </a:t>
            </a:r>
            <a:r>
              <a:rPr lang="pt-PT" dirty="0" err="1"/>
              <a:t>under</a:t>
            </a:r>
            <a:r>
              <a:rPr lang="pt-PT" dirty="0"/>
              <a:t> 1,25 dólar per </a:t>
            </a:r>
            <a:r>
              <a:rPr lang="pt-PT" dirty="0" err="1"/>
              <a:t>day</a:t>
            </a:r>
            <a:r>
              <a:rPr lang="pt-PT" dirty="0"/>
              <a:t> </a:t>
            </a:r>
            <a:r>
              <a:rPr lang="pt-PT" dirty="0" err="1"/>
              <a:t>represents</a:t>
            </a:r>
            <a:r>
              <a:rPr lang="pt-PT" dirty="0"/>
              <a:t> </a:t>
            </a:r>
            <a:r>
              <a:rPr lang="pt-PT" dirty="0" err="1"/>
              <a:t>half</a:t>
            </a:r>
            <a:r>
              <a:rPr lang="pt-PT" dirty="0"/>
              <a:t> </a:t>
            </a:r>
            <a:r>
              <a:rPr lang="pt-PT" dirty="0" err="1"/>
              <a:t>of</a:t>
            </a:r>
            <a:r>
              <a:rPr lang="pt-PT" dirty="0"/>
              <a:t> </a:t>
            </a:r>
            <a:r>
              <a:rPr lang="pt-PT" dirty="0" err="1"/>
              <a:t>the</a:t>
            </a:r>
            <a:r>
              <a:rPr lang="pt-PT" dirty="0"/>
              <a:t> </a:t>
            </a:r>
            <a:r>
              <a:rPr lang="pt-PT" dirty="0" err="1"/>
              <a:t>number</a:t>
            </a:r>
            <a:r>
              <a:rPr lang="pt-PT" dirty="0"/>
              <a:t> </a:t>
            </a:r>
            <a:r>
              <a:rPr lang="pt-PT" dirty="0" err="1"/>
              <a:t>by</a:t>
            </a:r>
            <a:r>
              <a:rPr lang="pt-PT" dirty="0"/>
              <a:t> 1990. </a:t>
            </a:r>
          </a:p>
        </p:txBody>
      </p:sp>
    </p:spTree>
    <p:extLst>
      <p:ext uri="{BB962C8B-B14F-4D97-AF65-F5344CB8AC3E}">
        <p14:creationId xmlns:p14="http://schemas.microsoft.com/office/powerpoint/2010/main" val="723498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err="1"/>
              <a:t>Who</a:t>
            </a:r>
            <a:r>
              <a:rPr lang="pt-PT" dirty="0"/>
              <a:t> are </a:t>
            </a:r>
            <a:r>
              <a:rPr lang="pt-PT" dirty="0" err="1"/>
              <a:t>the</a:t>
            </a:r>
            <a:r>
              <a:rPr lang="pt-PT" dirty="0"/>
              <a:t> </a:t>
            </a:r>
            <a:r>
              <a:rPr lang="pt-PT" dirty="0" err="1"/>
              <a:t>prisoners</a:t>
            </a:r>
            <a:r>
              <a:rPr lang="pt-PT" dirty="0"/>
              <a:t>?</a:t>
            </a:r>
          </a:p>
        </p:txBody>
      </p:sp>
      <p:sp>
        <p:nvSpPr>
          <p:cNvPr id="3" name="Marcador de Posição de Conteúdo 2"/>
          <p:cNvSpPr>
            <a:spLocks noGrp="1"/>
          </p:cNvSpPr>
          <p:nvPr>
            <p:ph idx="1"/>
          </p:nvPr>
        </p:nvSpPr>
        <p:spPr/>
        <p:txBody>
          <a:bodyPr/>
          <a:lstStyle/>
          <a:p>
            <a:r>
              <a:rPr lang="en-US" dirty="0"/>
              <a:t>“From 2000 to 2015, the total prison population of Oceania increased by 59%, while that of the Americas increased by 41%; that of Asia by 29%; and that of Africa by 15%. Europe, in contrast, saw a 21% fall in total prisoner numbers”.</a:t>
            </a:r>
          </a:p>
          <a:p>
            <a:pPr marL="0" indent="0">
              <a:buNone/>
            </a:pPr>
            <a:r>
              <a:rPr lang="en-US" sz="1400" dirty="0"/>
              <a:t>Jessica Jacobson, Catherine Heard and Helen Fair (2017) </a:t>
            </a:r>
            <a:r>
              <a:rPr lang="en-US" sz="1400" i="1" dirty="0">
                <a:hlinkClick r:id="rId2"/>
              </a:rPr>
              <a:t>PRISON: Evidence of its use and over-use from around the world</a:t>
            </a:r>
            <a:r>
              <a:rPr lang="en-US" sz="1400" dirty="0"/>
              <a:t>, London, Institute for Criminal Policy Research and Fair Trail :vii</a:t>
            </a:r>
          </a:p>
          <a:p>
            <a:pPr marL="0" indent="0">
              <a:buNone/>
            </a:pPr>
            <a:endParaRPr lang="en-US" dirty="0"/>
          </a:p>
        </p:txBody>
      </p:sp>
    </p:spTree>
    <p:extLst>
      <p:ext uri="{BB962C8B-B14F-4D97-AF65-F5344CB8AC3E}">
        <p14:creationId xmlns:p14="http://schemas.microsoft.com/office/powerpoint/2010/main" val="2220336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a:t>Moral </a:t>
            </a:r>
            <a:r>
              <a:rPr lang="pt-PT" dirty="0" err="1"/>
              <a:t>relations</a:t>
            </a:r>
            <a:r>
              <a:rPr lang="pt-PT" dirty="0"/>
              <a:t/>
            </a:r>
            <a:br>
              <a:rPr lang="pt-PT" dirty="0"/>
            </a:br>
            <a:r>
              <a:rPr lang="pt-PT" dirty="0" err="1"/>
              <a:t>state-society</a:t>
            </a:r>
            <a:endParaRPr lang="pt-PT" dirty="0"/>
          </a:p>
        </p:txBody>
      </p:sp>
      <p:graphicFrame>
        <p:nvGraphicFramePr>
          <p:cNvPr id="4" name="Tabela 3"/>
          <p:cNvGraphicFramePr>
            <a:graphicFrameLocks noGrp="1"/>
          </p:cNvGraphicFramePr>
          <p:nvPr>
            <p:extLst>
              <p:ext uri="{D42A27DB-BD31-4B8C-83A1-F6EECF244321}">
                <p14:modId xmlns:p14="http://schemas.microsoft.com/office/powerpoint/2010/main" val="1571654764"/>
              </p:ext>
            </p:extLst>
          </p:nvPr>
        </p:nvGraphicFramePr>
        <p:xfrm>
          <a:off x="1524000" y="1988840"/>
          <a:ext cx="6096000" cy="3112119"/>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xmlns="" val="2598852946"/>
                    </a:ext>
                  </a:extLst>
                </a:gridCol>
                <a:gridCol w="2032000">
                  <a:extLst>
                    <a:ext uri="{9D8B030D-6E8A-4147-A177-3AD203B41FA5}">
                      <a16:colId xmlns:a16="http://schemas.microsoft.com/office/drawing/2014/main" xmlns="" val="2054078825"/>
                    </a:ext>
                  </a:extLst>
                </a:gridCol>
                <a:gridCol w="2032000">
                  <a:extLst>
                    <a:ext uri="{9D8B030D-6E8A-4147-A177-3AD203B41FA5}">
                      <a16:colId xmlns:a16="http://schemas.microsoft.com/office/drawing/2014/main" xmlns="" val="1121100774"/>
                    </a:ext>
                  </a:extLst>
                </a:gridCol>
              </a:tblGrid>
              <a:tr h="1037373">
                <a:tc>
                  <a:txBody>
                    <a:bodyPr/>
                    <a:lstStyle/>
                    <a:p>
                      <a:pPr algn="r"/>
                      <a:r>
                        <a:rPr lang="pt-PT" dirty="0" err="1">
                          <a:solidFill>
                            <a:schemeClr val="tx1"/>
                          </a:solidFill>
                        </a:rPr>
                        <a:t>Enforcement</a:t>
                      </a:r>
                      <a:endParaRPr lang="pt-PT" dirty="0">
                        <a:solidFill>
                          <a:schemeClr val="tx1"/>
                        </a:solidFill>
                      </a:endParaRPr>
                    </a:p>
                    <a:p>
                      <a:pPr algn="r"/>
                      <a:endParaRPr lang="pt-PT" dirty="0">
                        <a:solidFill>
                          <a:schemeClr val="tx1"/>
                        </a:solidFill>
                      </a:endParaRPr>
                    </a:p>
                    <a:p>
                      <a:r>
                        <a:rPr lang="pt-PT" dirty="0" err="1">
                          <a:solidFill>
                            <a:schemeClr val="tx1"/>
                          </a:solidFill>
                        </a:rPr>
                        <a:t>Law</a:t>
                      </a:r>
                      <a:endParaRPr lang="pt-PT" dirty="0">
                        <a:solidFill>
                          <a:schemeClr val="tx1"/>
                        </a:solidFill>
                      </a:endParaRPr>
                    </a:p>
                  </a:txBody>
                  <a:tcPr/>
                </a:tc>
                <a:tc>
                  <a:txBody>
                    <a:bodyPr/>
                    <a:lstStyle/>
                    <a:p>
                      <a:pPr algn="ctr"/>
                      <a:r>
                        <a:rPr lang="pt-PT" dirty="0">
                          <a:solidFill>
                            <a:schemeClr val="tx1"/>
                          </a:solidFill>
                        </a:rPr>
                        <a:t>Soft </a:t>
                      </a:r>
                    </a:p>
                  </a:txBody>
                  <a:tcPr/>
                </a:tc>
                <a:tc>
                  <a:txBody>
                    <a:bodyPr/>
                    <a:lstStyle/>
                    <a:p>
                      <a:pPr algn="ctr"/>
                      <a:r>
                        <a:rPr lang="pt-PT" dirty="0" err="1">
                          <a:solidFill>
                            <a:schemeClr val="tx1"/>
                          </a:solidFill>
                        </a:rPr>
                        <a:t>Tough</a:t>
                      </a:r>
                      <a:r>
                        <a:rPr lang="pt-PT" dirty="0">
                          <a:solidFill>
                            <a:schemeClr val="tx1"/>
                          </a:solidFill>
                        </a:rPr>
                        <a:t> </a:t>
                      </a:r>
                    </a:p>
                  </a:txBody>
                  <a:tcPr/>
                </a:tc>
                <a:extLst>
                  <a:ext uri="{0D108BD9-81ED-4DB2-BD59-A6C34878D82A}">
                    <a16:rowId xmlns:a16="http://schemas.microsoft.com/office/drawing/2014/main" xmlns="" val="3592486409"/>
                  </a:ext>
                </a:extLst>
              </a:tr>
              <a:tr h="1037373">
                <a:tc>
                  <a:txBody>
                    <a:bodyPr/>
                    <a:lstStyle/>
                    <a:p>
                      <a:endParaRPr lang="pt-PT" b="1" dirty="0"/>
                    </a:p>
                    <a:p>
                      <a:r>
                        <a:rPr lang="pt-PT" b="1" dirty="0"/>
                        <a:t>Tolerante</a:t>
                      </a:r>
                    </a:p>
                  </a:txBody>
                  <a:tcPr/>
                </a:tc>
                <a:tc>
                  <a:txBody>
                    <a:bodyPr/>
                    <a:lstStyle/>
                    <a:p>
                      <a:r>
                        <a:rPr lang="pt-PT" dirty="0"/>
                        <a:t>Open </a:t>
                      </a:r>
                      <a:r>
                        <a:rPr lang="pt-PT" dirty="0" err="1"/>
                        <a:t>societies</a:t>
                      </a:r>
                      <a:endParaRPr lang="pt-PT" dirty="0"/>
                    </a:p>
                  </a:txBody>
                  <a:tcPr/>
                </a:tc>
                <a:tc>
                  <a:txBody>
                    <a:bodyPr/>
                    <a:lstStyle/>
                    <a:p>
                      <a:r>
                        <a:rPr lang="pt-PT" dirty="0" err="1"/>
                        <a:t>Discriminatory</a:t>
                      </a:r>
                      <a:r>
                        <a:rPr lang="pt-PT" dirty="0"/>
                        <a:t> </a:t>
                      </a:r>
                      <a:r>
                        <a:rPr lang="pt-PT" dirty="0" err="1"/>
                        <a:t>societies</a:t>
                      </a:r>
                      <a:endParaRPr lang="pt-PT" dirty="0"/>
                    </a:p>
                  </a:txBody>
                  <a:tcPr/>
                </a:tc>
                <a:extLst>
                  <a:ext uri="{0D108BD9-81ED-4DB2-BD59-A6C34878D82A}">
                    <a16:rowId xmlns:a16="http://schemas.microsoft.com/office/drawing/2014/main" xmlns="" val="2010872843"/>
                  </a:ext>
                </a:extLst>
              </a:tr>
              <a:tr h="1037373">
                <a:tc>
                  <a:txBody>
                    <a:bodyPr/>
                    <a:lstStyle/>
                    <a:p>
                      <a:endParaRPr lang="pt-PT" b="1" dirty="0"/>
                    </a:p>
                    <a:p>
                      <a:r>
                        <a:rPr lang="pt-PT" b="1" dirty="0"/>
                        <a:t>Hard</a:t>
                      </a:r>
                    </a:p>
                  </a:txBody>
                  <a:tcPr/>
                </a:tc>
                <a:tc>
                  <a:txBody>
                    <a:bodyPr/>
                    <a:lstStyle/>
                    <a:p>
                      <a:r>
                        <a:rPr lang="pt-PT" baseline="0" dirty="0" err="1"/>
                        <a:t>M</a:t>
                      </a:r>
                      <a:r>
                        <a:rPr lang="pt-PT" dirty="0" err="1"/>
                        <a:t>oralic</a:t>
                      </a:r>
                      <a:r>
                        <a:rPr lang="pt-PT" baseline="0" dirty="0"/>
                        <a:t> </a:t>
                      </a:r>
                      <a:r>
                        <a:rPr lang="pt-PT" baseline="0" dirty="0" err="1"/>
                        <a:t>s</a:t>
                      </a:r>
                      <a:r>
                        <a:rPr lang="pt-PT" dirty="0" err="1"/>
                        <a:t>ocieties</a:t>
                      </a:r>
                      <a:endParaRPr lang="pt-PT" dirty="0"/>
                    </a:p>
                  </a:txBody>
                  <a:tcPr/>
                </a:tc>
                <a:tc>
                  <a:txBody>
                    <a:bodyPr/>
                    <a:lstStyle/>
                    <a:p>
                      <a:r>
                        <a:rPr lang="pt-PT" baseline="0" dirty="0" err="1"/>
                        <a:t>Autoritarian</a:t>
                      </a:r>
                      <a:r>
                        <a:rPr lang="pt-PT" baseline="0" dirty="0"/>
                        <a:t> </a:t>
                      </a:r>
                      <a:r>
                        <a:rPr lang="pt-PT" baseline="0" dirty="0" err="1"/>
                        <a:t>s</a:t>
                      </a:r>
                      <a:r>
                        <a:rPr lang="pt-PT" dirty="0" err="1"/>
                        <a:t>ocieties</a:t>
                      </a:r>
                      <a:endParaRPr lang="pt-PT" dirty="0"/>
                    </a:p>
                  </a:txBody>
                  <a:tcPr/>
                </a:tc>
                <a:extLst>
                  <a:ext uri="{0D108BD9-81ED-4DB2-BD59-A6C34878D82A}">
                    <a16:rowId xmlns:a16="http://schemas.microsoft.com/office/drawing/2014/main" xmlns="" val="8707129"/>
                  </a:ext>
                </a:extLst>
              </a:tr>
            </a:tbl>
          </a:graphicData>
        </a:graphic>
      </p:graphicFrame>
    </p:spTree>
    <p:extLst>
      <p:ext uri="{BB962C8B-B14F-4D97-AF65-F5344CB8AC3E}">
        <p14:creationId xmlns:p14="http://schemas.microsoft.com/office/powerpoint/2010/main" val="25019591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a:t>Social </a:t>
            </a:r>
            <a:r>
              <a:rPr lang="pt-PT" dirty="0" err="1"/>
              <a:t>relations</a:t>
            </a:r>
            <a:r>
              <a:rPr lang="pt-PT" dirty="0"/>
              <a:t> </a:t>
            </a:r>
            <a:r>
              <a:rPr lang="pt-PT" dirty="0" err="1"/>
              <a:t>between</a:t>
            </a:r>
            <a:r>
              <a:rPr lang="pt-PT" dirty="0"/>
              <a:t> </a:t>
            </a:r>
            <a:br>
              <a:rPr lang="pt-PT" dirty="0"/>
            </a:br>
            <a:r>
              <a:rPr lang="pt-PT" dirty="0" err="1"/>
              <a:t>power</a:t>
            </a:r>
            <a:r>
              <a:rPr lang="pt-PT" dirty="0"/>
              <a:t> </a:t>
            </a:r>
            <a:r>
              <a:rPr lang="pt-PT" dirty="0" err="1"/>
              <a:t>and</a:t>
            </a:r>
            <a:r>
              <a:rPr lang="pt-PT" dirty="0"/>
              <a:t> </a:t>
            </a:r>
            <a:r>
              <a:rPr lang="pt-PT" dirty="0" err="1"/>
              <a:t>care</a:t>
            </a:r>
            <a:endParaRPr lang="pt-PT" dirty="0"/>
          </a:p>
        </p:txBody>
      </p:sp>
      <p:sp>
        <p:nvSpPr>
          <p:cNvPr id="4" name="Triângulo isósceles 3"/>
          <p:cNvSpPr/>
          <p:nvPr/>
        </p:nvSpPr>
        <p:spPr>
          <a:xfrm>
            <a:off x="799868" y="2395683"/>
            <a:ext cx="690493" cy="57606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 name="Triângulo isósceles 4"/>
          <p:cNvSpPr/>
          <p:nvPr/>
        </p:nvSpPr>
        <p:spPr>
          <a:xfrm rot="10800000">
            <a:off x="770281" y="3157933"/>
            <a:ext cx="720080" cy="62636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Triângulo isósceles 5"/>
          <p:cNvSpPr/>
          <p:nvPr/>
        </p:nvSpPr>
        <p:spPr>
          <a:xfrm rot="10800000">
            <a:off x="2606570" y="2379950"/>
            <a:ext cx="690493" cy="57606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Triângulo isósceles 6"/>
          <p:cNvSpPr/>
          <p:nvPr/>
        </p:nvSpPr>
        <p:spPr>
          <a:xfrm>
            <a:off x="5148064" y="2311018"/>
            <a:ext cx="690493" cy="57606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Triângulo isósceles 7"/>
          <p:cNvSpPr/>
          <p:nvPr/>
        </p:nvSpPr>
        <p:spPr>
          <a:xfrm rot="10800000">
            <a:off x="6545803" y="2311018"/>
            <a:ext cx="690493" cy="57606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 name="Triângulo isósceles 8"/>
          <p:cNvSpPr/>
          <p:nvPr/>
        </p:nvSpPr>
        <p:spPr>
          <a:xfrm>
            <a:off x="6516216" y="3004245"/>
            <a:ext cx="720080" cy="62636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Triângulo isósceles 9"/>
          <p:cNvSpPr/>
          <p:nvPr/>
        </p:nvSpPr>
        <p:spPr>
          <a:xfrm>
            <a:off x="5148064" y="3004245"/>
            <a:ext cx="720080" cy="62636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1" name="Triângulo isósceles 10"/>
          <p:cNvSpPr/>
          <p:nvPr/>
        </p:nvSpPr>
        <p:spPr>
          <a:xfrm rot="10800000">
            <a:off x="2591778" y="3104343"/>
            <a:ext cx="720080" cy="62636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 name="CaixaDeTexto 11"/>
          <p:cNvSpPr txBox="1"/>
          <p:nvPr/>
        </p:nvSpPr>
        <p:spPr>
          <a:xfrm>
            <a:off x="4644008" y="4049807"/>
            <a:ext cx="1440160" cy="646331"/>
          </a:xfrm>
          <a:prstGeom prst="rect">
            <a:avLst/>
          </a:prstGeom>
          <a:noFill/>
        </p:spPr>
        <p:txBody>
          <a:bodyPr wrap="square" rtlCol="0">
            <a:spAutoFit/>
          </a:bodyPr>
          <a:lstStyle/>
          <a:p>
            <a:pPr algn="ctr"/>
            <a:r>
              <a:rPr lang="pt-PT" dirty="0" err="1"/>
              <a:t>Autoritarian</a:t>
            </a:r>
            <a:endParaRPr lang="pt-PT" dirty="0"/>
          </a:p>
          <a:p>
            <a:pPr algn="ctr"/>
            <a:r>
              <a:rPr lang="pt-PT" dirty="0"/>
              <a:t>(</a:t>
            </a:r>
            <a:r>
              <a:rPr lang="pt-PT" dirty="0" err="1"/>
              <a:t>repression</a:t>
            </a:r>
            <a:r>
              <a:rPr lang="pt-PT" dirty="0"/>
              <a:t>)</a:t>
            </a:r>
          </a:p>
        </p:txBody>
      </p:sp>
      <p:sp>
        <p:nvSpPr>
          <p:cNvPr id="13" name="CaixaDeTexto 12"/>
          <p:cNvSpPr txBox="1"/>
          <p:nvPr/>
        </p:nvSpPr>
        <p:spPr>
          <a:xfrm>
            <a:off x="6239376" y="4035808"/>
            <a:ext cx="1933023" cy="646331"/>
          </a:xfrm>
          <a:prstGeom prst="rect">
            <a:avLst/>
          </a:prstGeom>
          <a:noFill/>
        </p:spPr>
        <p:txBody>
          <a:bodyPr wrap="square" rtlCol="0">
            <a:spAutoFit/>
          </a:bodyPr>
          <a:lstStyle/>
          <a:p>
            <a:pPr algn="ctr"/>
            <a:r>
              <a:rPr lang="pt-PT" dirty="0" err="1"/>
              <a:t>Discriminatory</a:t>
            </a:r>
            <a:endParaRPr lang="pt-PT" dirty="0"/>
          </a:p>
          <a:p>
            <a:pPr algn="ctr"/>
            <a:r>
              <a:rPr lang="pt-PT" dirty="0"/>
              <a:t>(</a:t>
            </a:r>
            <a:r>
              <a:rPr lang="pt-PT" dirty="0" err="1"/>
              <a:t>revolution</a:t>
            </a:r>
            <a:r>
              <a:rPr lang="pt-PT" dirty="0"/>
              <a:t>) </a:t>
            </a:r>
          </a:p>
        </p:txBody>
      </p:sp>
      <p:sp>
        <p:nvSpPr>
          <p:cNvPr id="14" name="CaixaDeTexto 13"/>
          <p:cNvSpPr txBox="1"/>
          <p:nvPr/>
        </p:nvSpPr>
        <p:spPr>
          <a:xfrm>
            <a:off x="2288539" y="4012610"/>
            <a:ext cx="1326553" cy="646331"/>
          </a:xfrm>
          <a:prstGeom prst="rect">
            <a:avLst/>
          </a:prstGeom>
          <a:noFill/>
        </p:spPr>
        <p:txBody>
          <a:bodyPr wrap="square" rtlCol="0">
            <a:spAutoFit/>
          </a:bodyPr>
          <a:lstStyle/>
          <a:p>
            <a:pPr algn="ctr"/>
            <a:r>
              <a:rPr lang="pt-PT" dirty="0"/>
              <a:t>Open (marginal) </a:t>
            </a:r>
          </a:p>
        </p:txBody>
      </p:sp>
      <p:sp>
        <p:nvSpPr>
          <p:cNvPr id="15" name="CaixaDeTexto 14"/>
          <p:cNvSpPr txBox="1"/>
          <p:nvPr/>
        </p:nvSpPr>
        <p:spPr>
          <a:xfrm>
            <a:off x="520851" y="3959552"/>
            <a:ext cx="1612480" cy="646331"/>
          </a:xfrm>
          <a:prstGeom prst="rect">
            <a:avLst/>
          </a:prstGeom>
          <a:noFill/>
        </p:spPr>
        <p:txBody>
          <a:bodyPr wrap="square" rtlCol="0">
            <a:spAutoFit/>
          </a:bodyPr>
          <a:lstStyle/>
          <a:p>
            <a:pPr algn="ctr"/>
            <a:r>
              <a:rPr lang="pt-PT" dirty="0" err="1"/>
              <a:t>Moralistic</a:t>
            </a:r>
            <a:endParaRPr lang="pt-PT" dirty="0"/>
          </a:p>
          <a:p>
            <a:r>
              <a:rPr lang="pt-PT" dirty="0"/>
              <a:t>(</a:t>
            </a:r>
            <a:r>
              <a:rPr lang="pt-PT" dirty="0" err="1"/>
              <a:t>submission</a:t>
            </a:r>
            <a:r>
              <a:rPr lang="pt-PT" dirty="0"/>
              <a:t>)</a:t>
            </a:r>
          </a:p>
        </p:txBody>
      </p:sp>
      <p:sp>
        <p:nvSpPr>
          <p:cNvPr id="16" name="CaixaDeTexto 15"/>
          <p:cNvSpPr txBox="1"/>
          <p:nvPr/>
        </p:nvSpPr>
        <p:spPr>
          <a:xfrm>
            <a:off x="337407" y="5160620"/>
            <a:ext cx="3264035" cy="954107"/>
          </a:xfrm>
          <a:prstGeom prst="rect">
            <a:avLst/>
          </a:prstGeom>
          <a:noFill/>
        </p:spPr>
        <p:txBody>
          <a:bodyPr wrap="none" rtlCol="0">
            <a:spAutoFit/>
          </a:bodyPr>
          <a:lstStyle/>
          <a:p>
            <a:pPr algn="ctr"/>
            <a:r>
              <a:rPr lang="pt-PT" sz="2800" dirty="0" err="1"/>
              <a:t>Conflict</a:t>
            </a:r>
            <a:endParaRPr lang="pt-PT" sz="2800" dirty="0"/>
          </a:p>
          <a:p>
            <a:pPr algn="ctr"/>
            <a:r>
              <a:rPr lang="pt-PT" sz="2800" dirty="0" err="1"/>
              <a:t>Less</a:t>
            </a:r>
            <a:r>
              <a:rPr lang="pt-PT" sz="2800" dirty="0"/>
              <a:t> open </a:t>
            </a:r>
            <a:r>
              <a:rPr lang="pt-PT" sz="2800" dirty="0" err="1"/>
              <a:t>sacrifice</a:t>
            </a:r>
            <a:endParaRPr lang="pt-PT" dirty="0"/>
          </a:p>
        </p:txBody>
      </p:sp>
      <p:sp>
        <p:nvSpPr>
          <p:cNvPr id="17" name="CaixaDeTexto 16"/>
          <p:cNvSpPr txBox="1"/>
          <p:nvPr/>
        </p:nvSpPr>
        <p:spPr>
          <a:xfrm>
            <a:off x="4655476" y="5160620"/>
            <a:ext cx="3324949" cy="954107"/>
          </a:xfrm>
          <a:prstGeom prst="rect">
            <a:avLst/>
          </a:prstGeom>
          <a:noFill/>
        </p:spPr>
        <p:txBody>
          <a:bodyPr wrap="none" rtlCol="0">
            <a:spAutoFit/>
          </a:bodyPr>
          <a:lstStyle/>
          <a:p>
            <a:pPr algn="ctr"/>
            <a:r>
              <a:rPr lang="pt-PT" sz="2800" dirty="0" err="1"/>
              <a:t>Violence</a:t>
            </a:r>
            <a:endParaRPr lang="pt-PT" sz="2800" dirty="0"/>
          </a:p>
          <a:p>
            <a:pPr algn="ctr"/>
            <a:r>
              <a:rPr lang="pt-PT" sz="2800" dirty="0"/>
              <a:t>More open </a:t>
            </a:r>
            <a:r>
              <a:rPr lang="pt-PT" sz="2800" dirty="0" err="1"/>
              <a:t>sacrifice</a:t>
            </a:r>
            <a:endParaRPr lang="pt-PT" dirty="0"/>
          </a:p>
        </p:txBody>
      </p:sp>
      <p:sp>
        <p:nvSpPr>
          <p:cNvPr id="3" name="CaixaDeTexto 2"/>
          <p:cNvSpPr txBox="1"/>
          <p:nvPr/>
        </p:nvSpPr>
        <p:spPr>
          <a:xfrm>
            <a:off x="4572000" y="4637902"/>
            <a:ext cx="1584176" cy="369332"/>
          </a:xfrm>
          <a:prstGeom prst="rect">
            <a:avLst/>
          </a:prstGeom>
          <a:noFill/>
        </p:spPr>
        <p:txBody>
          <a:bodyPr wrap="square" rtlCol="0">
            <a:spAutoFit/>
          </a:bodyPr>
          <a:lstStyle/>
          <a:p>
            <a:r>
              <a:rPr lang="pt-PT" dirty="0"/>
              <a:t>US/</a:t>
            </a:r>
            <a:r>
              <a:rPr lang="pt-PT" dirty="0" err="1"/>
              <a:t>Australia</a:t>
            </a:r>
            <a:endParaRPr lang="pt-PT" dirty="0"/>
          </a:p>
        </p:txBody>
      </p:sp>
      <p:sp>
        <p:nvSpPr>
          <p:cNvPr id="18" name="CaixaDeTexto 17"/>
          <p:cNvSpPr txBox="1"/>
          <p:nvPr/>
        </p:nvSpPr>
        <p:spPr>
          <a:xfrm>
            <a:off x="2474183" y="4631795"/>
            <a:ext cx="928459" cy="369332"/>
          </a:xfrm>
          <a:prstGeom prst="rect">
            <a:avLst/>
          </a:prstGeom>
          <a:noFill/>
        </p:spPr>
        <p:txBody>
          <a:bodyPr wrap="none" rtlCol="0">
            <a:spAutoFit/>
          </a:bodyPr>
          <a:lstStyle/>
          <a:p>
            <a:r>
              <a:rPr lang="pt-PT" dirty="0" err="1"/>
              <a:t>Europe</a:t>
            </a:r>
            <a:endParaRPr lang="pt-PT" dirty="0"/>
          </a:p>
        </p:txBody>
      </p:sp>
    </p:spTree>
    <p:extLst>
      <p:ext uri="{BB962C8B-B14F-4D97-AF65-F5344CB8AC3E}">
        <p14:creationId xmlns:p14="http://schemas.microsoft.com/office/powerpoint/2010/main" val="29612148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a:t>Social </a:t>
            </a:r>
            <a:r>
              <a:rPr lang="pt-PT" dirty="0" err="1"/>
              <a:t>organization</a:t>
            </a:r>
            <a:r>
              <a:rPr lang="pt-PT" dirty="0"/>
              <a:t/>
            </a:r>
            <a:br>
              <a:rPr lang="pt-PT" dirty="0"/>
            </a:br>
            <a:r>
              <a:rPr lang="pt-PT" dirty="0" err="1"/>
              <a:t>principle</a:t>
            </a:r>
            <a:endParaRPr lang="pt-PT" dirty="0"/>
          </a:p>
        </p:txBody>
      </p:sp>
      <p:sp>
        <p:nvSpPr>
          <p:cNvPr id="4" name="Triângulo isósceles 3"/>
          <p:cNvSpPr/>
          <p:nvPr/>
        </p:nvSpPr>
        <p:spPr>
          <a:xfrm>
            <a:off x="3203848" y="1700808"/>
            <a:ext cx="2736304" cy="1800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Triângulo isósceles 5"/>
          <p:cNvSpPr/>
          <p:nvPr/>
        </p:nvSpPr>
        <p:spPr>
          <a:xfrm rot="10800000">
            <a:off x="3203848" y="3784178"/>
            <a:ext cx="2736304" cy="1800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 name="CaixaDeTexto 2"/>
          <p:cNvSpPr txBox="1"/>
          <p:nvPr/>
        </p:nvSpPr>
        <p:spPr>
          <a:xfrm>
            <a:off x="755576" y="3140968"/>
            <a:ext cx="2219518" cy="369332"/>
          </a:xfrm>
          <a:prstGeom prst="rect">
            <a:avLst/>
          </a:prstGeom>
          <a:noFill/>
        </p:spPr>
        <p:txBody>
          <a:bodyPr wrap="none" rtlCol="0">
            <a:spAutoFit/>
          </a:bodyPr>
          <a:lstStyle/>
          <a:p>
            <a:r>
              <a:rPr lang="pt-PT" dirty="0" err="1"/>
              <a:t>Misogyny</a:t>
            </a:r>
            <a:r>
              <a:rPr lang="pt-PT" dirty="0"/>
              <a:t> / </a:t>
            </a:r>
            <a:r>
              <a:rPr lang="pt-PT" dirty="0" err="1"/>
              <a:t>affection</a:t>
            </a:r>
            <a:endParaRPr lang="pt-PT" dirty="0"/>
          </a:p>
        </p:txBody>
      </p:sp>
      <p:sp>
        <p:nvSpPr>
          <p:cNvPr id="5" name="CaixaDeTexto 4"/>
          <p:cNvSpPr txBox="1"/>
          <p:nvPr/>
        </p:nvSpPr>
        <p:spPr>
          <a:xfrm>
            <a:off x="5950153" y="3131676"/>
            <a:ext cx="2659702" cy="369332"/>
          </a:xfrm>
          <a:prstGeom prst="rect">
            <a:avLst/>
          </a:prstGeom>
          <a:noFill/>
        </p:spPr>
        <p:txBody>
          <a:bodyPr wrap="none" rtlCol="0">
            <a:spAutoFit/>
          </a:bodyPr>
          <a:lstStyle/>
          <a:p>
            <a:r>
              <a:rPr lang="pt-PT" dirty="0"/>
              <a:t>Dissimulation / </a:t>
            </a:r>
            <a:r>
              <a:rPr lang="pt-PT" dirty="0" err="1"/>
              <a:t>cognitive</a:t>
            </a:r>
            <a:endParaRPr lang="pt-PT" dirty="0"/>
          </a:p>
        </p:txBody>
      </p:sp>
      <p:sp>
        <p:nvSpPr>
          <p:cNvPr id="7" name="CaixaDeTexto 6"/>
          <p:cNvSpPr txBox="1"/>
          <p:nvPr/>
        </p:nvSpPr>
        <p:spPr>
          <a:xfrm>
            <a:off x="3639692" y="1417638"/>
            <a:ext cx="1685077" cy="369332"/>
          </a:xfrm>
          <a:prstGeom prst="rect">
            <a:avLst/>
          </a:prstGeom>
          <a:noFill/>
        </p:spPr>
        <p:txBody>
          <a:bodyPr wrap="none" rtlCol="0">
            <a:spAutoFit/>
          </a:bodyPr>
          <a:lstStyle/>
          <a:p>
            <a:r>
              <a:rPr lang="pt-PT" dirty="0"/>
              <a:t>Elitism / </a:t>
            </a:r>
            <a:r>
              <a:rPr lang="pt-PT" dirty="0" err="1"/>
              <a:t>desire</a:t>
            </a:r>
            <a:endParaRPr lang="pt-PT" dirty="0"/>
          </a:p>
        </p:txBody>
      </p:sp>
      <p:sp>
        <p:nvSpPr>
          <p:cNvPr id="8" name="CaixaDeTexto 7"/>
          <p:cNvSpPr txBox="1"/>
          <p:nvPr/>
        </p:nvSpPr>
        <p:spPr>
          <a:xfrm>
            <a:off x="3661789" y="5584379"/>
            <a:ext cx="2005677" cy="369332"/>
          </a:xfrm>
          <a:prstGeom prst="rect">
            <a:avLst/>
          </a:prstGeom>
          <a:noFill/>
        </p:spPr>
        <p:txBody>
          <a:bodyPr wrap="none" rtlCol="0">
            <a:spAutoFit/>
          </a:bodyPr>
          <a:lstStyle/>
          <a:p>
            <a:r>
              <a:rPr lang="pt-PT" dirty="0"/>
              <a:t>Elitism / sacrificial</a:t>
            </a:r>
          </a:p>
        </p:txBody>
      </p:sp>
      <p:sp>
        <p:nvSpPr>
          <p:cNvPr id="9" name="CaixaDeTexto 8"/>
          <p:cNvSpPr txBox="1"/>
          <p:nvPr/>
        </p:nvSpPr>
        <p:spPr>
          <a:xfrm>
            <a:off x="755576" y="3784178"/>
            <a:ext cx="2274982" cy="369332"/>
          </a:xfrm>
          <a:prstGeom prst="rect">
            <a:avLst/>
          </a:prstGeom>
          <a:noFill/>
        </p:spPr>
        <p:txBody>
          <a:bodyPr wrap="none" rtlCol="0">
            <a:spAutoFit/>
          </a:bodyPr>
          <a:lstStyle/>
          <a:p>
            <a:r>
              <a:rPr lang="pt-PT" dirty="0" err="1"/>
              <a:t>Misogyny</a:t>
            </a:r>
            <a:r>
              <a:rPr lang="pt-PT" dirty="0"/>
              <a:t> / </a:t>
            </a:r>
            <a:r>
              <a:rPr lang="pt-PT" dirty="0" err="1"/>
              <a:t>domestic</a:t>
            </a:r>
            <a:endParaRPr lang="pt-PT" dirty="0"/>
          </a:p>
        </p:txBody>
      </p:sp>
      <p:sp>
        <p:nvSpPr>
          <p:cNvPr id="10" name="CaixaDeTexto 9"/>
          <p:cNvSpPr txBox="1"/>
          <p:nvPr/>
        </p:nvSpPr>
        <p:spPr>
          <a:xfrm>
            <a:off x="5985201" y="3784178"/>
            <a:ext cx="2852063" cy="369332"/>
          </a:xfrm>
          <a:prstGeom prst="rect">
            <a:avLst/>
          </a:prstGeom>
          <a:noFill/>
        </p:spPr>
        <p:txBody>
          <a:bodyPr wrap="none" rtlCol="0">
            <a:spAutoFit/>
          </a:bodyPr>
          <a:lstStyle/>
          <a:p>
            <a:r>
              <a:rPr lang="pt-PT" dirty="0"/>
              <a:t>Dissimulation / </a:t>
            </a:r>
            <a:r>
              <a:rPr lang="pt-PT" dirty="0" err="1"/>
              <a:t>humiliation</a:t>
            </a:r>
            <a:endParaRPr lang="pt-PT" dirty="0"/>
          </a:p>
        </p:txBody>
      </p:sp>
    </p:spTree>
    <p:extLst>
      <p:ext uri="{BB962C8B-B14F-4D97-AF65-F5344CB8AC3E}">
        <p14:creationId xmlns:p14="http://schemas.microsoft.com/office/powerpoint/2010/main" val="2314178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additive="base">
                                        <p:cTn id="1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err="1"/>
              <a:t>Index</a:t>
            </a:r>
            <a:endParaRPr lang="pt-PT" dirty="0"/>
          </a:p>
        </p:txBody>
      </p:sp>
      <p:sp>
        <p:nvSpPr>
          <p:cNvPr id="3" name="Marcador de Posição de Conteúdo 2"/>
          <p:cNvSpPr>
            <a:spLocks noGrp="1"/>
          </p:cNvSpPr>
          <p:nvPr>
            <p:ph idx="1"/>
          </p:nvPr>
        </p:nvSpPr>
        <p:spPr/>
        <p:txBody>
          <a:bodyPr/>
          <a:lstStyle/>
          <a:p>
            <a:r>
              <a:rPr lang="pt-PT" dirty="0" err="1"/>
              <a:t>Prisoners</a:t>
            </a:r>
            <a:r>
              <a:rPr lang="pt-PT" dirty="0"/>
              <a:t> are </a:t>
            </a:r>
            <a:r>
              <a:rPr lang="pt-PT" dirty="0" err="1"/>
              <a:t>not</a:t>
            </a:r>
            <a:r>
              <a:rPr lang="pt-PT" dirty="0"/>
              <a:t> </a:t>
            </a:r>
            <a:r>
              <a:rPr lang="pt-PT" dirty="0" err="1"/>
              <a:t>the</a:t>
            </a:r>
            <a:r>
              <a:rPr lang="pt-PT" dirty="0"/>
              <a:t> </a:t>
            </a:r>
            <a:r>
              <a:rPr lang="pt-PT" dirty="0" err="1"/>
              <a:t>poor</a:t>
            </a:r>
            <a:endParaRPr lang="pt-PT" dirty="0"/>
          </a:p>
          <a:p>
            <a:r>
              <a:rPr lang="pt-PT" dirty="0"/>
              <a:t>Moral </a:t>
            </a:r>
            <a:r>
              <a:rPr lang="pt-PT" dirty="0" err="1"/>
              <a:t>and</a:t>
            </a:r>
            <a:r>
              <a:rPr lang="pt-PT" dirty="0"/>
              <a:t> </a:t>
            </a:r>
            <a:r>
              <a:rPr lang="pt-PT" dirty="0" err="1"/>
              <a:t>violence</a:t>
            </a:r>
            <a:endParaRPr lang="pt-PT" dirty="0"/>
          </a:p>
          <a:p>
            <a:r>
              <a:rPr lang="pt-PT" dirty="0"/>
              <a:t>Social </a:t>
            </a:r>
            <a:r>
              <a:rPr lang="pt-PT" dirty="0" err="1"/>
              <a:t>theory</a:t>
            </a:r>
            <a:r>
              <a:rPr lang="pt-PT" dirty="0"/>
              <a:t> </a:t>
            </a:r>
            <a:r>
              <a:rPr lang="pt-PT" dirty="0" err="1"/>
              <a:t>and</a:t>
            </a:r>
            <a:r>
              <a:rPr lang="pt-PT" dirty="0"/>
              <a:t> </a:t>
            </a:r>
            <a:r>
              <a:rPr lang="pt-PT" dirty="0" err="1"/>
              <a:t>violence</a:t>
            </a:r>
            <a:endParaRPr lang="pt-PT" dirty="0"/>
          </a:p>
          <a:p>
            <a:r>
              <a:rPr lang="pt-PT" dirty="0" err="1"/>
              <a:t>Sociological</a:t>
            </a:r>
            <a:r>
              <a:rPr lang="pt-PT" dirty="0"/>
              <a:t> </a:t>
            </a:r>
            <a:r>
              <a:rPr lang="pt-PT" dirty="0" err="1"/>
              <a:t>pragmatics</a:t>
            </a:r>
            <a:r>
              <a:rPr lang="pt-PT" dirty="0"/>
              <a:t> in time </a:t>
            </a:r>
            <a:r>
              <a:rPr lang="pt-PT" dirty="0" err="1"/>
              <a:t>of</a:t>
            </a:r>
            <a:r>
              <a:rPr lang="pt-PT" dirty="0"/>
              <a:t> </a:t>
            </a:r>
            <a:r>
              <a:rPr lang="pt-PT" dirty="0" err="1"/>
              <a:t>transformations</a:t>
            </a:r>
            <a:endParaRPr lang="pt-PT" dirty="0"/>
          </a:p>
          <a:p>
            <a:endParaRPr lang="pt-PT" dirty="0"/>
          </a:p>
          <a:p>
            <a:endParaRPr lang="pt-PT" dirty="0"/>
          </a:p>
          <a:p>
            <a:endParaRPr lang="pt-PT" dirty="0"/>
          </a:p>
        </p:txBody>
      </p:sp>
    </p:spTree>
    <p:extLst>
      <p:ext uri="{BB962C8B-B14F-4D97-AF65-F5344CB8AC3E}">
        <p14:creationId xmlns:p14="http://schemas.microsoft.com/office/powerpoint/2010/main" val="3559156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err="1"/>
              <a:t>Prison</a:t>
            </a:r>
            <a:r>
              <a:rPr lang="pt-PT" dirty="0"/>
              <a:t> </a:t>
            </a:r>
            <a:r>
              <a:rPr lang="pt-PT" dirty="0" err="1"/>
              <a:t>revolving</a:t>
            </a:r>
            <a:r>
              <a:rPr lang="pt-PT" dirty="0"/>
              <a:t> </a:t>
            </a:r>
            <a:r>
              <a:rPr lang="pt-PT" dirty="0" err="1"/>
              <a:t>doors</a:t>
            </a:r>
            <a:endParaRPr lang="pt-PT" dirty="0"/>
          </a:p>
        </p:txBody>
      </p:sp>
      <p:pic>
        <p:nvPicPr>
          <p:cNvPr id="1026" name="Picture 2" descr="Resultado de imagem para revolving door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1772816"/>
            <a:ext cx="2808312" cy="4220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470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a:extLst>
              <a:ext uri="{FF2B5EF4-FFF2-40B4-BE49-F238E27FC236}">
                <a16:creationId xmlns:a16="http://schemas.microsoft.com/office/drawing/2014/main" xmlns="" id="{94E3E17A-1462-4EA6-9C04-9633B88A4697}"/>
              </a:ext>
            </a:extLst>
          </p:cNvPr>
          <p:cNvGraphicFramePr>
            <a:graphicFrameLocks/>
          </p:cNvGraphicFramePr>
          <p:nvPr>
            <p:extLst>
              <p:ext uri="{D42A27DB-BD31-4B8C-83A1-F6EECF244321}">
                <p14:modId xmlns:p14="http://schemas.microsoft.com/office/powerpoint/2010/main" val="3384965660"/>
              </p:ext>
            </p:extLst>
          </p:nvPr>
        </p:nvGraphicFramePr>
        <p:xfrm>
          <a:off x="134409" y="1268760"/>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a:extLst>
              <a:ext uri="{FF2B5EF4-FFF2-40B4-BE49-F238E27FC236}">
                <a16:creationId xmlns:a16="http://schemas.microsoft.com/office/drawing/2014/main" xmlns="" id="{63B63137-0AC0-4CFA-A402-39BD9359EB5F}"/>
              </a:ext>
            </a:extLst>
          </p:cNvPr>
          <p:cNvGraphicFramePr>
            <a:graphicFrameLocks/>
          </p:cNvGraphicFramePr>
          <p:nvPr>
            <p:extLst>
              <p:ext uri="{D42A27DB-BD31-4B8C-83A1-F6EECF244321}">
                <p14:modId xmlns:p14="http://schemas.microsoft.com/office/powerpoint/2010/main" val="1081869033"/>
              </p:ext>
            </p:extLst>
          </p:nvPr>
        </p:nvGraphicFramePr>
        <p:xfrm>
          <a:off x="4706409" y="1399946"/>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6" name="CaixaDeTexto 5"/>
          <p:cNvSpPr txBox="1"/>
          <p:nvPr/>
        </p:nvSpPr>
        <p:spPr>
          <a:xfrm>
            <a:off x="5135612" y="3959678"/>
            <a:ext cx="3570208" cy="215444"/>
          </a:xfrm>
          <a:prstGeom prst="rect">
            <a:avLst/>
          </a:prstGeom>
          <a:noFill/>
        </p:spPr>
        <p:txBody>
          <a:bodyPr wrap="none" rtlCol="0">
            <a:spAutoFit/>
          </a:bodyPr>
          <a:lstStyle/>
          <a:p>
            <a:r>
              <a:rPr lang="pt-PT" sz="800" dirty="0" err="1"/>
              <a:t>Source</a:t>
            </a:r>
            <a:r>
              <a:rPr lang="pt-PT" sz="800" dirty="0"/>
              <a:t>: https://www.bop.gov/about/statistics/statistics_inmate_gender.jsp </a:t>
            </a:r>
          </a:p>
        </p:txBody>
      </p:sp>
      <p:graphicFrame>
        <p:nvGraphicFramePr>
          <p:cNvPr id="7" name="Gráfico 6">
            <a:extLst>
              <a:ext uri="{FF2B5EF4-FFF2-40B4-BE49-F238E27FC236}">
                <a16:creationId xmlns:a16="http://schemas.microsoft.com/office/drawing/2014/main" xmlns="" id="{F84E675F-C8C1-46F3-A6DB-E2D2418D515A}"/>
              </a:ext>
            </a:extLst>
          </p:cNvPr>
          <p:cNvGraphicFramePr>
            <a:graphicFrameLocks/>
          </p:cNvGraphicFramePr>
          <p:nvPr>
            <p:extLst>
              <p:ext uri="{D42A27DB-BD31-4B8C-83A1-F6EECF244321}">
                <p14:modId xmlns:p14="http://schemas.microsoft.com/office/powerpoint/2010/main" val="2273471914"/>
              </p:ext>
            </p:extLst>
          </p:nvPr>
        </p:nvGraphicFramePr>
        <p:xfrm>
          <a:off x="1994802" y="3645024"/>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8" name="CaixaDeTexto 7"/>
          <p:cNvSpPr txBox="1"/>
          <p:nvPr/>
        </p:nvSpPr>
        <p:spPr>
          <a:xfrm>
            <a:off x="1640888" y="5980208"/>
            <a:ext cx="4961615" cy="215444"/>
          </a:xfrm>
          <a:prstGeom prst="rect">
            <a:avLst/>
          </a:prstGeom>
          <a:noFill/>
        </p:spPr>
        <p:txBody>
          <a:bodyPr wrap="none" rtlCol="0">
            <a:spAutoFit/>
          </a:bodyPr>
          <a:lstStyle/>
          <a:p>
            <a:r>
              <a:rPr lang="pt-PT" sz="800" dirty="0" err="1"/>
              <a:t>Source</a:t>
            </a:r>
            <a:r>
              <a:rPr lang="pt-PT" sz="800" dirty="0"/>
              <a:t>: http://www.prisonstudies.org/highest-to-lowest/female-prisoners?field_region_taxonomy_tid=All  </a:t>
            </a:r>
          </a:p>
        </p:txBody>
      </p:sp>
      <p:sp>
        <p:nvSpPr>
          <p:cNvPr id="2" name="CaixaDeTexto 1"/>
          <p:cNvSpPr txBox="1"/>
          <p:nvPr/>
        </p:nvSpPr>
        <p:spPr>
          <a:xfrm>
            <a:off x="2788856" y="528222"/>
            <a:ext cx="4264309" cy="769441"/>
          </a:xfrm>
          <a:prstGeom prst="rect">
            <a:avLst/>
          </a:prstGeom>
          <a:noFill/>
        </p:spPr>
        <p:txBody>
          <a:bodyPr wrap="none" rtlCol="0">
            <a:spAutoFit/>
          </a:bodyPr>
          <a:lstStyle/>
          <a:p>
            <a:r>
              <a:rPr lang="pt-PT" sz="4400" dirty="0" err="1"/>
              <a:t>Sex</a:t>
            </a:r>
            <a:r>
              <a:rPr lang="pt-PT" sz="4400" dirty="0"/>
              <a:t> </a:t>
            </a:r>
            <a:r>
              <a:rPr lang="pt-PT" sz="4400" dirty="0" err="1"/>
              <a:t>of</a:t>
            </a:r>
            <a:r>
              <a:rPr lang="pt-PT" sz="4400" dirty="0"/>
              <a:t> </a:t>
            </a:r>
            <a:r>
              <a:rPr lang="pt-PT" sz="4400" dirty="0" err="1"/>
              <a:t>prisoners</a:t>
            </a:r>
            <a:endParaRPr lang="pt-PT" sz="4400" dirty="0"/>
          </a:p>
        </p:txBody>
      </p:sp>
    </p:spTree>
    <p:extLst>
      <p:ext uri="{BB962C8B-B14F-4D97-AF65-F5344CB8AC3E}">
        <p14:creationId xmlns:p14="http://schemas.microsoft.com/office/powerpoint/2010/main" val="1818809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86111" y="4528055"/>
            <a:ext cx="1981633" cy="215444"/>
          </a:xfrm>
          <a:prstGeom prst="rect">
            <a:avLst/>
          </a:prstGeom>
          <a:noFill/>
        </p:spPr>
        <p:txBody>
          <a:bodyPr wrap="none" rtlCol="0">
            <a:spAutoFit/>
          </a:bodyPr>
          <a:lstStyle/>
          <a:p>
            <a:r>
              <a:rPr lang="pt-PT" sz="800" dirty="0" err="1"/>
              <a:t>Source</a:t>
            </a:r>
            <a:r>
              <a:rPr lang="pt-PT" sz="800" dirty="0"/>
              <a:t>: https://talkpoverty.org/poverty/ </a:t>
            </a:r>
          </a:p>
        </p:txBody>
      </p:sp>
      <p:graphicFrame>
        <p:nvGraphicFramePr>
          <p:cNvPr id="7" name="Gráfico 6">
            <a:extLst>
              <a:ext uri="{FF2B5EF4-FFF2-40B4-BE49-F238E27FC236}">
                <a16:creationId xmlns:a16="http://schemas.microsoft.com/office/drawing/2014/main" xmlns="" id="{13856D1E-0A14-41FA-B008-0542F79DFB5D}"/>
              </a:ext>
            </a:extLst>
          </p:cNvPr>
          <p:cNvGraphicFramePr>
            <a:graphicFrameLocks/>
          </p:cNvGraphicFramePr>
          <p:nvPr>
            <p:extLst>
              <p:ext uri="{D42A27DB-BD31-4B8C-83A1-F6EECF244321}">
                <p14:modId xmlns:p14="http://schemas.microsoft.com/office/powerpoint/2010/main" val="147120172"/>
              </p:ext>
            </p:extLst>
          </p:nvPr>
        </p:nvGraphicFramePr>
        <p:xfrm>
          <a:off x="4339855" y="1579129"/>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áfico 7">
            <a:extLst>
              <a:ext uri="{FF2B5EF4-FFF2-40B4-BE49-F238E27FC236}">
                <a16:creationId xmlns:a16="http://schemas.microsoft.com/office/drawing/2014/main" xmlns="" id="{9EE9AEC0-AEE1-4B4D-89C6-2F0F138C83E1}"/>
              </a:ext>
            </a:extLst>
          </p:cNvPr>
          <p:cNvGraphicFramePr>
            <a:graphicFrameLocks/>
          </p:cNvGraphicFramePr>
          <p:nvPr>
            <p:extLst>
              <p:ext uri="{D42A27DB-BD31-4B8C-83A1-F6EECF244321}">
                <p14:modId xmlns:p14="http://schemas.microsoft.com/office/powerpoint/2010/main" val="2126560025"/>
              </p:ext>
            </p:extLst>
          </p:nvPr>
        </p:nvGraphicFramePr>
        <p:xfrm>
          <a:off x="-18256" y="1664444"/>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áfico 8">
            <a:extLst>
              <a:ext uri="{FF2B5EF4-FFF2-40B4-BE49-F238E27FC236}">
                <a16:creationId xmlns:a16="http://schemas.microsoft.com/office/drawing/2014/main" xmlns="" id="{0B022FC3-1310-47E7-9AB1-5DD9EE184178}"/>
              </a:ext>
            </a:extLst>
          </p:cNvPr>
          <p:cNvGraphicFramePr>
            <a:graphicFrameLocks/>
          </p:cNvGraphicFramePr>
          <p:nvPr>
            <p:extLst>
              <p:ext uri="{D42A27DB-BD31-4B8C-83A1-F6EECF244321}">
                <p14:modId xmlns:p14="http://schemas.microsoft.com/office/powerpoint/2010/main" val="1963051345"/>
              </p:ext>
            </p:extLst>
          </p:nvPr>
        </p:nvGraphicFramePr>
        <p:xfrm>
          <a:off x="2267744" y="3789040"/>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CaixaDeTexto 9"/>
          <p:cNvSpPr txBox="1"/>
          <p:nvPr/>
        </p:nvSpPr>
        <p:spPr>
          <a:xfrm>
            <a:off x="1428358" y="5956176"/>
            <a:ext cx="6792244" cy="338554"/>
          </a:xfrm>
          <a:prstGeom prst="rect">
            <a:avLst/>
          </a:prstGeom>
          <a:noFill/>
        </p:spPr>
        <p:txBody>
          <a:bodyPr wrap="none" rtlCol="0">
            <a:spAutoFit/>
          </a:bodyPr>
          <a:lstStyle/>
          <a:p>
            <a:r>
              <a:rPr lang="pt-PT" sz="800" dirty="0" err="1"/>
              <a:t>Source</a:t>
            </a:r>
            <a:r>
              <a:rPr lang="pt-PT" sz="800" dirty="0"/>
              <a:t>: </a:t>
            </a:r>
            <a:r>
              <a:rPr lang="pt-PT" sz="800" dirty="0">
                <a:hlinkClick r:id="rId5"/>
              </a:rPr>
              <a:t>https://www.rtp.pt/noticias/mundo/privacao-material-severa-em-portugal-acima-da-media-da-ue-apesar-de-recuo-eurostat_n911363</a:t>
            </a:r>
            <a:r>
              <a:rPr lang="pt-PT" sz="800" dirty="0"/>
              <a:t> and </a:t>
            </a:r>
          </a:p>
          <a:p>
            <a:r>
              <a:rPr lang="pt-PT" sz="800" dirty="0">
                <a:hlinkClick r:id="rId6"/>
              </a:rPr>
              <a:t>http://www.dn.pt/portugal/interior/populacao-em-risco-de-pobreza-mantemse-em-2014-mas-situacao-piorou-para-as-mulheres-4823454.html</a:t>
            </a:r>
            <a:r>
              <a:rPr lang="pt-PT" sz="800" dirty="0"/>
              <a:t> </a:t>
            </a:r>
          </a:p>
        </p:txBody>
      </p:sp>
      <p:sp>
        <p:nvSpPr>
          <p:cNvPr id="6" name="CaixaDeTexto 5"/>
          <p:cNvSpPr txBox="1"/>
          <p:nvPr/>
        </p:nvSpPr>
        <p:spPr>
          <a:xfrm>
            <a:off x="4206307" y="4323682"/>
            <a:ext cx="5052986" cy="338554"/>
          </a:xfrm>
          <a:prstGeom prst="rect">
            <a:avLst/>
          </a:prstGeom>
          <a:noFill/>
        </p:spPr>
        <p:txBody>
          <a:bodyPr wrap="none" rtlCol="0">
            <a:spAutoFit/>
          </a:bodyPr>
          <a:lstStyle/>
          <a:p>
            <a:r>
              <a:rPr lang="pt-PT" sz="800" dirty="0" err="1"/>
              <a:t>Source</a:t>
            </a:r>
            <a:r>
              <a:rPr lang="pt-PT" sz="800" dirty="0"/>
              <a:t>: </a:t>
            </a:r>
            <a:r>
              <a:rPr lang="pt-PT" sz="800" dirty="0">
                <a:hlinkClick r:id="rId7"/>
              </a:rPr>
              <a:t>https://www.wilsoncenter.org/sites/default/files/Poverty_Statistics_Mexico_2013.pdf</a:t>
            </a:r>
            <a:r>
              <a:rPr lang="pt-PT" sz="800" dirty="0"/>
              <a:t> and </a:t>
            </a:r>
          </a:p>
          <a:p>
            <a:r>
              <a:rPr lang="pt-PT" sz="800" dirty="0">
                <a:hlinkClick r:id="rId8"/>
              </a:rPr>
              <a:t>http://www.insightcrime.org/news-analysis/study-highlights-overcrowding-and-violence-in-mexicos-prisons</a:t>
            </a:r>
            <a:r>
              <a:rPr lang="pt-PT" sz="800" dirty="0"/>
              <a:t>  </a:t>
            </a:r>
          </a:p>
        </p:txBody>
      </p:sp>
      <p:sp>
        <p:nvSpPr>
          <p:cNvPr id="11" name="CaixaDeTexto 10"/>
          <p:cNvSpPr txBox="1"/>
          <p:nvPr/>
        </p:nvSpPr>
        <p:spPr>
          <a:xfrm>
            <a:off x="793569" y="534254"/>
            <a:ext cx="8061822" cy="769441"/>
          </a:xfrm>
          <a:prstGeom prst="rect">
            <a:avLst/>
          </a:prstGeom>
          <a:noFill/>
        </p:spPr>
        <p:txBody>
          <a:bodyPr wrap="none" rtlCol="0">
            <a:spAutoFit/>
          </a:bodyPr>
          <a:lstStyle/>
          <a:p>
            <a:r>
              <a:rPr lang="pt-PT" sz="4400" dirty="0" err="1"/>
              <a:t>Prisoners</a:t>
            </a:r>
            <a:r>
              <a:rPr lang="pt-PT" sz="4400" dirty="0"/>
              <a:t> compare </a:t>
            </a:r>
            <a:r>
              <a:rPr lang="pt-PT" sz="4400" dirty="0" err="1"/>
              <a:t>poor</a:t>
            </a:r>
            <a:r>
              <a:rPr lang="pt-PT" sz="4400" dirty="0"/>
              <a:t> </a:t>
            </a:r>
            <a:r>
              <a:rPr lang="pt-PT" sz="4400" dirty="0" err="1"/>
              <a:t>people</a:t>
            </a:r>
            <a:endParaRPr lang="pt-PT" sz="4400" dirty="0"/>
          </a:p>
        </p:txBody>
      </p:sp>
    </p:spTree>
    <p:extLst>
      <p:ext uri="{BB962C8B-B14F-4D97-AF65-F5344CB8AC3E}">
        <p14:creationId xmlns:p14="http://schemas.microsoft.com/office/powerpoint/2010/main" val="1721144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z="3200" dirty="0" err="1"/>
              <a:t>Who</a:t>
            </a:r>
            <a:r>
              <a:rPr lang="pt-PT" sz="3200" dirty="0"/>
              <a:t> can </a:t>
            </a:r>
            <a:r>
              <a:rPr lang="pt-PT" sz="3200" dirty="0" err="1"/>
              <a:t>assure</a:t>
            </a:r>
            <a:r>
              <a:rPr lang="pt-PT" sz="3200" dirty="0"/>
              <a:t> </a:t>
            </a:r>
            <a:r>
              <a:rPr lang="pt-PT" sz="3200" dirty="0" err="1"/>
              <a:t>that</a:t>
            </a:r>
            <a:r>
              <a:rPr lang="pt-PT" sz="3200" dirty="0"/>
              <a:t> </a:t>
            </a:r>
            <a:r>
              <a:rPr lang="pt-PT" sz="3200" dirty="0" err="1"/>
              <a:t>modern</a:t>
            </a:r>
            <a:r>
              <a:rPr lang="pt-PT" sz="3200" dirty="0"/>
              <a:t> </a:t>
            </a:r>
            <a:r>
              <a:rPr lang="pt-PT" sz="3200" dirty="0" err="1"/>
              <a:t>societies</a:t>
            </a:r>
            <a:r>
              <a:rPr lang="pt-PT" sz="3200" dirty="0"/>
              <a:t> do </a:t>
            </a:r>
            <a:r>
              <a:rPr lang="pt-PT" sz="3200" dirty="0" err="1"/>
              <a:t>not</a:t>
            </a:r>
            <a:r>
              <a:rPr lang="pt-PT" sz="3200" dirty="0"/>
              <a:t> use </a:t>
            </a:r>
            <a:r>
              <a:rPr lang="pt-PT" sz="3200" dirty="0" err="1"/>
              <a:t>human</a:t>
            </a:r>
            <a:r>
              <a:rPr lang="pt-PT" sz="3200" dirty="0"/>
              <a:t> </a:t>
            </a:r>
            <a:r>
              <a:rPr lang="pt-PT" sz="3200" dirty="0" err="1"/>
              <a:t>sacrifices</a:t>
            </a:r>
            <a:r>
              <a:rPr lang="pt-PT" sz="3200" dirty="0"/>
              <a:t>, </a:t>
            </a:r>
            <a:r>
              <a:rPr lang="pt-PT" sz="3200" dirty="0" err="1"/>
              <a:t>any</a:t>
            </a:r>
            <a:r>
              <a:rPr lang="pt-PT" sz="3200" dirty="0"/>
              <a:t> more ?</a:t>
            </a:r>
          </a:p>
        </p:txBody>
      </p:sp>
      <p:pic>
        <p:nvPicPr>
          <p:cNvPr id="1026" name="Picture 2" descr="Resultado de imagem para human sacrifice mexi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620637"/>
            <a:ext cx="6667872" cy="4346778"/>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p:cNvSpPr txBox="1"/>
          <p:nvPr/>
        </p:nvSpPr>
        <p:spPr>
          <a:xfrm>
            <a:off x="4067943" y="6018810"/>
            <a:ext cx="2710999" cy="276999"/>
          </a:xfrm>
          <a:prstGeom prst="rect">
            <a:avLst/>
          </a:prstGeom>
          <a:noFill/>
        </p:spPr>
        <p:txBody>
          <a:bodyPr wrap="none" rtlCol="0">
            <a:spAutoFit/>
          </a:bodyPr>
          <a:lstStyle/>
          <a:p>
            <a:r>
              <a:rPr lang="pt-PT" sz="1200" dirty="0" err="1"/>
              <a:t>Photo</a:t>
            </a:r>
            <a:r>
              <a:rPr lang="pt-PT" sz="1200" dirty="0"/>
              <a:t> </a:t>
            </a:r>
            <a:r>
              <a:rPr lang="pt-PT" sz="1200" dirty="0" err="1"/>
              <a:t>credit</a:t>
            </a:r>
            <a:r>
              <a:rPr lang="pt-PT" sz="1200" dirty="0"/>
              <a:t>: </a:t>
            </a:r>
            <a:r>
              <a:rPr lang="pt-PT" sz="1200" dirty="0">
                <a:hlinkClick r:id="rId3"/>
              </a:rPr>
              <a:t>amantidellastoria.com</a:t>
            </a:r>
            <a:r>
              <a:rPr lang="pt-PT" sz="1200" dirty="0"/>
              <a:t>   </a:t>
            </a:r>
          </a:p>
        </p:txBody>
      </p:sp>
    </p:spTree>
    <p:extLst>
      <p:ext uri="{BB962C8B-B14F-4D97-AF65-F5344CB8AC3E}">
        <p14:creationId xmlns:p14="http://schemas.microsoft.com/office/powerpoint/2010/main" val="1405447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Resultado de imagem para autos de fé fot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PT"/>
          </a:p>
        </p:txBody>
      </p:sp>
      <p:sp>
        <p:nvSpPr>
          <p:cNvPr id="5" name="AutoShape 4" descr="Resultado de imagem para autos de fé foto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PT"/>
          </a:p>
        </p:txBody>
      </p:sp>
      <p:sp>
        <p:nvSpPr>
          <p:cNvPr id="6" name="AutoShape 6" descr="Resultado de imagem para autos de fé foto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PT"/>
          </a:p>
        </p:txBody>
      </p:sp>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475432"/>
            <a:ext cx="4723808"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379" y="328166"/>
            <a:ext cx="537210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1613" y="3283744"/>
            <a:ext cx="3226612" cy="2773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5" y="3730853"/>
            <a:ext cx="5447506" cy="3095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8224" y="131763"/>
            <a:ext cx="2286000" cy="305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8162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err="1"/>
              <a:t>Interpretation</a:t>
            </a:r>
            <a:r>
              <a:rPr lang="pt-PT" dirty="0"/>
              <a:t> </a:t>
            </a:r>
            <a:r>
              <a:rPr lang="pt-PT" dirty="0" err="1"/>
              <a:t>depends</a:t>
            </a:r>
            <a:r>
              <a:rPr lang="pt-PT" dirty="0"/>
              <a:t> </a:t>
            </a:r>
            <a:br>
              <a:rPr lang="pt-PT" dirty="0"/>
            </a:br>
            <a:r>
              <a:rPr lang="pt-PT" dirty="0" err="1"/>
              <a:t>on</a:t>
            </a:r>
            <a:r>
              <a:rPr lang="pt-PT" dirty="0"/>
              <a:t> </a:t>
            </a:r>
            <a:r>
              <a:rPr lang="pt-PT" dirty="0" err="1"/>
              <a:t>point</a:t>
            </a:r>
            <a:r>
              <a:rPr lang="pt-PT" dirty="0"/>
              <a:t> </a:t>
            </a:r>
            <a:r>
              <a:rPr lang="pt-PT" dirty="0" err="1"/>
              <a:t>of</a:t>
            </a:r>
            <a:r>
              <a:rPr lang="pt-PT" dirty="0"/>
              <a:t> </a:t>
            </a:r>
            <a:r>
              <a:rPr lang="pt-PT" dirty="0" err="1"/>
              <a:t>view</a:t>
            </a:r>
            <a:endParaRPr lang="pt-PT" dirty="0"/>
          </a:p>
        </p:txBody>
      </p:sp>
      <p:sp>
        <p:nvSpPr>
          <p:cNvPr id="3" name="Marcador de Posição de Conteúdo 2"/>
          <p:cNvSpPr>
            <a:spLocks noGrp="1"/>
          </p:cNvSpPr>
          <p:nvPr>
            <p:ph idx="1"/>
          </p:nvPr>
        </p:nvSpPr>
        <p:spPr>
          <a:xfrm>
            <a:off x="457200" y="2321287"/>
            <a:ext cx="8229600" cy="3483978"/>
          </a:xfrm>
        </p:spPr>
        <p:txBody>
          <a:bodyPr/>
          <a:lstStyle/>
          <a:p>
            <a:r>
              <a:rPr lang="pt-PT" dirty="0"/>
              <a:t>Top </a:t>
            </a:r>
            <a:r>
              <a:rPr lang="pt-PT" dirty="0" err="1"/>
              <a:t>down</a:t>
            </a:r>
            <a:endParaRPr lang="pt-PT" dirty="0"/>
          </a:p>
          <a:p>
            <a:endParaRPr lang="pt-PT" dirty="0"/>
          </a:p>
          <a:p>
            <a:r>
              <a:rPr lang="pt-PT" dirty="0" err="1"/>
              <a:t>Up</a:t>
            </a:r>
            <a:r>
              <a:rPr lang="pt-PT" dirty="0"/>
              <a:t> </a:t>
            </a:r>
            <a:r>
              <a:rPr lang="pt-PT" dirty="0" err="1"/>
              <a:t>state</a:t>
            </a:r>
            <a:r>
              <a:rPr lang="pt-PT" dirty="0"/>
              <a:t> – </a:t>
            </a:r>
            <a:r>
              <a:rPr lang="pt-PT" dirty="0" err="1"/>
              <a:t>statistics</a:t>
            </a:r>
            <a:r>
              <a:rPr lang="pt-PT" dirty="0"/>
              <a:t> as </a:t>
            </a:r>
            <a:r>
              <a:rPr lang="pt-PT" dirty="0" err="1"/>
              <a:t>if</a:t>
            </a:r>
            <a:r>
              <a:rPr lang="pt-PT" dirty="0"/>
              <a:t> </a:t>
            </a:r>
            <a:r>
              <a:rPr lang="pt-PT" dirty="0" err="1"/>
              <a:t>it</a:t>
            </a:r>
            <a:r>
              <a:rPr lang="pt-PT" dirty="0"/>
              <a:t> </a:t>
            </a:r>
            <a:r>
              <a:rPr lang="pt-PT" dirty="0" err="1"/>
              <a:t>was</a:t>
            </a:r>
            <a:r>
              <a:rPr lang="pt-PT" dirty="0"/>
              <a:t> </a:t>
            </a:r>
            <a:r>
              <a:rPr lang="pt-PT" dirty="0" err="1"/>
              <a:t>the</a:t>
            </a:r>
            <a:r>
              <a:rPr lang="pt-PT" dirty="0"/>
              <a:t> </a:t>
            </a:r>
            <a:r>
              <a:rPr lang="pt-PT" dirty="0" err="1"/>
              <a:t>state</a:t>
            </a:r>
            <a:r>
              <a:rPr lang="pt-PT" dirty="0"/>
              <a:t> </a:t>
            </a:r>
            <a:r>
              <a:rPr lang="pt-PT" dirty="0" err="1"/>
              <a:t>that</a:t>
            </a:r>
            <a:r>
              <a:rPr lang="pt-PT" dirty="0"/>
              <a:t> </a:t>
            </a:r>
            <a:r>
              <a:rPr lang="pt-PT" dirty="0" err="1"/>
              <a:t>produces</a:t>
            </a:r>
            <a:r>
              <a:rPr lang="pt-PT" dirty="0"/>
              <a:t> </a:t>
            </a:r>
            <a:r>
              <a:rPr lang="pt-PT" dirty="0" err="1"/>
              <a:t>society</a:t>
            </a:r>
            <a:r>
              <a:rPr lang="pt-PT" dirty="0"/>
              <a:t> </a:t>
            </a:r>
            <a:r>
              <a:rPr lang="pt-PT" dirty="0" err="1"/>
              <a:t>subsystems</a:t>
            </a:r>
            <a:endParaRPr lang="pt-PT" dirty="0"/>
          </a:p>
          <a:p>
            <a:endParaRPr lang="pt-PT" dirty="0"/>
          </a:p>
          <a:p>
            <a:endParaRPr lang="pt-PT" dirty="0"/>
          </a:p>
        </p:txBody>
      </p:sp>
    </p:spTree>
    <p:extLst>
      <p:ext uri="{BB962C8B-B14F-4D97-AF65-F5344CB8AC3E}">
        <p14:creationId xmlns:p14="http://schemas.microsoft.com/office/powerpoint/2010/main" val="1471880032"/>
      </p:ext>
    </p:extLst>
  </p:cSld>
  <p:clrMapOvr>
    <a:masterClrMapping/>
  </p:clrMapOvr>
</p:sld>
</file>

<file path=ppt/theme/theme1.xml><?xml version="1.0" encoding="utf-8"?>
<a:theme xmlns:a="http://schemas.openxmlformats.org/drawingml/2006/main" name="Modelo de apresentação predefinido">
  <a:themeElements>
    <a:clrScheme name="Modelo de apresentação predefini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elo de apresentação predefini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elo de apresentação predefini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elo de apresentação predefini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elo de apresentação predefini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elo de apresentação predefini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elo de apresentação predefini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elo de apresentação predefini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elo de apresentação predefini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elo de apresentação predefini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elo de apresentação predefini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elo de apresentação predefini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elo de apresentação predefini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elo de apresentação predefini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2535</TotalTime>
  <Words>952</Words>
  <Application>Microsoft Office PowerPoint</Application>
  <PresentationFormat>Apresentação no Ecrã (4:3)</PresentationFormat>
  <Paragraphs>129</Paragraphs>
  <Slides>24</Slides>
  <Notes>4</Notes>
  <HiddenSlides>0</HiddenSlides>
  <MMClips>0</MMClips>
  <ScaleCrop>false</ScaleCrop>
  <HeadingPairs>
    <vt:vector size="4" baseType="variant">
      <vt:variant>
        <vt:lpstr>Tema</vt:lpstr>
      </vt:variant>
      <vt:variant>
        <vt:i4>1</vt:i4>
      </vt:variant>
      <vt:variant>
        <vt:lpstr>Títulos dos diapositivos</vt:lpstr>
      </vt:variant>
      <vt:variant>
        <vt:i4>24</vt:i4>
      </vt:variant>
    </vt:vector>
  </HeadingPairs>
  <TitlesOfParts>
    <vt:vector size="25" baseType="lpstr">
      <vt:lpstr>Modelo de apresentação predefinido</vt:lpstr>
      <vt:lpstr>Who are the prisoners?</vt:lpstr>
      <vt:lpstr>Discrimination</vt:lpstr>
      <vt:lpstr>Index</vt:lpstr>
      <vt:lpstr>Prison revolving doors</vt:lpstr>
      <vt:lpstr>Apresentação do PowerPoint</vt:lpstr>
      <vt:lpstr>Apresentação do PowerPoint</vt:lpstr>
      <vt:lpstr>Who can assure that modern societies do not use human sacrifices, any more ?</vt:lpstr>
      <vt:lpstr>Apresentação do PowerPoint</vt:lpstr>
      <vt:lpstr>Interpretation depends  on point of view</vt:lpstr>
      <vt:lpstr>Where and to whom prisons are more relevant?</vt:lpstr>
      <vt:lpstr>Interpretation depends  on point of view (II)</vt:lpstr>
      <vt:lpstr>Social integration and exclusion</vt:lpstr>
      <vt:lpstr>Discrimination</vt:lpstr>
      <vt:lpstr>Equality and justice </vt:lpstr>
      <vt:lpstr>Fim</vt:lpstr>
      <vt:lpstr>Equality and justice </vt:lpstr>
      <vt:lpstr>Integration and exclusion</vt:lpstr>
      <vt:lpstr>Is it a humanitarian or  a social problem?</vt:lpstr>
      <vt:lpstr>21 thousand people die dayly of hanger (http://www.poverty.com) </vt:lpstr>
      <vt:lpstr>Improving is enough? </vt:lpstr>
      <vt:lpstr>Who are the prisoners?</vt:lpstr>
      <vt:lpstr>Moral relations state-society</vt:lpstr>
      <vt:lpstr>Social relations between  power and care</vt:lpstr>
      <vt:lpstr>Social organization principle</vt:lpstr>
    </vt:vector>
  </TitlesOfParts>
  <Company>O nome da sua organização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Diapositivo 1</dc:title>
  <dc:creator>O seu nome de utilizador</dc:creator>
  <cp:lastModifiedBy>Antonio Dores</cp:lastModifiedBy>
  <cp:revision>194</cp:revision>
  <dcterms:created xsi:type="dcterms:W3CDTF">2005-12-05T12:20:13Z</dcterms:created>
  <dcterms:modified xsi:type="dcterms:W3CDTF">2017-06-14T13:59:55Z</dcterms:modified>
</cp:coreProperties>
</file>