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1" r:id="rId2"/>
    <p:sldId id="356" r:id="rId3"/>
    <p:sldId id="358" r:id="rId4"/>
    <p:sldId id="359" r:id="rId5"/>
    <p:sldId id="357" r:id="rId6"/>
    <p:sldId id="362" r:id="rId7"/>
    <p:sldId id="363" r:id="rId8"/>
    <p:sldId id="374" r:id="rId9"/>
    <p:sldId id="353" r:id="rId10"/>
    <p:sldId id="365" r:id="rId11"/>
    <p:sldId id="372" r:id="rId12"/>
    <p:sldId id="369" r:id="rId13"/>
    <p:sldId id="370" r:id="rId14"/>
    <p:sldId id="364" r:id="rId15"/>
    <p:sldId id="367" r:id="rId16"/>
    <p:sldId id="371" r:id="rId17"/>
    <p:sldId id="366" r:id="rId18"/>
    <p:sldId id="373" r:id="rId19"/>
    <p:sldId id="375" r:id="rId20"/>
    <p:sldId id="311" r:id="rId21"/>
  </p:sldIdLst>
  <p:sldSz cx="9144000" cy="6858000" type="screen4x3"/>
  <p:notesSz cx="7099300" cy="1023461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P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pt-P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P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B577D3F-E138-46E2-9D9E-FB23019883F1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6679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BDC80-09CF-46AC-83D5-9D0E39173A42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89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t-PT" dirty="0"/>
              <a:t>Ondas</a:t>
            </a:r>
            <a:r>
              <a:rPr lang="pt-PT" baseline="0" dirty="0"/>
              <a:t> nacionalistas – e irracionalidade pro nazi</a:t>
            </a:r>
          </a:p>
          <a:p>
            <a:pPr marL="228600" indent="-228600">
              <a:buAutoNum type="arabicPeriod"/>
            </a:pPr>
            <a:r>
              <a:rPr lang="pt-PT" baseline="0" dirty="0"/>
              <a:t>Teoria da violência democrática não é negativa e é moralmente inquestionável</a:t>
            </a:r>
          </a:p>
          <a:p>
            <a:pPr marL="228600" indent="-228600">
              <a:buAutoNum type="arabicPeriod"/>
            </a:pPr>
            <a:r>
              <a:rPr lang="pt-PT" baseline="0" dirty="0"/>
              <a:t>Cedências sociais à xenofobia através da criminalização dos imigrantes</a:t>
            </a:r>
          </a:p>
          <a:p>
            <a:pPr marL="228600" indent="-228600">
              <a:buAutoNum type="arabicPeriod"/>
            </a:pPr>
            <a:r>
              <a:rPr lang="pt-PT" baseline="0" dirty="0"/>
              <a:t>Políticas emancipatórias universais (públicas, gratuitas e de qualidade) tornadas assistencialistas (baratas, para os pobres e pagas para todos os outros)</a:t>
            </a:r>
          </a:p>
          <a:p>
            <a:pPr marL="228600" indent="-228600">
              <a:buAutoNum type="arabicPeriod"/>
            </a:pPr>
            <a:r>
              <a:rPr lang="pt-PT" baseline="0" dirty="0"/>
              <a:t>Resultado: declaração da ONU contra a violação dos DH e do direito internacional, desrespeito do Estado de direito e das constituições, da liberdade de informação e expressão, negação das práticas democráticas em vários países </a:t>
            </a:r>
            <a:r>
              <a:rPr lang="pt-PT" baseline="0"/>
              <a:t>e também na UE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7D3F-E138-46E2-9D9E-FB23019883F1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664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Zizek</a:t>
            </a:r>
            <a:r>
              <a:rPr lang="pt-PT" dirty="0"/>
              <a:t> diz que ou a esquerda para a entrada de refugiados ou deixa-se dominar politicamente pela extrema direita</a:t>
            </a:r>
          </a:p>
          <a:p>
            <a:r>
              <a:rPr lang="pt-PT" dirty="0"/>
              <a:t>http://www1.folha.uol.com.br/mundo/2015/11/1704273-militarizacao-e-solucao-para-crise-dos-refugiados-diz-filosofo-slavoj-zizek.shtml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7D3F-E138-46E2-9D9E-FB23019883F1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3521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97E1A-BD40-4470-8797-8CA970BE352B}" type="slidenum">
              <a:rPr lang="pt-PT"/>
              <a:pPr/>
              <a:t>20</a:t>
            </a:fld>
            <a:endParaRPr lang="pt-PT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534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DE124-5BD5-498F-BA49-7FBDCA3BBAE2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E20A8-19BB-48D7-AD84-4FFA87D5B9B8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9DB3-104F-4C62-997C-0DC16B6F6EB9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4A563-B0BE-4BF0-83B9-7F47F262D88E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C48F4-B079-4A95-99A8-FC3444BF0AE7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62804-BBA6-44C9-B78E-22B0253B04A3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55AB3-1A63-4CAC-A4B7-E83704B2F5ED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7B569-2D95-47EC-B510-01878496F0D2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A738A-0372-47A3-93A3-CFDDC48F719E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14B6-32A5-4268-A541-7C1835A5EDEC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7C319-5ACF-47DF-AD6D-858075C91C68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r="-6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 estilo do título		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992EB7-6D1E-4287-A698-161F7F5422ED}" type="slidenum">
              <a:rPr lang="pt-PT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O0IRsfrPQ4" TargetMode="External"/><Relationship Id="rId2" Type="http://schemas.openxmlformats.org/officeDocument/2006/relationships/hyperlink" Target="https://www.youtube.com/watch?v=0_QrIapiNO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querda.net/artigo/milhares-de-presos-palestinianos-entram-em-greve-da-fome/4815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scte.pt/~apa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scte.pt/~apad/estesp/trilogia.htm" TargetMode="External"/><Relationship Id="rId4" Type="http://schemas.openxmlformats.org/officeDocument/2006/relationships/hyperlink" Target="http://iscte.pt/~apad/estes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bkSRLYSoj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/>
          </a:bodyPr>
          <a:lstStyle/>
          <a:p>
            <a:r>
              <a:rPr lang="pt-PT" b="1" i="1" dirty="0"/>
              <a:t>A Europa à Deriva</a:t>
            </a:r>
            <a:br>
              <a:rPr lang="pt-PT" dirty="0"/>
            </a:b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888504"/>
          </a:xfrm>
        </p:spPr>
        <p:txBody>
          <a:bodyPr/>
          <a:lstStyle/>
          <a:p>
            <a:r>
              <a:rPr lang="pt-PT" dirty="0"/>
              <a:t>António Pedro Dores, Abril 2017</a:t>
            </a:r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2666777"/>
            <a:ext cx="814678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800" dirty="0"/>
              <a:t>Europa e a Crise Migratória</a:t>
            </a:r>
          </a:p>
          <a:p>
            <a:pPr algn="ctr"/>
            <a:r>
              <a:rPr lang="pt-PT" sz="2800" dirty="0"/>
              <a:t>(os refugiados e a instabilidade no Médio Oriente)</a:t>
            </a:r>
          </a:p>
          <a:p>
            <a:r>
              <a:rPr lang="pt-PT" dirty="0"/>
              <a:t>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Trabalho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Escravatura como investimento</a:t>
            </a:r>
          </a:p>
          <a:p>
            <a:r>
              <a:rPr lang="pt-PT" dirty="0"/>
              <a:t>A abolição dos jubileus</a:t>
            </a:r>
          </a:p>
          <a:p>
            <a:r>
              <a:rPr lang="pt-PT" dirty="0"/>
              <a:t>A integração, assimilação, como caso de exclusão</a:t>
            </a:r>
          </a:p>
          <a:p>
            <a:pPr marL="0" indent="0">
              <a:buNone/>
            </a:pPr>
            <a:r>
              <a:rPr lang="pt-PT" dirty="0"/>
              <a:t>    </a:t>
            </a:r>
          </a:p>
          <a:p>
            <a:pPr marL="0" indent="0">
              <a:buNone/>
            </a:pPr>
            <a:r>
              <a:rPr lang="pt-PT" dirty="0"/>
              <a:t>Ex: a escola – aculturação dos camponeses, dos surdos, das nações subjugadas - ocidentalização</a:t>
            </a:r>
          </a:p>
        </p:txBody>
      </p:sp>
    </p:spTree>
    <p:extLst>
      <p:ext uri="{BB962C8B-B14F-4D97-AF65-F5344CB8AC3E}">
        <p14:creationId xmlns:p14="http://schemas.microsoft.com/office/powerpoint/2010/main" val="143396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 Queda do Império</a:t>
            </a:r>
          </a:p>
        </p:txBody>
      </p:sp>
      <p:pic>
        <p:nvPicPr>
          <p:cNvPr id="1026" name="Picture 2" descr="https://upload.wikimedia.org/wikipedia/commons/thumb/9/9a/Heinrich_Leutemann%2C_Pl%C3%BCnderung_Roms_durch_die_Vandalen_%28c._1860%E2%80%931880%29.jpg/220px-Heinrich_Leutemann%2C_Pl%C3%BCnderung_Roms_durch_die_Vandalen_%28c._1860%E2%80%931880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05418"/>
            <a:ext cx="3816424" cy="47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444208" y="3099192"/>
            <a:ext cx="22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Saque de Roma pelos Vândalos em 455</a:t>
            </a:r>
          </a:p>
          <a:p>
            <a:r>
              <a:rPr lang="pt-PT" dirty="0"/>
              <a:t>Heinrich </a:t>
            </a:r>
            <a:r>
              <a:rPr lang="pt-PT" dirty="0" err="1"/>
              <a:t>Leutemann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643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96752"/>
            <a:ext cx="7519546" cy="501887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67744" y="260648"/>
            <a:ext cx="50513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/>
              <a:t>Resto do genocídio</a:t>
            </a:r>
          </a:p>
        </p:txBody>
      </p:sp>
    </p:spTree>
    <p:extLst>
      <p:ext uri="{BB962C8B-B14F-4D97-AF65-F5344CB8AC3E}">
        <p14:creationId xmlns:p14="http://schemas.microsoft.com/office/powerpoint/2010/main" val="71568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Território ancestral Guarani</a:t>
            </a:r>
          </a:p>
        </p:txBody>
      </p:sp>
      <p:pic>
        <p:nvPicPr>
          <p:cNvPr id="5122" name="Picture 2" descr="https://acordaterra.files.wordpress.com/2010/03/mapa1616guaranicar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19225"/>
            <a:ext cx="87153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595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pt-PT" dirty="0"/>
              <a:t>Trânsfugas dos lugares dos sacrifícios para os lugares dos progressos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5576" y="2636912"/>
            <a:ext cx="7931224" cy="3489251"/>
          </a:xfrm>
        </p:spPr>
        <p:txBody>
          <a:bodyPr/>
          <a:lstStyle/>
          <a:p>
            <a:r>
              <a:rPr lang="pt-PT" dirty="0"/>
              <a:t>Quem são os imigrantes?</a:t>
            </a:r>
          </a:p>
          <a:p>
            <a:r>
              <a:rPr lang="pt-PT" dirty="0"/>
              <a:t>São jovens vindos de zonas de guerra de famílias que têm dinheiro suficiente para pagar a sobrevivência durante a viagem</a:t>
            </a:r>
          </a:p>
          <a:p>
            <a:r>
              <a:rPr lang="pt-PT" dirty="0"/>
              <a:t>Quem fica? Meninos de rua! </a:t>
            </a:r>
            <a:r>
              <a:rPr lang="pt-PT" sz="2000" dirty="0"/>
              <a:t>Capitães da areia</a:t>
            </a:r>
          </a:p>
        </p:txBody>
      </p:sp>
    </p:spTree>
    <p:extLst>
      <p:ext uri="{BB962C8B-B14F-4D97-AF65-F5344CB8AC3E}">
        <p14:creationId xmlns:p14="http://schemas.microsoft.com/office/powerpoint/2010/main" val="279397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Outra vez Hans </a:t>
            </a:r>
            <a:r>
              <a:rPr lang="pt-PT" dirty="0" err="1"/>
              <a:t>Rosling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pt-PT" dirty="0"/>
              <a:t>Rima </a:t>
            </a:r>
            <a:r>
              <a:rPr lang="pt-PT" dirty="0" err="1"/>
              <a:t>Khalaf</a:t>
            </a:r>
            <a:r>
              <a:rPr lang="pt-PT" dirty="0"/>
              <a:t> demitiu-se</a:t>
            </a:r>
          </a:p>
          <a:p>
            <a:pPr marL="0" indent="0">
              <a:buNone/>
            </a:pPr>
            <a:r>
              <a:rPr lang="pt-PT" dirty="0"/>
              <a:t>por pressões junto de </a:t>
            </a:r>
          </a:p>
          <a:p>
            <a:pPr marL="0" indent="0">
              <a:buNone/>
            </a:pPr>
            <a:r>
              <a:rPr lang="pt-PT" dirty="0"/>
              <a:t>António Guterres para </a:t>
            </a:r>
          </a:p>
          <a:p>
            <a:pPr marL="0" indent="0">
              <a:buNone/>
            </a:pPr>
            <a:r>
              <a:rPr lang="pt-PT" dirty="0"/>
              <a:t>que a ONU omita a exis-</a:t>
            </a:r>
          </a:p>
          <a:p>
            <a:pPr marL="0" indent="0">
              <a:buNone/>
            </a:pPr>
            <a:r>
              <a:rPr lang="pt-PT" dirty="0" err="1"/>
              <a:t>tência</a:t>
            </a:r>
            <a:r>
              <a:rPr lang="pt-PT" dirty="0"/>
              <a:t> de </a:t>
            </a:r>
            <a:r>
              <a:rPr lang="pt-PT" i="1" dirty="0"/>
              <a:t>apartheid</a:t>
            </a:r>
            <a:r>
              <a:rPr lang="pt-PT" dirty="0"/>
              <a:t> em </a:t>
            </a:r>
          </a:p>
          <a:p>
            <a:pPr marL="0" indent="0">
              <a:buNone/>
            </a:pPr>
            <a:r>
              <a:rPr lang="pt-PT" dirty="0"/>
              <a:t>Israel</a:t>
            </a:r>
          </a:p>
          <a:p>
            <a:r>
              <a:rPr lang="pt-PT" dirty="0">
                <a:hlinkClick r:id="rId2"/>
              </a:rPr>
              <a:t>Onde estão os sírios</a:t>
            </a:r>
            <a:r>
              <a:rPr lang="pt-PT" dirty="0"/>
              <a:t>?</a:t>
            </a:r>
          </a:p>
          <a:p>
            <a:r>
              <a:rPr lang="pt-PT" dirty="0">
                <a:hlinkClick r:id="rId3"/>
              </a:rPr>
              <a:t>Quanto custa viajar</a:t>
            </a:r>
            <a:r>
              <a:rPr lang="pt-PT" dirty="0"/>
              <a:t>?</a:t>
            </a:r>
          </a:p>
          <a:p>
            <a:endParaRPr lang="pt-PT" dirty="0"/>
          </a:p>
        </p:txBody>
      </p:sp>
      <p:pic>
        <p:nvPicPr>
          <p:cNvPr id="4" name="Picture 2" descr="https://upload.wikimedia.org/wikipedia/commons/thumb/2/29/Palestinian_National_Authority_within_Israel%2C_2013.svg/150px-Palestinian_National_Authority_within_Israel%2C_2013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32735"/>
            <a:ext cx="3024336" cy="562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73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3"/>
          </a:xfrm>
        </p:spPr>
        <p:txBody>
          <a:bodyPr/>
          <a:lstStyle/>
          <a:p>
            <a:r>
              <a:rPr lang="pt-PT" b="1" dirty="0"/>
              <a:t>“Milhares de presos palestinianos entram em </a:t>
            </a:r>
            <a:r>
              <a:rPr lang="pt-PT" dirty="0">
                <a:hlinkClick r:id="rId2"/>
              </a:rPr>
              <a:t>greve de fome</a:t>
            </a:r>
            <a:r>
              <a:rPr lang="pt-PT" b="1" dirty="0"/>
              <a:t>” </a:t>
            </a:r>
            <a:r>
              <a:rPr lang="pt-PT" dirty="0"/>
              <a:t>Desde 1974 que o Conselho Nacional Palestiniano decidiu que o dia 17 de abril é dedicado aos presos e às presas palestinianas. </a:t>
            </a:r>
            <a:endParaRPr lang="pt-PT" sz="1200" b="1" dirty="0"/>
          </a:p>
          <a:p>
            <a:pPr marL="0" indent="0">
              <a:buNone/>
            </a:pPr>
            <a:r>
              <a:rPr lang="pt-PT" dirty="0"/>
              <a:t>(…) desde 1967, 850 mil palestinianos passaram pela prisão, o que significa que um quinto da sociedade palestiniana e 40% dos adultos do sexo masculino passaram pela cadeia. </a:t>
            </a:r>
            <a:r>
              <a:rPr lang="pt-PT" sz="1400" dirty="0"/>
              <a:t>(fonte: esquerda.net)</a:t>
            </a:r>
          </a:p>
        </p:txBody>
      </p:sp>
    </p:spTree>
    <p:extLst>
      <p:ext uri="{BB962C8B-B14F-4D97-AF65-F5344CB8AC3E}">
        <p14:creationId xmlns:p14="http://schemas.microsoft.com/office/powerpoint/2010/main" val="1915730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1800" dirty="0" err="1"/>
              <a:t>Problema</a:t>
            </a:r>
            <a:r>
              <a:rPr lang="pt-PT" sz="1200" dirty="0" err="1"/>
              <a:t>:</a:t>
            </a:r>
            <a:r>
              <a:rPr lang="pt-PT" dirty="0" err="1"/>
              <a:t>“Populismo</a:t>
            </a:r>
            <a:r>
              <a:rPr lang="pt-PT" dirty="0"/>
              <a:t>” ou </a:t>
            </a:r>
            <a:br>
              <a:rPr lang="pt-PT" dirty="0"/>
            </a:br>
            <a:r>
              <a:rPr lang="pt-PT" dirty="0"/>
              <a:t>queda do império?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Os mesmos que acusam a denúncia do </a:t>
            </a:r>
            <a:r>
              <a:rPr lang="pt-PT" i="1" dirty="0"/>
              <a:t>apartheid</a:t>
            </a:r>
            <a:r>
              <a:rPr lang="pt-PT" dirty="0"/>
              <a:t> como ataques à democracia (incluindo António Guterres) têm moral para combater o fascismo? </a:t>
            </a:r>
          </a:p>
          <a:p>
            <a:r>
              <a:rPr lang="pt-PT" dirty="0"/>
              <a:t>Ou o que se vive hoje não será o esgotamento da fachada democrática do progresso económico contra os trabalhadores e os povos </a:t>
            </a:r>
            <a:r>
              <a:rPr lang="pt-PT"/>
              <a:t>que sobrevivem </a:t>
            </a:r>
            <a:r>
              <a:rPr lang="pt-PT" dirty="0"/>
              <a:t>no caminho dos “donos disto tudo”?</a:t>
            </a:r>
          </a:p>
        </p:txBody>
      </p:sp>
    </p:spTree>
    <p:extLst>
      <p:ext uri="{BB962C8B-B14F-4D97-AF65-F5344CB8AC3E}">
        <p14:creationId xmlns:p14="http://schemas.microsoft.com/office/powerpoint/2010/main" val="1641228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“Vamos ser solidários”?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Como as campanhas de pedinchice para tapar os olhos dos negócios da pobreza?</a:t>
            </a:r>
          </a:p>
          <a:p>
            <a:r>
              <a:rPr lang="pt-PT" dirty="0"/>
              <a:t>É proibido ajudar (Selva)?</a:t>
            </a:r>
          </a:p>
          <a:p>
            <a:r>
              <a:rPr lang="pt-PT" dirty="0"/>
              <a:t>Controlo social – o estado social – funciona como armadilha da exclusão</a:t>
            </a:r>
          </a:p>
          <a:p>
            <a:r>
              <a:rPr lang="pt-PT" dirty="0"/>
              <a:t>Ex: Dinamarca confisca bens a refugiados  (como faz habitualmente)</a:t>
            </a:r>
          </a:p>
        </p:txBody>
      </p:sp>
    </p:spTree>
    <p:extLst>
      <p:ext uri="{BB962C8B-B14F-4D97-AF65-F5344CB8AC3E}">
        <p14:creationId xmlns:p14="http://schemas.microsoft.com/office/powerpoint/2010/main" val="4180611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Há respostas?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Nova cultura penal</a:t>
            </a:r>
          </a:p>
          <a:p>
            <a:r>
              <a:rPr lang="pt-PT" dirty="0"/>
              <a:t>Rendimento básico incondicional</a:t>
            </a:r>
          </a:p>
          <a:p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Justiça transformativa</a:t>
            </a:r>
          </a:p>
          <a:p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Democracia abolicionista</a:t>
            </a:r>
          </a:p>
          <a:p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Ciência centrífuga</a:t>
            </a:r>
          </a:p>
          <a:p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Anti-extrativismo</a:t>
            </a:r>
            <a:endParaRPr lang="pt-PT" dirty="0">
              <a:solidFill>
                <a:schemeClr val="bg1">
                  <a:lumMod val="50000"/>
                </a:schemeClr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5503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Índice das matérias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/>
              <a:t>Reolhar</a:t>
            </a:r>
            <a:r>
              <a:rPr lang="pt-PT" dirty="0"/>
              <a:t> o mundo, no espaço e no tempo</a:t>
            </a:r>
          </a:p>
          <a:p>
            <a:r>
              <a:rPr lang="pt-PT" dirty="0"/>
              <a:t>Visita a Lesbos, 2009</a:t>
            </a:r>
          </a:p>
          <a:p>
            <a:r>
              <a:rPr lang="pt-PT" dirty="0"/>
              <a:t>A </a:t>
            </a:r>
            <a:r>
              <a:rPr lang="pt-PT" dirty="0" err="1"/>
              <a:t>atracção</a:t>
            </a:r>
            <a:r>
              <a:rPr lang="pt-PT" dirty="0"/>
              <a:t> entre concidadãos; sequestro</a:t>
            </a:r>
          </a:p>
          <a:p>
            <a:r>
              <a:rPr lang="pt-PT" dirty="0"/>
              <a:t>O </a:t>
            </a:r>
            <a:r>
              <a:rPr lang="pt-PT" dirty="0" err="1"/>
              <a:t>assalariato</a:t>
            </a:r>
            <a:r>
              <a:rPr lang="pt-PT" dirty="0"/>
              <a:t> e exclusão social</a:t>
            </a:r>
          </a:p>
          <a:p>
            <a:r>
              <a:rPr lang="pt-PT" dirty="0"/>
              <a:t>A mobilidade crescente</a:t>
            </a:r>
          </a:p>
          <a:p>
            <a:r>
              <a:rPr lang="pt-PT" dirty="0"/>
              <a:t>Como “vamos ser solidários”?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59156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sz="8000" dirty="0"/>
              <a:t>Fim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3"/>
              </a:rPr>
              <a:t>http://iscte.pt/~apad</a:t>
            </a: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4"/>
              </a:rPr>
              <a:t>http://iscte.pt/~apad/estesp</a:t>
            </a: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5"/>
              </a:rPr>
              <a:t>http://iscte.pt/~apad/estesp/trilogia.htm</a:t>
            </a:r>
            <a:r>
              <a:rPr lang="pt-PT" sz="2400" dirty="0"/>
              <a:t> </a:t>
            </a:r>
          </a:p>
          <a:p>
            <a:pPr algn="ctr">
              <a:buFontTx/>
              <a:buNone/>
            </a:pPr>
            <a:r>
              <a:rPr lang="pt-PT" sz="2400" dirty="0"/>
              <a:t> </a:t>
            </a:r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 LABORATORIO DE IDEAS: moon in the earth - 3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97439" cy="55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779912" y="6021289"/>
            <a:ext cx="31261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dirty="0"/>
              <a:t> https://www.pinterest.pt/pin/545850417319958915/ </a:t>
            </a:r>
          </a:p>
        </p:txBody>
      </p:sp>
    </p:spTree>
    <p:extLst>
      <p:ext uri="{BB962C8B-B14F-4D97-AF65-F5344CB8AC3E}">
        <p14:creationId xmlns:p14="http://schemas.microsoft.com/office/powerpoint/2010/main" val="238716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ssia into Africa map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510586" cy="563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707904" y="6037604"/>
            <a:ext cx="30556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dirty="0"/>
              <a:t> https://www.pinterest.pt/pin/38562140535684214/ </a:t>
            </a:r>
          </a:p>
        </p:txBody>
      </p:sp>
    </p:spTree>
    <p:extLst>
      <p:ext uri="{BB962C8B-B14F-4D97-AF65-F5344CB8AC3E}">
        <p14:creationId xmlns:p14="http://schemas.microsoft.com/office/powerpoint/2010/main" val="65836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490066"/>
          </a:xfrm>
        </p:spPr>
        <p:txBody>
          <a:bodyPr/>
          <a:lstStyle/>
          <a:p>
            <a:r>
              <a:rPr lang="pt-PT" sz="1000" dirty="0"/>
              <a:t>CC BY-SA 3.0, https://commons.wikimedia.org/w/index.php?curid=227326</a:t>
            </a:r>
          </a:p>
        </p:txBody>
      </p:sp>
      <p:pic>
        <p:nvPicPr>
          <p:cNvPr id="1026" name="Picture 2" descr="https://upload.wikimedia.org/wikipedia/commons/thumb/3/37/Map-of-human-migrations.jpg/800px-Map-of-human-migr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67160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31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5908"/>
              </p:ext>
            </p:extLst>
          </p:nvPr>
        </p:nvGraphicFramePr>
        <p:xfrm>
          <a:off x="467544" y="476674"/>
          <a:ext cx="8280921" cy="5616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>
                  <a:extLst>
                    <a:ext uri="{9D8B030D-6E8A-4147-A177-3AD203B41FA5}">
                      <a16:colId xmlns:a16="http://schemas.microsoft.com/office/drawing/2014/main" val="3813238779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180059535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400216516"/>
                    </a:ext>
                  </a:extLst>
                </a:gridCol>
              </a:tblGrid>
              <a:tr h="1010992">
                <a:tc>
                  <a:txBody>
                    <a:bodyPr/>
                    <a:lstStyle/>
                    <a:p>
                      <a:r>
                        <a:rPr lang="pt-PT" sz="2400" dirty="0">
                          <a:solidFill>
                            <a:schemeClr val="tx1"/>
                          </a:solidFill>
                        </a:rPr>
                        <a:t>Modos de subsistência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chemeClr val="tx1"/>
                          </a:solidFill>
                        </a:rPr>
                        <a:t>Diferenciação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solidFill>
                            <a:schemeClr val="tx1"/>
                          </a:solidFill>
                        </a:rPr>
                        <a:t>Hierarquização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474791"/>
                  </a:ext>
                </a:extLst>
              </a:tr>
              <a:tr h="1010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dirty="0"/>
                        <a:t>Caçadores-recolectores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Sexo e 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/>
                        <a:t>Força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521868"/>
                  </a:ext>
                </a:extLst>
              </a:tr>
              <a:tr h="5616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dirty="0"/>
                        <a:t>Pastores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Género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/>
                        <a:t>Homens</a:t>
                      </a:r>
                      <a:r>
                        <a:rPr lang="pt-PT" sz="2400" baseline="0" dirty="0"/>
                        <a:t> </a:t>
                      </a:r>
                      <a:endParaRPr lang="pt-P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083170"/>
                  </a:ext>
                </a:extLst>
              </a:tr>
              <a:tr h="1010992">
                <a:tc>
                  <a:txBody>
                    <a:bodyPr/>
                    <a:lstStyle/>
                    <a:p>
                      <a:r>
                        <a:rPr lang="pt-PT" sz="2400" dirty="0"/>
                        <a:t>Camponeses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Unidades de produção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/>
                        <a:t>Gestores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659417"/>
                  </a:ext>
                </a:extLst>
              </a:tr>
              <a:tr h="1010992">
                <a:tc>
                  <a:txBody>
                    <a:bodyPr/>
                    <a:lstStyle/>
                    <a:p>
                      <a:r>
                        <a:rPr lang="pt-PT" sz="2400" dirty="0"/>
                        <a:t>Urbanos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Acesso às mercadorias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/>
                        <a:t>Corporações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73147"/>
                  </a:ext>
                </a:extLst>
              </a:tr>
              <a:tr h="1010992">
                <a:tc>
                  <a:txBody>
                    <a:bodyPr/>
                    <a:lstStyle/>
                    <a:p>
                      <a:r>
                        <a:rPr lang="pt-PT" sz="2400" dirty="0"/>
                        <a:t>Cosmopolitas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Acesso aos recursos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/>
                        <a:t>Estados nação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88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317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Progresso (i)moral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O progresso, segundo </a:t>
            </a:r>
            <a:r>
              <a:rPr lang="pt-PT" dirty="0">
                <a:hlinkClick r:id="rId2"/>
              </a:rPr>
              <a:t>Hans </a:t>
            </a:r>
            <a:r>
              <a:rPr lang="pt-PT" dirty="0" err="1">
                <a:hlinkClick r:id="rId2"/>
              </a:rPr>
              <a:t>Rosling</a:t>
            </a:r>
            <a:endParaRPr lang="pt-PT" dirty="0"/>
          </a:p>
          <a:p>
            <a:r>
              <a:rPr lang="pt-PT" dirty="0"/>
              <a:t>“há oitocentos ou novecentos milhões de seres humanos que passam fome todos os dias (…) e não sabemos ou não queremos fazer nada com elas.” </a:t>
            </a:r>
            <a:r>
              <a:rPr lang="pt-PT" sz="2800" dirty="0" err="1"/>
              <a:t>Caparrós</a:t>
            </a:r>
            <a:r>
              <a:rPr lang="pt-PT" sz="2800" dirty="0"/>
              <a:t> (2016) </a:t>
            </a:r>
            <a:r>
              <a:rPr lang="pt-PT" sz="2800" i="1" dirty="0"/>
              <a:t>A Fome</a:t>
            </a:r>
            <a:r>
              <a:rPr lang="pt-PT" sz="2800" dirty="0"/>
              <a:t> </a:t>
            </a:r>
          </a:p>
          <a:p>
            <a:r>
              <a:rPr lang="pt-PT" dirty="0"/>
              <a:t>Continua a ser indispensável para os humanos fazer sacrifícios</a:t>
            </a:r>
          </a:p>
        </p:txBody>
      </p:sp>
    </p:spTree>
    <p:extLst>
      <p:ext uri="{BB962C8B-B14F-4D97-AF65-F5344CB8AC3E}">
        <p14:creationId xmlns:p14="http://schemas.microsoft.com/office/powerpoint/2010/main" val="739528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Lesbos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3264183" cy="230026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4268214" cy="28400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2745110"/>
            <a:ext cx="23622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3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Princípio organização social </a:t>
            </a:r>
          </a:p>
        </p:txBody>
      </p:sp>
      <p:sp>
        <p:nvSpPr>
          <p:cNvPr id="4" name="Triângulo isósceles 3"/>
          <p:cNvSpPr/>
          <p:nvPr/>
        </p:nvSpPr>
        <p:spPr>
          <a:xfrm>
            <a:off x="3203848" y="1700808"/>
            <a:ext cx="2736304" cy="180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riângulo isósceles 5"/>
          <p:cNvSpPr/>
          <p:nvPr/>
        </p:nvSpPr>
        <p:spPr>
          <a:xfrm rot="10800000">
            <a:off x="3203848" y="3784178"/>
            <a:ext cx="2736304" cy="180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755576" y="314096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Misóginia</a:t>
            </a:r>
            <a:r>
              <a:rPr lang="pt-PT" dirty="0"/>
              <a:t> / </a:t>
            </a:r>
            <a:r>
              <a:rPr lang="pt-PT" dirty="0" err="1"/>
              <a:t>afectiva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5950153" y="3131676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Dissimulação / cognitiva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639692" y="141763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Elitismo / desejo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661789" y="5584379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Elitismo / sacrificial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55576" y="3784178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Misóginia</a:t>
            </a:r>
            <a:r>
              <a:rPr lang="pt-PT" dirty="0"/>
              <a:t> / doméstica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985201" y="378417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Dissimulação / humilhação</a:t>
            </a:r>
          </a:p>
        </p:txBody>
      </p:sp>
    </p:spTree>
    <p:extLst>
      <p:ext uri="{BB962C8B-B14F-4D97-AF65-F5344CB8AC3E}">
        <p14:creationId xmlns:p14="http://schemas.microsoft.com/office/powerpoint/2010/main" val="2314178790"/>
      </p:ext>
    </p:extLst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649</Words>
  <Application>Microsoft Office PowerPoint</Application>
  <PresentationFormat>Apresentação no Ecrã (4:3)</PresentationFormat>
  <Paragraphs>107</Paragraphs>
  <Slides>20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2" baseType="lpstr">
      <vt:lpstr>Arial</vt:lpstr>
      <vt:lpstr>Modelo de apresentação predefinido</vt:lpstr>
      <vt:lpstr>A Europa à Deriva </vt:lpstr>
      <vt:lpstr>Índice das matérias</vt:lpstr>
      <vt:lpstr>Apresentação do PowerPoint</vt:lpstr>
      <vt:lpstr>Apresentação do PowerPoint</vt:lpstr>
      <vt:lpstr>CC BY-SA 3.0, https://commons.wikimedia.org/w/index.php?curid=227326</vt:lpstr>
      <vt:lpstr>Apresentação do PowerPoint</vt:lpstr>
      <vt:lpstr>Progresso (i)moral</vt:lpstr>
      <vt:lpstr>Lesbos</vt:lpstr>
      <vt:lpstr>Princípio organização social </vt:lpstr>
      <vt:lpstr>Trabalho </vt:lpstr>
      <vt:lpstr>A Queda do Império</vt:lpstr>
      <vt:lpstr>Apresentação do PowerPoint</vt:lpstr>
      <vt:lpstr>Território ancestral Guarani</vt:lpstr>
      <vt:lpstr>Trânsfugas dos lugares dos sacrifícios para os lugares dos progressos</vt:lpstr>
      <vt:lpstr>Outra vez Hans Rosling</vt:lpstr>
      <vt:lpstr>Apresentação do PowerPoint</vt:lpstr>
      <vt:lpstr>Problema:“Populismo” ou  queda do império?</vt:lpstr>
      <vt:lpstr>“Vamos ser solidários”?</vt:lpstr>
      <vt:lpstr>Há respostas?</vt:lpstr>
      <vt:lpstr>Fim</vt:lpstr>
    </vt:vector>
  </TitlesOfParts>
  <Company>O nome da sua organização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O seu nome de utilizador</dc:creator>
  <cp:lastModifiedBy>Antonio Dores</cp:lastModifiedBy>
  <cp:revision>162</cp:revision>
  <dcterms:created xsi:type="dcterms:W3CDTF">2005-12-05T12:20:13Z</dcterms:created>
  <dcterms:modified xsi:type="dcterms:W3CDTF">2017-04-27T12:24:51Z</dcterms:modified>
</cp:coreProperties>
</file>