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301" r:id="rId5"/>
    <p:sldId id="395" r:id="rId6"/>
    <p:sldId id="403" r:id="rId7"/>
    <p:sldId id="396" r:id="rId8"/>
    <p:sldId id="397" r:id="rId9"/>
    <p:sldId id="398" r:id="rId10"/>
    <p:sldId id="402" r:id="rId11"/>
    <p:sldId id="392" r:id="rId12"/>
    <p:sldId id="393" r:id="rId13"/>
    <p:sldId id="373" r:id="rId14"/>
    <p:sldId id="399" r:id="rId15"/>
    <p:sldId id="400" r:id="rId16"/>
    <p:sldId id="401" r:id="rId17"/>
    <p:sldId id="311" r:id="rId18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14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/>
              <a:t>Democracia imperial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</a:t>
            </a:r>
          </a:p>
          <a:p>
            <a:r>
              <a:rPr lang="pt-PT" dirty="0"/>
              <a:t>2020, Março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Dissimulação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882787" y="317526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Submissão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Marginal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67944" y="128789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Proibir</a:t>
            </a:r>
          </a:p>
        </p:txBody>
      </p:sp>
      <p:sp>
        <p:nvSpPr>
          <p:cNvPr id="8" name="CaixaDeTexto 7"/>
          <p:cNvSpPr txBox="1"/>
          <p:nvPr/>
        </p:nvSpPr>
        <p:spPr>
          <a:xfrm rot="16200000">
            <a:off x="568366" y="3156777"/>
            <a:ext cx="182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i="1" dirty="0"/>
              <a:t>Sacrifício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85201" y="378417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Humor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CDCBB99-D9DF-4333-A1E7-835917BE7FC0}"/>
              </a:ext>
            </a:extLst>
          </p:cNvPr>
          <p:cNvSpPr txBox="1"/>
          <p:nvPr/>
        </p:nvSpPr>
        <p:spPr>
          <a:xfrm>
            <a:off x="1985610" y="3759583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Violência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AC43CE9-2783-475E-80BA-0BD637307229}"/>
              </a:ext>
            </a:extLst>
          </p:cNvPr>
          <p:cNvSpPr txBox="1"/>
          <p:nvPr/>
        </p:nvSpPr>
        <p:spPr>
          <a:xfrm rot="5400000">
            <a:off x="6750012" y="3341443"/>
            <a:ext cx="182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i="1" dirty="0"/>
              <a:t>Segredo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09431CF-452B-4299-A319-88AE03D754D3}"/>
              </a:ext>
            </a:extLst>
          </p:cNvPr>
          <p:cNvSpPr txBox="1"/>
          <p:nvPr/>
        </p:nvSpPr>
        <p:spPr>
          <a:xfrm>
            <a:off x="3015227" y="5527613"/>
            <a:ext cx="3275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dirty="0"/>
              <a:t>Intimidade </a:t>
            </a:r>
          </a:p>
          <a:p>
            <a:pPr algn="ctr"/>
            <a:r>
              <a:rPr lang="pt-PT" dirty="0"/>
              <a:t>(sexual, cósmica via genética)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FE38C70-27F5-4002-903E-26E616526CB9}"/>
              </a:ext>
            </a:extLst>
          </p:cNvPr>
          <p:cNvSpPr txBox="1"/>
          <p:nvPr/>
        </p:nvSpPr>
        <p:spPr>
          <a:xfrm>
            <a:off x="3944969" y="515719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CUIDADOS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6A61237-A38B-4B75-9561-47C184C79555}"/>
              </a:ext>
            </a:extLst>
          </p:cNvPr>
          <p:cNvSpPr txBox="1"/>
          <p:nvPr/>
        </p:nvSpPr>
        <p:spPr>
          <a:xfrm>
            <a:off x="1927114" y="441208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VIOLENCIA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84EFE41-7900-484C-A5C8-C539BC1F769D}"/>
              </a:ext>
            </a:extLst>
          </p:cNvPr>
          <p:cNvSpPr txBox="1"/>
          <p:nvPr/>
        </p:nvSpPr>
        <p:spPr>
          <a:xfrm>
            <a:off x="5980649" y="443668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IDENTIDADE</a:t>
            </a:r>
          </a:p>
        </p:txBody>
      </p:sp>
    </p:spTree>
    <p:extLst>
      <p:ext uri="{BB962C8B-B14F-4D97-AF65-F5344CB8AC3E}">
        <p14:creationId xmlns:p14="http://schemas.microsoft.com/office/powerpoint/2010/main" val="37444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664B2-755E-462B-88E2-C43FC13B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Emoções estruturantes incorporadas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E7C0D05-4EFC-4B15-B811-C0248B6E0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Espírito imperial é milenar:</a:t>
            </a:r>
          </a:p>
          <a:p>
            <a:r>
              <a:rPr lang="pt-PT" dirty="0"/>
              <a:t>Sempre que há necessidade de agir, há que encontrar uma liderança (escolher entre boa e má violência)</a:t>
            </a:r>
          </a:p>
          <a:p>
            <a:r>
              <a:rPr lang="pt-PT" dirty="0"/>
              <a:t>Isso faz-se desqualificando os cuidados, tratados de forma misógina </a:t>
            </a:r>
          </a:p>
          <a:p>
            <a:r>
              <a:rPr lang="pt-PT" dirty="0"/>
              <a:t>Naturaliza diferença de estatutos sociais como se fossem conquistas individuais, incluindo identidades degradadas</a:t>
            </a:r>
          </a:p>
        </p:txBody>
      </p:sp>
    </p:spTree>
    <p:extLst>
      <p:ext uri="{BB962C8B-B14F-4D97-AF65-F5344CB8AC3E}">
        <p14:creationId xmlns:p14="http://schemas.microsoft.com/office/powerpoint/2010/main" val="14032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83052-43BC-4C09-BB29-137E363F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Transparência do </a:t>
            </a:r>
            <a:br>
              <a:rPr lang="pt-PT" dirty="0"/>
            </a:br>
            <a:r>
              <a:rPr lang="pt-PT" dirty="0"/>
              <a:t>espírito imperial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098EE33-BF6D-4867-9CB4-DE04DBE19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Capital e estado são empreendimentos sociais que convergem no interesse estratégico de manter e desenvolver o espírito imperial</a:t>
            </a:r>
          </a:p>
          <a:p>
            <a:endParaRPr lang="pt-PT" dirty="0"/>
          </a:p>
          <a:p>
            <a:r>
              <a:rPr lang="pt-PT" dirty="0"/>
              <a:t>Isso explica a existência de bases sociais de apoio às coligações de estados e capitais, contra as pessoas sacrificadas, trabalhadoras e outras mais abaixo</a:t>
            </a:r>
          </a:p>
        </p:txBody>
      </p:sp>
    </p:spTree>
    <p:extLst>
      <p:ext uri="{BB962C8B-B14F-4D97-AF65-F5344CB8AC3E}">
        <p14:creationId xmlns:p14="http://schemas.microsoft.com/office/powerpoint/2010/main" val="3317225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9AD6406-2907-4E78-B2F4-40CF56F08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r>
              <a:rPr lang="pt-PT" dirty="0"/>
              <a:t>A vida sob os estados nação é irracional porque a incorporação do espirito imperial é tão profunda, abrangente, antiga, que escapa à imaginação moderna (superficial e de curto prazo) pensar modos de organização </a:t>
            </a:r>
            <a:r>
              <a:rPr lang="pt-PT" dirty="0" err="1"/>
              <a:t>anti-imperial</a:t>
            </a:r>
            <a:r>
              <a:rPr lang="pt-PT" dirty="0"/>
              <a:t>.</a:t>
            </a:r>
          </a:p>
          <a:p>
            <a:r>
              <a:rPr lang="pt-PT" dirty="0"/>
              <a:t>Os controlos estatais e a ideologia do crescimento económico intimidam e iludem as pessoas a respeito de como cuidar de si e contruir identidades saudáveis.   </a:t>
            </a:r>
          </a:p>
        </p:txBody>
      </p:sp>
    </p:spTree>
    <p:extLst>
      <p:ext uri="{BB962C8B-B14F-4D97-AF65-F5344CB8AC3E}">
        <p14:creationId xmlns:p14="http://schemas.microsoft.com/office/powerpoint/2010/main" val="209688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Continua…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B0BF685-EFA6-4BE7-BA5F-D5BF9772D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8640"/>
            <a:ext cx="8075240" cy="6048672"/>
          </a:xfrm>
        </p:spPr>
        <p:txBody>
          <a:bodyPr/>
          <a:lstStyle/>
          <a:p>
            <a:r>
              <a:rPr lang="pt-PT" dirty="0"/>
              <a:t>Porque razão a bem conhecida crítica marxista da exploração capitalista deixou de produzir disposição para a </a:t>
            </a:r>
            <a:r>
              <a:rPr lang="pt-PT" dirty="0" err="1"/>
              <a:t>acção</a:t>
            </a:r>
            <a:r>
              <a:rPr lang="pt-PT" dirty="0"/>
              <a:t>? </a:t>
            </a:r>
          </a:p>
          <a:p>
            <a:r>
              <a:rPr lang="pt-PT" dirty="0"/>
              <a:t>Porque é que a centenária crítica de </a:t>
            </a:r>
            <a:r>
              <a:rPr lang="pt-PT" dirty="0" err="1"/>
              <a:t>Lenin</a:t>
            </a:r>
            <a:r>
              <a:rPr lang="pt-PT" dirty="0"/>
              <a:t> ao estado não convence a esquerda a abandonar tal instrumento de poder burguês?</a:t>
            </a:r>
          </a:p>
          <a:p>
            <a:endParaRPr lang="pt-PT" dirty="0"/>
          </a:p>
          <a:p>
            <a:r>
              <a:rPr lang="pt-PT" dirty="0"/>
              <a:t>Resposta: porque o fundamental para transformar o mundo não é o conhecimento verdadeiro e sim é o </a:t>
            </a:r>
            <a:r>
              <a:rPr lang="pt-PT" i="1" dirty="0"/>
              <a:t>estado de espírito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314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F947603-D160-475F-9F75-4F2E58465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/>
              <a:t>Enquanto não formos capazes de fazer a crítica política e moral da democracia imperial – a globalização ou outro nome que possa assumir – a partir das emoções sociais – através da intervenção política – serão as condições ambientais que continuarão a determinar o nosso destino </a:t>
            </a:r>
            <a:r>
              <a:rPr lang="pt-PT" dirty="0" err="1"/>
              <a:t>colectivo</a:t>
            </a:r>
            <a:r>
              <a:rPr lang="pt-PT" dirty="0"/>
              <a:t>, como com o Corona </a:t>
            </a:r>
            <a:r>
              <a:rPr lang="pt-PT" dirty="0" err="1"/>
              <a:t>Virus</a:t>
            </a:r>
            <a:r>
              <a:rPr lang="pt-P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368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971C8-D66F-4A44-86C0-2C6BEB48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Episteme e conhecimento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ADE269-EC53-4A96-9FF6-56DDC250C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endParaRPr lang="pt-PT" dirty="0"/>
          </a:p>
          <a:p>
            <a:r>
              <a:rPr lang="pt-PT" dirty="0"/>
              <a:t>O conhecimento incorporado é poderoso</a:t>
            </a:r>
          </a:p>
          <a:p>
            <a:endParaRPr lang="pt-PT" dirty="0"/>
          </a:p>
          <a:p>
            <a:r>
              <a:rPr lang="pt-PT" dirty="0"/>
              <a:t>Episteme deve ser capaz de diferenciar o conhecimento disponível para as elites e o conhecimento social incorporado para </a:t>
            </a:r>
            <a:r>
              <a:rPr lang="pt-PT" dirty="0" err="1"/>
              <a:t>acção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866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87AB6-67AE-4396-AB32-CD0F930A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Estados de espírito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68AFC34-53CB-450D-AD91-025C4FE8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São </a:t>
            </a:r>
            <a:r>
              <a:rPr lang="pt-PT" dirty="0" err="1"/>
              <a:t>firmware</a:t>
            </a:r>
            <a:r>
              <a:rPr lang="pt-PT" dirty="0"/>
              <a:t> humano produzido pelas sociedades e pelas civilizações para estabilizar a existência humana</a:t>
            </a:r>
          </a:p>
          <a:p>
            <a:endParaRPr lang="pt-PT" dirty="0"/>
          </a:p>
          <a:p>
            <a:r>
              <a:rPr lang="pt-PT" dirty="0" err="1"/>
              <a:t>Norbert</a:t>
            </a:r>
            <a:r>
              <a:rPr lang="pt-PT" dirty="0"/>
              <a:t> Elias usa o exemplo da saliva para mostrar a profundidade dos processos de incorporação de estados de espírito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594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2EA72-8ED3-4F86-88BD-87A76D4B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Poder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74FCFFA-AE4D-4A91-B24F-AB5DDEE62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Poder é construído pela educação (cuidados) que identifica as elites (direitos especiais a cuidados) com a essência da sociedade.</a:t>
            </a:r>
          </a:p>
          <a:p>
            <a:r>
              <a:rPr lang="pt-PT" dirty="0"/>
              <a:t>O poder nomeia-se (pessoas, lugares, animais, terras) e exclui o resto como “natural” (</a:t>
            </a:r>
            <a:r>
              <a:rPr lang="pt-PT" dirty="0" err="1"/>
              <a:t>objecto</a:t>
            </a:r>
            <a:r>
              <a:rPr lang="pt-PT" dirty="0"/>
              <a:t> de exploração)</a:t>
            </a:r>
          </a:p>
          <a:p>
            <a:r>
              <a:rPr lang="pt-PT" dirty="0"/>
              <a:t>Exclui racionalização dos cuidados, das identidades, das violências sociais</a:t>
            </a:r>
          </a:p>
        </p:txBody>
      </p:sp>
    </p:spTree>
    <p:extLst>
      <p:ext uri="{BB962C8B-B14F-4D97-AF65-F5344CB8AC3E}">
        <p14:creationId xmlns:p14="http://schemas.microsoft.com/office/powerpoint/2010/main" val="227602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D791B-B886-493F-9055-40E4E01D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Estado de espírito Imperial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2A24E54-4FCA-4883-80F8-DB1DA8E7CD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Estado de espírito moderno básico (faz confluir interesses amorais como se fossem racionalidade (economia))</a:t>
            </a:r>
          </a:p>
        </p:txBody>
      </p:sp>
    </p:spTree>
    <p:extLst>
      <p:ext uri="{BB962C8B-B14F-4D97-AF65-F5344CB8AC3E}">
        <p14:creationId xmlns:p14="http://schemas.microsoft.com/office/powerpoint/2010/main" val="384461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edifício, local de culto, exterior, céu&#10;&#10;Descrição gerada automaticamente">
            <a:extLst>
              <a:ext uri="{FF2B5EF4-FFF2-40B4-BE49-F238E27FC236}">
                <a16:creationId xmlns:a16="http://schemas.microsoft.com/office/drawing/2014/main" id="{DB3DD15F-8E4D-44DD-A467-3546D1E8F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21" y="1306761"/>
            <a:ext cx="7114553" cy="424447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074086-C3D2-41FB-A113-ED3E7424F028}"/>
              </a:ext>
            </a:extLst>
          </p:cNvPr>
          <p:cNvSpPr txBox="1"/>
          <p:nvPr/>
        </p:nvSpPr>
        <p:spPr>
          <a:xfrm>
            <a:off x="1677200" y="5606207"/>
            <a:ext cx="5789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Torre de Babel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261D47F-9897-4641-81C6-5830E14708B9}"/>
              </a:ext>
            </a:extLst>
          </p:cNvPr>
          <p:cNvSpPr txBox="1"/>
          <p:nvPr/>
        </p:nvSpPr>
        <p:spPr>
          <a:xfrm>
            <a:off x="2238666" y="266908"/>
            <a:ext cx="45320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dirty="0"/>
              <a:t>Discriminação</a:t>
            </a:r>
          </a:p>
        </p:txBody>
      </p:sp>
    </p:spTree>
    <p:extLst>
      <p:ext uri="{BB962C8B-B14F-4D97-AF65-F5344CB8AC3E}">
        <p14:creationId xmlns:p14="http://schemas.microsoft.com/office/powerpoint/2010/main" val="141367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praça s pedro vaticano">
            <a:extLst>
              <a:ext uri="{FF2B5EF4-FFF2-40B4-BE49-F238E27FC236}">
                <a16:creationId xmlns:a16="http://schemas.microsoft.com/office/drawing/2014/main" id="{956A74B8-9077-40C3-B60D-D08042934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3" y="1484784"/>
            <a:ext cx="8243793" cy="461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79CF574-635F-47C5-BA4F-69B08654E13C}"/>
              </a:ext>
            </a:extLst>
          </p:cNvPr>
          <p:cNvSpPr txBox="1"/>
          <p:nvPr/>
        </p:nvSpPr>
        <p:spPr>
          <a:xfrm>
            <a:off x="3267796" y="295027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dirty="0"/>
              <a:t>Elitismo</a:t>
            </a:r>
          </a:p>
        </p:txBody>
      </p:sp>
    </p:spTree>
    <p:extLst>
      <p:ext uri="{BB962C8B-B14F-4D97-AF65-F5344CB8AC3E}">
        <p14:creationId xmlns:p14="http://schemas.microsoft.com/office/powerpoint/2010/main" val="164610058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7" ma:contentTypeDescription="Criar um novo documento." ma:contentTypeScope="" ma:versionID="00afc885a6a67f99bae5dc85642706b7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93e3a1735d2c2049cda7cfc074418b2f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C5B116-1D11-4A06-A35A-DEF0F9394DC4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bac7f6d-bb1c-4cf5-8054-70832b4f4be6"/>
    <ds:schemaRef ds:uri="http://schemas.microsoft.com/office/2006/documentManagement/types"/>
    <ds:schemaRef ds:uri="e8a5bfb1-4499-4ff5-bda2-94832a0415b8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5F46181-6014-4CC3-9B65-ACF288C683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71DE49-C7ED-4E7B-908E-8B03752AA2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468</Words>
  <Application>Microsoft Office PowerPoint</Application>
  <PresentationFormat>Apresentação no Ecrã (4:3)</PresentationFormat>
  <Paragraphs>56</Paragraphs>
  <Slides>14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6" baseType="lpstr">
      <vt:lpstr>Arial</vt:lpstr>
      <vt:lpstr>Modelo de apresentação predefinido</vt:lpstr>
      <vt:lpstr>Democracia imperial</vt:lpstr>
      <vt:lpstr>Apresentação do PowerPoint</vt:lpstr>
      <vt:lpstr>Apresentação do PowerPoint</vt:lpstr>
      <vt:lpstr>Episteme e conhecimento</vt:lpstr>
      <vt:lpstr>Estados de espírito</vt:lpstr>
      <vt:lpstr>Poder </vt:lpstr>
      <vt:lpstr>Estado de espírito Imperial</vt:lpstr>
      <vt:lpstr>Apresentação do PowerPoint</vt:lpstr>
      <vt:lpstr>Apresentação do PowerPoint</vt:lpstr>
      <vt:lpstr>Dissimulação</vt:lpstr>
      <vt:lpstr>Emoções estruturantes incorporadas</vt:lpstr>
      <vt:lpstr>Transparência do  espírito imperial</vt:lpstr>
      <vt:lpstr>Apresentação do PowerPoint</vt:lpstr>
      <vt:lpstr>Continua…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173</cp:revision>
  <dcterms:created xsi:type="dcterms:W3CDTF">2005-12-05T12:20:13Z</dcterms:created>
  <dcterms:modified xsi:type="dcterms:W3CDTF">2020-03-12T11:26:42Z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