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1" r:id="rId2"/>
    <p:sldId id="387" r:id="rId3"/>
    <p:sldId id="388" r:id="rId4"/>
    <p:sldId id="384" r:id="rId5"/>
    <p:sldId id="339" r:id="rId6"/>
    <p:sldId id="377" r:id="rId7"/>
    <p:sldId id="378" r:id="rId8"/>
    <p:sldId id="375" r:id="rId9"/>
    <p:sldId id="376" r:id="rId10"/>
    <p:sldId id="379" r:id="rId11"/>
    <p:sldId id="386" r:id="rId12"/>
    <p:sldId id="365" r:id="rId13"/>
    <p:sldId id="382" r:id="rId14"/>
    <p:sldId id="366" r:id="rId15"/>
    <p:sldId id="363" r:id="rId16"/>
    <p:sldId id="359" r:id="rId17"/>
    <p:sldId id="380" r:id="rId18"/>
    <p:sldId id="381" r:id="rId19"/>
    <p:sldId id="338" r:id="rId20"/>
    <p:sldId id="360" r:id="rId2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77199" autoAdjust="0"/>
  </p:normalViewPr>
  <p:slideViewPr>
    <p:cSldViewPr>
      <p:cViewPr>
        <p:scale>
          <a:sx n="60" d="100"/>
          <a:sy n="6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35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630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131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79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734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953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Social differentiation and conspiracies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768752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Braga, 1rst to 3rd </a:t>
            </a:r>
            <a:r>
              <a:rPr lang="pt-PT" dirty="0" err="1" smtClean="0"/>
              <a:t>September</a:t>
            </a:r>
            <a:r>
              <a:rPr lang="pt-PT" dirty="0" smtClean="0"/>
              <a:t> 2016</a:t>
            </a:r>
          </a:p>
          <a:p>
            <a:r>
              <a:rPr lang="pt-PT" i="1" dirty="0" err="1" smtClean="0"/>
              <a:t>Economic</a:t>
            </a:r>
            <a:r>
              <a:rPr lang="pt-PT" i="1" dirty="0" smtClean="0"/>
              <a:t> Crisis </a:t>
            </a:r>
            <a:r>
              <a:rPr lang="pt-PT" i="1" dirty="0" err="1" smtClean="0"/>
              <a:t>and</a:t>
            </a:r>
            <a:r>
              <a:rPr lang="pt-PT" i="1" dirty="0" smtClean="0"/>
              <a:t> Crime</a:t>
            </a:r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Corruption</a:t>
            </a:r>
            <a:r>
              <a:rPr lang="pt-PT" dirty="0" smtClean="0"/>
              <a:t> as </a:t>
            </a:r>
            <a:r>
              <a:rPr lang="pt-PT" dirty="0" err="1" smtClean="0"/>
              <a:t>conspiracy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82697"/>
            <a:ext cx="8229600" cy="4525963"/>
          </a:xfrm>
        </p:spPr>
        <p:txBody>
          <a:bodyPr/>
          <a:lstStyle/>
          <a:p>
            <a:r>
              <a:rPr lang="en-US" dirty="0" smtClean="0"/>
              <a:t>2008´s financial crisis shows failure of 20 years old global banking institutions</a:t>
            </a:r>
          </a:p>
          <a:p>
            <a:r>
              <a:rPr lang="en-US" dirty="0" smtClean="0"/>
              <a:t>States shows to be out of representation</a:t>
            </a:r>
          </a:p>
          <a:p>
            <a:r>
              <a:rPr lang="en-US" dirty="0" smtClean="0"/>
              <a:t>Net people organizations are specialized</a:t>
            </a:r>
          </a:p>
          <a:p>
            <a:endParaRPr lang="en-US" dirty="0" smtClean="0"/>
          </a:p>
          <a:p>
            <a:r>
              <a:rPr lang="en-US" dirty="0" smtClean="0"/>
              <a:t>Judicial </a:t>
            </a:r>
            <a:r>
              <a:rPr lang="en-US" dirty="0"/>
              <a:t>system trapped by </a:t>
            </a:r>
            <a:r>
              <a:rPr lang="en-US" dirty="0" err="1" smtClean="0"/>
              <a:t>conspirative</a:t>
            </a:r>
            <a:r>
              <a:rPr lang="en-US" dirty="0" smtClean="0"/>
              <a:t> criminalization (drugs and migrants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Call </a:t>
            </a:r>
            <a:r>
              <a:rPr lang="en-US" dirty="0"/>
              <a:t>to fight corruption </a:t>
            </a:r>
            <a:r>
              <a:rPr lang="pt-PT" dirty="0"/>
              <a:t>(</a:t>
            </a:r>
            <a:r>
              <a:rPr lang="pt-PT" sz="2800" dirty="0"/>
              <a:t>Sócrates; Lula</a:t>
            </a:r>
            <a:r>
              <a:rPr lang="pt-PT" dirty="0" smtClean="0"/>
              <a:t>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5495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Social </a:t>
            </a:r>
            <a:r>
              <a:rPr lang="pt-PT" dirty="0" err="1"/>
              <a:t>theory</a:t>
            </a:r>
            <a:r>
              <a:rPr lang="pt-PT" dirty="0"/>
              <a:t> </a:t>
            </a:r>
            <a:r>
              <a:rPr lang="pt-PT" dirty="0" err="1" smtClean="0"/>
              <a:t>limits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Modernity</a:t>
            </a:r>
            <a:r>
              <a:rPr lang="pt-PT" dirty="0" smtClean="0"/>
              <a:t> (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last</a:t>
            </a:r>
            <a:r>
              <a:rPr lang="pt-PT" dirty="0" smtClean="0"/>
              <a:t> 60, 200 </a:t>
            </a:r>
            <a:r>
              <a:rPr lang="pt-PT" dirty="0" err="1" smtClean="0"/>
              <a:t>or</a:t>
            </a:r>
            <a:r>
              <a:rPr lang="pt-PT" dirty="0" smtClean="0"/>
              <a:t> 500 </a:t>
            </a:r>
            <a:r>
              <a:rPr lang="pt-PT" dirty="0" err="1" smtClean="0"/>
              <a:t>years</a:t>
            </a:r>
            <a:r>
              <a:rPr lang="pt-PT" dirty="0" smtClean="0"/>
              <a:t>) </a:t>
            </a:r>
            <a:r>
              <a:rPr lang="pt-PT" dirty="0" err="1" smtClean="0"/>
              <a:t>or</a:t>
            </a:r>
            <a:r>
              <a:rPr lang="pt-PT" dirty="0" smtClean="0"/>
              <a:t> homo sapiens 5,000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en-GB" dirty="0" smtClean="0"/>
              <a:t>50,000 years</a:t>
            </a:r>
            <a:r>
              <a:rPr lang="en-GB" dirty="0"/>
              <a:t>’ experience</a:t>
            </a:r>
            <a:endParaRPr lang="pt-PT" dirty="0"/>
          </a:p>
          <a:p>
            <a:r>
              <a:rPr lang="pt-PT" dirty="0" err="1" smtClean="0"/>
              <a:t>Lower</a:t>
            </a:r>
            <a:r>
              <a:rPr lang="pt-PT" dirty="0" smtClean="0"/>
              <a:t> classes </a:t>
            </a:r>
            <a:r>
              <a:rPr lang="pt-PT" dirty="0" err="1" smtClean="0"/>
              <a:t>experiences</a:t>
            </a:r>
            <a:r>
              <a:rPr lang="pt-PT" dirty="0" smtClean="0"/>
              <a:t> as </a:t>
            </a:r>
            <a:r>
              <a:rPr lang="pt-PT" dirty="0" err="1" smtClean="0"/>
              <a:t>ascending</a:t>
            </a:r>
            <a:r>
              <a:rPr lang="pt-PT" dirty="0" smtClean="0"/>
              <a:t> social classes, no </a:t>
            </a:r>
            <a:r>
              <a:rPr lang="pt-PT" dirty="0" err="1" smtClean="0"/>
              <a:t>war</a:t>
            </a:r>
            <a:r>
              <a:rPr lang="pt-PT" dirty="0" smtClean="0"/>
              <a:t> </a:t>
            </a:r>
            <a:r>
              <a:rPr lang="pt-PT" dirty="0" err="1" smtClean="0"/>
              <a:t>considered</a:t>
            </a:r>
            <a:endParaRPr lang="pt-PT" dirty="0" smtClean="0"/>
          </a:p>
          <a:p>
            <a:r>
              <a:rPr lang="pt-PT" dirty="0" err="1" smtClean="0"/>
              <a:t>Hierarchy</a:t>
            </a:r>
            <a:r>
              <a:rPr lang="pt-PT" dirty="0" smtClean="0"/>
              <a:t> as </a:t>
            </a:r>
            <a:r>
              <a:rPr lang="en-GB" dirty="0"/>
              <a:t>spontaneous </a:t>
            </a:r>
            <a:r>
              <a:rPr lang="pt-PT" dirty="0" err="1" smtClean="0"/>
              <a:t>event</a:t>
            </a:r>
            <a:endParaRPr lang="pt-PT" dirty="0" smtClean="0"/>
          </a:p>
          <a:p>
            <a:r>
              <a:rPr lang="pt-PT" dirty="0" smtClean="0"/>
              <a:t>Eternal Montesquieu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structure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64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pt-PT" dirty="0" err="1" smtClean="0"/>
              <a:t>People</a:t>
            </a:r>
            <a:r>
              <a:rPr lang="pt-PT" dirty="0" smtClean="0"/>
              <a:t>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r>
              <a:rPr lang="pt-PT" dirty="0" smtClean="0"/>
              <a:t>,</a:t>
            </a:r>
            <a:br>
              <a:rPr lang="pt-PT" dirty="0" smtClean="0"/>
            </a:br>
            <a:r>
              <a:rPr lang="pt-PT" dirty="0" err="1" smtClean="0"/>
              <a:t>society</a:t>
            </a:r>
            <a:r>
              <a:rPr lang="pt-PT" dirty="0" smtClean="0"/>
              <a:t>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transformation</a:t>
            </a:r>
            <a:endParaRPr lang="pt-PT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4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Judiciary out of globalization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7937"/>
            <a:ext cx="8229600" cy="4525963"/>
          </a:xfrm>
        </p:spPr>
        <p:txBody>
          <a:bodyPr/>
          <a:lstStyle/>
          <a:p>
            <a:r>
              <a:rPr lang="en-US" dirty="0" smtClean="0"/>
              <a:t>Global powers are enemy and not allies of the judiciary</a:t>
            </a:r>
          </a:p>
          <a:p>
            <a:r>
              <a:rPr lang="en-US" dirty="0" err="1" smtClean="0"/>
              <a:t>Garzón</a:t>
            </a:r>
            <a:r>
              <a:rPr lang="en-US" dirty="0" smtClean="0"/>
              <a:t> case and the end of globalization of judiciary </a:t>
            </a:r>
          </a:p>
          <a:p>
            <a:r>
              <a:rPr lang="en-US" dirty="0" smtClean="0"/>
              <a:t>Judiciary becomes politics (Italy, Brazil) </a:t>
            </a:r>
          </a:p>
          <a:p>
            <a:r>
              <a:rPr lang="en-US" dirty="0" smtClean="0"/>
              <a:t>Human rights without supporters, nor US or 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08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struggles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a </a:t>
            </a:r>
            <a:r>
              <a:rPr lang="pt-PT" dirty="0" err="1" smtClean="0"/>
              <a:t>turn</a:t>
            </a:r>
            <a:endParaRPr lang="pt-PT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32040" y="2707641"/>
            <a:ext cx="39421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New </a:t>
            </a:r>
            <a:r>
              <a:rPr lang="pt-PT" sz="3200" dirty="0" err="1" smtClean="0"/>
              <a:t>configurations</a:t>
            </a:r>
            <a:r>
              <a:rPr lang="pt-PT" sz="3200" dirty="0" smtClean="0"/>
              <a:t> </a:t>
            </a:r>
          </a:p>
          <a:p>
            <a:r>
              <a:rPr lang="pt-PT" sz="3200" dirty="0" err="1" smtClean="0"/>
              <a:t>call</a:t>
            </a:r>
            <a:r>
              <a:rPr lang="pt-PT" sz="3200" dirty="0" smtClean="0"/>
              <a:t> for </a:t>
            </a:r>
            <a:r>
              <a:rPr lang="pt-PT" sz="3200" dirty="0" err="1" smtClean="0"/>
              <a:t>new</a:t>
            </a:r>
            <a:r>
              <a:rPr lang="pt-PT" sz="3200" dirty="0" smtClean="0"/>
              <a:t> </a:t>
            </a:r>
            <a:r>
              <a:rPr lang="pt-PT" sz="3200" dirty="0" err="1" smtClean="0"/>
              <a:t>theories</a:t>
            </a:r>
            <a:r>
              <a:rPr lang="pt-PT" sz="3200" dirty="0" smtClean="0"/>
              <a:t>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862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91665"/>
              </p:ext>
            </p:extLst>
          </p:nvPr>
        </p:nvGraphicFramePr>
        <p:xfrm>
          <a:off x="251520" y="1518782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>
                          <a:solidFill>
                            <a:schemeClr val="tx1"/>
                          </a:solidFill>
                        </a:rPr>
                        <a:t>Polítics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>
                          <a:solidFill>
                            <a:schemeClr val="tx1"/>
                          </a:solidFill>
                        </a:rPr>
                        <a:t>Culture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Economy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/>
                        <a:t>(</a:t>
                      </a:r>
                      <a:r>
                        <a:rPr lang="pt-PT" sz="2800" dirty="0" err="1" smtClean="0"/>
                        <a:t>modern</a:t>
                      </a:r>
                      <a:r>
                        <a:rPr lang="pt-PT" sz="2800" dirty="0" smtClean="0"/>
                        <a:t>)</a:t>
                      </a:r>
                      <a:r>
                        <a:rPr lang="pt-PT" sz="2800" baseline="0" dirty="0" smtClean="0"/>
                        <a:t> </a:t>
                      </a:r>
                      <a:r>
                        <a:rPr lang="pt-PT" sz="2800" dirty="0" err="1" smtClean="0"/>
                        <a:t>Society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81364" y="260648"/>
            <a:ext cx="666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err="1" smtClean="0"/>
              <a:t>Structural</a:t>
            </a:r>
            <a:r>
              <a:rPr lang="pt-PT" sz="2800" dirty="0" smtClean="0"/>
              <a:t> </a:t>
            </a:r>
            <a:r>
              <a:rPr lang="pt-PT" sz="2800" dirty="0" err="1" smtClean="0"/>
              <a:t>funcionalism</a:t>
            </a:r>
            <a:r>
              <a:rPr lang="pt-PT" sz="2800" dirty="0" smtClean="0"/>
              <a:t>, media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elitist</a:t>
            </a:r>
            <a:r>
              <a:rPr lang="pt-PT" sz="2800" dirty="0" smtClean="0"/>
              <a:t> </a:t>
            </a:r>
            <a:r>
              <a:rPr lang="pt-PT" sz="2800" dirty="0" err="1" smtClean="0"/>
              <a:t>meritocratic</a:t>
            </a:r>
            <a:r>
              <a:rPr lang="pt-PT" sz="2800" dirty="0" smtClean="0"/>
              <a:t> </a:t>
            </a:r>
            <a:r>
              <a:rPr lang="pt-PT" sz="2800" dirty="0" err="1" smtClean="0"/>
              <a:t>explanation</a:t>
            </a:r>
            <a:endParaRPr lang="pt-PT" sz="2800" dirty="0"/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726923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36944" y="52736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Critique, internacional </a:t>
            </a:r>
            <a:r>
              <a:rPr lang="pt-PT" sz="2800" dirty="0" err="1" smtClean="0"/>
              <a:t>relations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modernist</a:t>
            </a:r>
            <a:r>
              <a:rPr lang="pt-PT" sz="2800" dirty="0" smtClean="0"/>
              <a:t> </a:t>
            </a:r>
            <a:r>
              <a:rPr lang="pt-PT" sz="2800" dirty="0" err="1" smtClean="0"/>
              <a:t>explanations</a:t>
            </a:r>
            <a:r>
              <a:rPr lang="pt-PT" sz="2800" dirty="0" smtClean="0"/>
              <a:t> </a:t>
            </a:r>
            <a:endParaRPr lang="pt-PT" sz="2800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732773"/>
              </p:ext>
            </p:extLst>
          </p:nvPr>
        </p:nvGraphicFramePr>
        <p:xfrm>
          <a:off x="467544" y="508518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>
                          <a:solidFill>
                            <a:schemeClr val="tx1"/>
                          </a:solidFill>
                        </a:rPr>
                        <a:t>Capitalism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>
                          <a:solidFill>
                            <a:schemeClr val="tx1"/>
                          </a:solidFill>
                        </a:rPr>
                        <a:t>Industrialism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War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Social </a:t>
                      </a:r>
                      <a:r>
                        <a:rPr lang="pt-PT" sz="2800" dirty="0" err="1" smtClean="0"/>
                        <a:t>control</a:t>
                      </a:r>
                      <a:r>
                        <a:rPr lang="pt-PT" sz="2800" dirty="0" smtClean="0"/>
                        <a:t> (</a:t>
                      </a:r>
                      <a:r>
                        <a:rPr lang="pt-PT" sz="2800" dirty="0" err="1" smtClean="0"/>
                        <a:t>security</a:t>
                      </a:r>
                      <a:r>
                        <a:rPr lang="pt-PT" sz="2800" dirty="0" smtClean="0"/>
                        <a:t>)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4" y="999864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6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Imaginative</a:t>
            </a:r>
            <a:r>
              <a:rPr lang="pt-PT" dirty="0" smtClean="0"/>
              <a:t> futures </a:t>
            </a:r>
            <a:r>
              <a:rPr lang="pt-PT" dirty="0" err="1" smtClean="0"/>
              <a:t>unite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79205" y="5398961"/>
            <a:ext cx="2385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CITIZEN INCOME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8900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TRANSFORMATIVE JUSTICE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694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ABOLICIONIST DEMOCRACY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380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CENTRIFUGAL SCIENCE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307" y="6648"/>
            <a:ext cx="8229600" cy="1143000"/>
          </a:xfrm>
        </p:spPr>
        <p:txBody>
          <a:bodyPr/>
          <a:lstStyle/>
          <a:p>
            <a:r>
              <a:rPr lang="pt-PT" dirty="0" err="1" smtClean="0"/>
              <a:t>Big</a:t>
            </a:r>
            <a:r>
              <a:rPr lang="pt-PT" dirty="0" smtClean="0"/>
              <a:t> </a:t>
            </a:r>
            <a:r>
              <a:rPr lang="pt-PT" dirty="0" err="1" smtClean="0"/>
              <a:t>questions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3307" y="980728"/>
            <a:ext cx="8229600" cy="4525963"/>
          </a:xfrm>
        </p:spPr>
        <p:txBody>
          <a:bodyPr/>
          <a:lstStyle/>
          <a:p>
            <a:r>
              <a:rPr lang="en-US" dirty="0"/>
              <a:t>How it happens that 1% people shows themselves with +99% strength? </a:t>
            </a:r>
          </a:p>
          <a:p>
            <a:r>
              <a:rPr lang="en-US" dirty="0" smtClean="0"/>
              <a:t>Is </a:t>
            </a:r>
            <a:r>
              <a:rPr lang="en-US" dirty="0"/>
              <a:t>it possible to overcome social inequality? What is equality?</a:t>
            </a:r>
          </a:p>
          <a:p>
            <a:r>
              <a:rPr lang="en-US" dirty="0" smtClean="0"/>
              <a:t>Should </a:t>
            </a:r>
            <a:r>
              <a:rPr lang="en-US" dirty="0"/>
              <a:t>people expect justice to be delivered by judicial systems? Or peace by security systems?</a:t>
            </a:r>
          </a:p>
          <a:p>
            <a:r>
              <a:rPr lang="en-US" dirty="0" smtClean="0"/>
              <a:t>How all social elites – and social theory </a:t>
            </a:r>
            <a:r>
              <a:rPr lang="en-US" smtClean="0"/>
              <a:t>– come </a:t>
            </a:r>
            <a:r>
              <a:rPr lang="en-US" dirty="0" smtClean="0"/>
              <a:t>together?</a:t>
            </a:r>
          </a:p>
        </p:txBody>
      </p:sp>
    </p:spTree>
    <p:extLst>
      <p:ext uri="{BB962C8B-B14F-4D97-AF65-F5344CB8AC3E}">
        <p14:creationId xmlns:p14="http://schemas.microsoft.com/office/powerpoint/2010/main" val="529527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err="1" smtClean="0"/>
              <a:t>The</a:t>
            </a:r>
            <a:r>
              <a:rPr lang="pt-PT" sz="9600" dirty="0" smtClean="0"/>
              <a:t> </a:t>
            </a:r>
            <a:r>
              <a:rPr lang="pt-PT" sz="9600" dirty="0" err="1" smtClean="0"/>
              <a:t>end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 and subtle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Nationalism</a:t>
            </a:r>
            <a:r>
              <a:rPr lang="pt-PT" dirty="0" smtClean="0"/>
              <a:t> – Global </a:t>
            </a:r>
            <a:r>
              <a:rPr lang="pt-PT" dirty="0" err="1" smtClean="0"/>
              <a:t>inside</a:t>
            </a:r>
            <a:r>
              <a:rPr lang="pt-PT" dirty="0" smtClean="0"/>
              <a:t> </a:t>
            </a:r>
            <a:r>
              <a:rPr lang="pt-PT" dirty="0" err="1" smtClean="0"/>
              <a:t>Europe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Targeting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weak</a:t>
            </a:r>
            <a:r>
              <a:rPr lang="pt-PT" dirty="0" smtClean="0"/>
              <a:t> – </a:t>
            </a:r>
            <a:r>
              <a:rPr lang="pt-PT" dirty="0" err="1" smtClean="0"/>
              <a:t>including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isolated</a:t>
            </a:r>
            <a:r>
              <a:rPr lang="pt-PT" dirty="0" smtClean="0"/>
              <a:t> </a:t>
            </a:r>
            <a:r>
              <a:rPr lang="pt-PT" dirty="0" err="1" smtClean="0"/>
              <a:t>members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dominant</a:t>
            </a:r>
            <a:r>
              <a:rPr lang="pt-PT" dirty="0" smtClean="0"/>
              <a:t> classes -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denouncing</a:t>
            </a:r>
            <a:r>
              <a:rPr lang="pt-PT" dirty="0" smtClean="0"/>
              <a:t> as </a:t>
            </a:r>
            <a:r>
              <a:rPr lang="pt-PT" dirty="0" err="1" smtClean="0"/>
              <a:t>wrong</a:t>
            </a:r>
            <a:r>
              <a:rPr lang="pt-PT" dirty="0" smtClean="0"/>
              <a:t> </a:t>
            </a:r>
            <a:r>
              <a:rPr lang="pt-PT" dirty="0" err="1" smtClean="0"/>
              <a:t>doing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Searching</a:t>
            </a:r>
            <a:r>
              <a:rPr lang="pt-PT" dirty="0" smtClean="0"/>
              <a:t> for causes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individual </a:t>
            </a:r>
            <a:r>
              <a:rPr lang="pt-PT" dirty="0" err="1" smtClean="0"/>
              <a:t>levels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missleading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04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Evolution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smtClean="0"/>
              <a:t>social </a:t>
            </a:r>
            <a:r>
              <a:rPr lang="pt-PT" dirty="0" err="1" smtClean="0"/>
              <a:t>nature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0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smtClean="0"/>
              <a:t>presentations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economy alone is misleading to address criminalization processing – market system instead people</a:t>
            </a:r>
          </a:p>
          <a:p>
            <a:endParaRPr lang="en-US" dirty="0" smtClean="0"/>
          </a:p>
          <a:p>
            <a:r>
              <a:rPr lang="en-US" dirty="0" smtClean="0"/>
              <a:t>Conspiracies is taboo subject because it refers to imbedded discrimination in social theory – avoiding ideology debates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0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“</a:t>
            </a:r>
            <a:r>
              <a:rPr lang="en-US" dirty="0"/>
              <a:t>Global capitalist legal system, in the bottom of itself, is legalized corruption. Where crime begun (are finance operations legal or not) is not a legal problem. It is a plain political quarrel – it is a dispute of power.”</a:t>
            </a:r>
            <a:endParaRPr lang="pt-PT" dirty="0"/>
          </a:p>
          <a:p>
            <a:pPr marL="0" indent="0">
              <a:buNone/>
            </a:pPr>
            <a:r>
              <a:rPr lang="pt-PT" dirty="0" err="1"/>
              <a:t>Slavoj</a:t>
            </a:r>
            <a:r>
              <a:rPr lang="pt-PT" dirty="0"/>
              <a:t> </a:t>
            </a:r>
            <a:r>
              <a:rPr lang="pt-PT" dirty="0" err="1"/>
              <a:t>Žižek</a:t>
            </a:r>
            <a:r>
              <a:rPr lang="pt-PT" dirty="0"/>
              <a:t>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Considering </a:t>
            </a:r>
            <a:r>
              <a:rPr lang="pt-PT" dirty="0" err="1" smtClean="0"/>
              <a:t>Brazilian</a:t>
            </a:r>
            <a:r>
              <a:rPr lang="pt-PT" dirty="0" smtClean="0"/>
              <a:t> </a:t>
            </a:r>
            <a:r>
              <a:rPr lang="pt-PT" dirty="0" err="1" smtClean="0"/>
              <a:t>coup</a:t>
            </a:r>
            <a:r>
              <a:rPr lang="pt-PT" dirty="0" smtClean="0"/>
              <a:t> d´</a:t>
            </a:r>
            <a:r>
              <a:rPr lang="pt-PT" dirty="0" err="1" smtClean="0"/>
              <a:t>etat</a:t>
            </a:r>
            <a:r>
              <a:rPr lang="pt-PT" dirty="0" smtClean="0"/>
              <a:t> </a:t>
            </a:r>
            <a:r>
              <a:rPr lang="pt-PT" dirty="0" err="1" smtClean="0"/>
              <a:t>taking</a:t>
            </a:r>
            <a:r>
              <a:rPr lang="pt-PT" dirty="0" smtClean="0"/>
              <a:t> </a:t>
            </a:r>
            <a:r>
              <a:rPr lang="pt-PT" dirty="0" err="1" smtClean="0"/>
              <a:t>place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time </a:t>
            </a:r>
            <a:r>
              <a:rPr lang="pt-PT" dirty="0" err="1" smtClean="0"/>
              <a:t>of</a:t>
            </a:r>
            <a:r>
              <a:rPr lang="pt-PT" dirty="0" smtClean="0"/>
              <a:t> Rio </a:t>
            </a:r>
            <a:r>
              <a:rPr lang="pt-PT" dirty="0" err="1" smtClean="0"/>
              <a:t>Olimpics</a:t>
            </a:r>
            <a:r>
              <a:rPr lang="pt-PT" dirty="0" smtClean="0"/>
              <a:t> Games´16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9539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Table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content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1412876"/>
            <a:ext cx="8229600" cy="4525963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1471643"/>
            <a:ext cx="6120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err="1" smtClean="0"/>
              <a:t>Recent</a:t>
            </a:r>
            <a:r>
              <a:rPr lang="pt-PT" sz="3200" dirty="0" smtClean="0"/>
              <a:t> </a:t>
            </a:r>
            <a:r>
              <a:rPr lang="pt-PT" sz="3200" dirty="0" err="1" smtClean="0"/>
              <a:t>conspirative</a:t>
            </a:r>
            <a:r>
              <a:rPr lang="pt-PT" sz="3200" dirty="0" smtClean="0"/>
              <a:t> classes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err="1" smtClean="0"/>
              <a:t>State</a:t>
            </a:r>
            <a:r>
              <a:rPr lang="pt-PT" sz="3200" dirty="0" smtClean="0"/>
              <a:t> </a:t>
            </a:r>
            <a:r>
              <a:rPr lang="pt-PT" sz="3200" dirty="0" err="1" smtClean="0"/>
              <a:t>structures</a:t>
            </a:r>
            <a:r>
              <a:rPr lang="pt-PT" sz="3200" dirty="0" smtClean="0"/>
              <a:t> </a:t>
            </a:r>
            <a:r>
              <a:rPr lang="pt-PT" sz="3200" dirty="0" err="1" smtClean="0"/>
              <a:t>over</a:t>
            </a:r>
            <a:r>
              <a:rPr lang="pt-PT" sz="3200" dirty="0" smtClean="0"/>
              <a:t>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smtClean="0"/>
              <a:t>Social </a:t>
            </a:r>
            <a:r>
              <a:rPr lang="pt-PT" sz="3200" dirty="0" err="1" smtClean="0"/>
              <a:t>theory</a:t>
            </a:r>
            <a:r>
              <a:rPr lang="pt-PT" sz="3200" dirty="0" smtClean="0"/>
              <a:t> </a:t>
            </a:r>
            <a:r>
              <a:rPr lang="pt-PT" sz="3200" dirty="0" err="1" smtClean="0"/>
              <a:t>limits</a:t>
            </a:r>
            <a:endParaRPr lang="pt-P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err="1" smtClean="0"/>
              <a:t>Building</a:t>
            </a:r>
            <a:r>
              <a:rPr lang="pt-PT" sz="3200" dirty="0" smtClean="0"/>
              <a:t> </a:t>
            </a:r>
            <a:r>
              <a:rPr lang="pt-PT" sz="3200" dirty="0" err="1" smtClean="0"/>
              <a:t>update</a:t>
            </a:r>
            <a:r>
              <a:rPr lang="pt-PT" sz="3200" dirty="0" smtClean="0"/>
              <a:t> </a:t>
            </a:r>
            <a:r>
              <a:rPr lang="pt-PT" sz="3200" dirty="0" err="1" smtClean="0"/>
              <a:t>theories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/>
              <a:t>democracy</a:t>
            </a:r>
            <a:r>
              <a:rPr lang="pt-PT" dirty="0" smtClean="0"/>
              <a:t> colapse </a:t>
            </a:r>
            <a:r>
              <a:rPr lang="pt-PT" dirty="0" err="1" smtClean="0"/>
              <a:t>happens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80"/>
          </a:xfrm>
        </p:spPr>
        <p:txBody>
          <a:bodyPr/>
          <a:lstStyle/>
          <a:p>
            <a:r>
              <a:rPr lang="en-US" dirty="0" smtClean="0"/>
              <a:t>Differentiation of people:</a:t>
            </a:r>
          </a:p>
          <a:p>
            <a:pPr marL="0" indent="0">
              <a:buNone/>
            </a:pPr>
            <a:endParaRPr lang="en-US" sz="1400" dirty="0" smtClean="0"/>
          </a:p>
          <a:p>
            <a:pPr marL="514350" indent="-514350">
              <a:buAutoNum type="arabicParenR"/>
            </a:pPr>
            <a:r>
              <a:rPr lang="en-US" dirty="0" smtClean="0"/>
              <a:t>Those </a:t>
            </a:r>
            <a:r>
              <a:rPr lang="en-US" dirty="0"/>
              <a:t>who </a:t>
            </a:r>
            <a:r>
              <a:rPr lang="en-US" dirty="0" smtClean="0"/>
              <a:t>imagine society </a:t>
            </a:r>
            <a:r>
              <a:rPr lang="en-US" dirty="0"/>
              <a:t>as collection </a:t>
            </a:r>
            <a:r>
              <a:rPr lang="en-US" dirty="0" smtClean="0"/>
              <a:t>of </a:t>
            </a:r>
            <a:r>
              <a:rPr lang="en-US" dirty="0"/>
              <a:t>free </a:t>
            </a:r>
            <a:r>
              <a:rPr lang="en-US" dirty="0" smtClean="0"/>
              <a:t>individuals (politics as liberty)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 smtClean="0"/>
              <a:t>Conspirative</a:t>
            </a:r>
            <a:r>
              <a:rPr lang="en-US" dirty="0" smtClean="0"/>
              <a:t> classes: those who 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blocking new ways of sustainable life</a:t>
            </a:r>
          </a:p>
          <a:p>
            <a:pPr marL="0" indent="0">
              <a:buNone/>
            </a:pPr>
            <a:r>
              <a:rPr lang="en-US" dirty="0" smtClean="0"/>
              <a:t>   (politics as lobbying)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4966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Traditional</a:t>
            </a:r>
            <a:r>
              <a:rPr lang="pt-PT" dirty="0" smtClean="0"/>
              <a:t> </a:t>
            </a:r>
            <a:r>
              <a:rPr lang="pt-PT" dirty="0" err="1" smtClean="0"/>
              <a:t>conspirative</a:t>
            </a:r>
            <a:r>
              <a:rPr lang="pt-PT" dirty="0" smtClean="0"/>
              <a:t> classes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Kings</a:t>
            </a:r>
          </a:p>
          <a:p>
            <a:r>
              <a:rPr lang="en-US" dirty="0" smtClean="0"/>
              <a:t>Aristocrats</a:t>
            </a:r>
          </a:p>
          <a:p>
            <a:r>
              <a:rPr lang="en-US" dirty="0" smtClean="0"/>
              <a:t>Clergies </a:t>
            </a:r>
          </a:p>
          <a:p>
            <a:r>
              <a:rPr lang="en-US" dirty="0" smtClean="0"/>
              <a:t>Bureaucrats</a:t>
            </a:r>
          </a:p>
          <a:p>
            <a:endParaRPr lang="pt-PT" dirty="0" smtClean="0"/>
          </a:p>
          <a:p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those</a:t>
            </a:r>
            <a:r>
              <a:rPr lang="pt-PT" dirty="0" smtClean="0"/>
              <a:t> </a:t>
            </a:r>
            <a:r>
              <a:rPr lang="pt-PT" dirty="0" err="1" smtClean="0"/>
              <a:t>groups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develop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retain</a:t>
            </a:r>
            <a:r>
              <a:rPr lang="pt-PT" dirty="0" smtClean="0"/>
              <a:t> social </a:t>
            </a:r>
            <a:r>
              <a:rPr lang="pt-PT" dirty="0" err="1" smtClean="0"/>
              <a:t>secrets</a:t>
            </a:r>
            <a:r>
              <a:rPr lang="pt-PT" dirty="0" smtClean="0"/>
              <a:t>, </a:t>
            </a:r>
            <a:r>
              <a:rPr lang="pt-PT" dirty="0" err="1" smtClean="0"/>
              <a:t>through</a:t>
            </a:r>
            <a:r>
              <a:rPr lang="pt-PT" dirty="0" smtClean="0"/>
              <a:t> </a:t>
            </a:r>
            <a:r>
              <a:rPr lang="pt-PT" dirty="0" err="1" smtClean="0"/>
              <a:t>special</a:t>
            </a:r>
            <a:r>
              <a:rPr lang="pt-PT" dirty="0" smtClean="0"/>
              <a:t> </a:t>
            </a:r>
            <a:r>
              <a:rPr lang="pt-PT" dirty="0" err="1" smtClean="0"/>
              <a:t>languages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184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conspirative</a:t>
            </a:r>
            <a:r>
              <a:rPr lang="pt-PT" dirty="0" smtClean="0"/>
              <a:t> classes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141287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Barons and gangsters as </a:t>
            </a:r>
            <a:r>
              <a:rPr lang="en-US" dirty="0" err="1" smtClean="0"/>
              <a:t>conspirative</a:t>
            </a:r>
            <a:r>
              <a:rPr lang="en-US" dirty="0" smtClean="0"/>
              <a:t> melting capitalist classes 1820/1930</a:t>
            </a:r>
          </a:p>
          <a:p>
            <a:r>
              <a:rPr lang="pt-PT" dirty="0" err="1" smtClean="0"/>
              <a:t>Bankers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politicians</a:t>
            </a:r>
            <a:r>
              <a:rPr lang="pt-PT" dirty="0" smtClean="0"/>
              <a:t> </a:t>
            </a:r>
            <a:r>
              <a:rPr lang="en-US" dirty="0" smtClean="0"/>
              <a:t>as </a:t>
            </a:r>
            <a:r>
              <a:rPr lang="en-US" dirty="0" err="1"/>
              <a:t>conspirative</a:t>
            </a:r>
            <a:r>
              <a:rPr lang="en-US" dirty="0"/>
              <a:t> melting </a:t>
            </a:r>
            <a:r>
              <a:rPr lang="en-US" dirty="0" smtClean="0"/>
              <a:t>management classes 1945/2000</a:t>
            </a:r>
            <a:endParaRPr lang="en-US" dirty="0"/>
          </a:p>
          <a:p>
            <a:pPr marL="0" lvl="0" indent="0" algn="ctr">
              <a:buNone/>
            </a:pPr>
            <a:endParaRPr lang="pt-PT" i="1" dirty="0" smtClean="0"/>
          </a:p>
          <a:p>
            <a:pPr lvl="0"/>
            <a:r>
              <a:rPr lang="pt-PT" dirty="0" err="1" smtClean="0"/>
              <a:t>Conformist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“</a:t>
            </a:r>
            <a:r>
              <a:rPr lang="pt-PT" dirty="0" err="1" smtClean="0"/>
              <a:t>good</a:t>
            </a:r>
            <a:r>
              <a:rPr lang="pt-PT" dirty="0" smtClean="0"/>
              <a:t>” </a:t>
            </a:r>
            <a:r>
              <a:rPr lang="pt-PT" dirty="0" err="1" smtClean="0"/>
              <a:t>people</a:t>
            </a:r>
            <a:r>
              <a:rPr lang="pt-PT" dirty="0" smtClean="0"/>
              <a:t> classes </a:t>
            </a:r>
          </a:p>
          <a:p>
            <a:pPr lvl="0"/>
            <a:r>
              <a:rPr lang="pt-PT" dirty="0" err="1" smtClean="0"/>
              <a:t>Repressed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“</a:t>
            </a:r>
            <a:r>
              <a:rPr lang="pt-PT" dirty="0" err="1" smtClean="0"/>
              <a:t>bad</a:t>
            </a:r>
            <a:r>
              <a:rPr lang="pt-PT" dirty="0" smtClean="0"/>
              <a:t>” </a:t>
            </a:r>
            <a:r>
              <a:rPr lang="pt-PT" dirty="0" err="1" smtClean="0"/>
              <a:t>people</a:t>
            </a:r>
            <a:r>
              <a:rPr lang="pt-PT" dirty="0" smtClean="0"/>
              <a:t> classes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764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Structures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States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support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building</a:t>
            </a:r>
            <a:endParaRPr lang="pt-PT" dirty="0" smtClean="0"/>
          </a:p>
          <a:p>
            <a:r>
              <a:rPr lang="pt-PT" dirty="0" smtClean="0"/>
              <a:t>States </a:t>
            </a:r>
            <a:r>
              <a:rPr lang="pt-PT" dirty="0" err="1" smtClean="0"/>
              <a:t>that</a:t>
            </a:r>
            <a:r>
              <a:rPr lang="pt-PT" dirty="0"/>
              <a:t> </a:t>
            </a:r>
            <a:r>
              <a:rPr lang="pt-PT" dirty="0" err="1" smtClean="0"/>
              <a:t>manage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state</a:t>
            </a:r>
            <a:r>
              <a:rPr lang="pt-PT" dirty="0" smtClean="0"/>
              <a:t>, social </a:t>
            </a:r>
            <a:r>
              <a:rPr lang="pt-PT" dirty="0" err="1" smtClean="0"/>
              <a:t>partner</a:t>
            </a:r>
            <a:endParaRPr lang="pt-PT" dirty="0" smtClean="0"/>
          </a:p>
          <a:p>
            <a:r>
              <a:rPr lang="pt-PT" dirty="0" smtClean="0"/>
              <a:t>Global </a:t>
            </a:r>
            <a:r>
              <a:rPr lang="pt-PT" dirty="0" err="1" smtClean="0"/>
              <a:t>state</a:t>
            </a:r>
            <a:r>
              <a:rPr lang="pt-PT" dirty="0" smtClean="0"/>
              <a:t>, </a:t>
            </a:r>
            <a:r>
              <a:rPr lang="pt-PT" dirty="0" err="1" smtClean="0"/>
              <a:t>coalition</a:t>
            </a:r>
            <a:r>
              <a:rPr lang="pt-PT" dirty="0" smtClean="0"/>
              <a:t> to </a:t>
            </a:r>
            <a:r>
              <a:rPr lang="pt-PT" dirty="0" err="1" smtClean="0"/>
              <a:t>build</a:t>
            </a:r>
            <a:r>
              <a:rPr lang="pt-PT" dirty="0" smtClean="0"/>
              <a:t> global  </a:t>
            </a:r>
            <a:r>
              <a:rPr lang="pt-PT" dirty="0" err="1" smtClean="0"/>
              <a:t>markets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From</a:t>
            </a:r>
            <a:r>
              <a:rPr lang="pt-PT" dirty="0" smtClean="0"/>
              <a:t> local </a:t>
            </a:r>
            <a:r>
              <a:rPr lang="pt-PT" dirty="0" err="1" smtClean="0"/>
              <a:t>proletariat</a:t>
            </a:r>
            <a:r>
              <a:rPr lang="pt-PT" dirty="0" smtClean="0"/>
              <a:t> to global </a:t>
            </a:r>
            <a:r>
              <a:rPr lang="pt-PT" dirty="0" err="1" smtClean="0"/>
              <a:t>proletariat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8706601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595</Words>
  <Application>Microsoft Office PowerPoint</Application>
  <PresentationFormat>Apresentação no Ecrã (4:3)</PresentationFormat>
  <Paragraphs>133</Paragraphs>
  <Slides>20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Modelo de apresentação predefinido</vt:lpstr>
      <vt:lpstr>Social differentiation and conspiracies</vt:lpstr>
      <vt:lpstr>Radical  and subtle </vt:lpstr>
      <vt:lpstr>My presentations </vt:lpstr>
      <vt:lpstr>Apresentação do PowerPoint</vt:lpstr>
      <vt:lpstr>Table of content</vt:lpstr>
      <vt:lpstr>Why democracy colapse happens?</vt:lpstr>
      <vt:lpstr>Traditional conspirative classes</vt:lpstr>
      <vt:lpstr>Modern conspirative classes</vt:lpstr>
      <vt:lpstr>State Structures</vt:lpstr>
      <vt:lpstr>Corruption as conspiracy</vt:lpstr>
      <vt:lpstr>Social theory limits</vt:lpstr>
      <vt:lpstr>People out of society, society out of transformation</vt:lpstr>
      <vt:lpstr>Judiciary out of globalization</vt:lpstr>
      <vt:lpstr>Social struggles at a turn</vt:lpstr>
      <vt:lpstr>Apresentação do PowerPoint</vt:lpstr>
      <vt:lpstr>Apresentação do PowerPoint</vt:lpstr>
      <vt:lpstr>Imaginative futures unite</vt:lpstr>
      <vt:lpstr>Big questions</vt:lpstr>
      <vt:lpstr>The end</vt:lpstr>
      <vt:lpstr>Evolution of human  social nature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300</cp:revision>
  <dcterms:created xsi:type="dcterms:W3CDTF">2005-12-05T12:20:13Z</dcterms:created>
  <dcterms:modified xsi:type="dcterms:W3CDTF">2016-09-03T06:11:12Z</dcterms:modified>
</cp:coreProperties>
</file>