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310" r:id="rId3"/>
    <p:sldId id="317" r:id="rId4"/>
    <p:sldId id="318" r:id="rId5"/>
    <p:sldId id="319" r:id="rId6"/>
    <p:sldId id="320" r:id="rId7"/>
    <p:sldId id="321" r:id="rId8"/>
    <p:sldId id="316" r:id="rId9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9" autoAdjust="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/>
              <a:t>Clique para editar os estilos de texto do modelo global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6AC58C0-D745-4061-93C7-25EA45DE199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5363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F17C4-558C-490F-8E5A-19E756E4785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7411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8EEB62-EB51-4152-8C44-22B2612E9F1C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1747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795030-22E3-46EB-A526-6A1F87AD00AC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D38FC-6968-4AE0-9235-A56408494B6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7BBAC-0CCD-42E9-81D8-419AB3B32C7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FA531-15E1-49F9-BA31-6F355DD377D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DD116-A305-4774-8A6F-2128373B27B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2F3C3-BC5D-438A-B4DF-A9FA5DD1F09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6DFB7-49DA-430C-BADC-77CC131D2FE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EC008-1800-4C6E-8973-3E9E98D067B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FE1DE-5612-43BF-8015-8DF61B4E6F4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AAB7C-4434-4447-B404-8CB63ED7932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0703B-929C-4705-B5FA-B6B3766151E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E69D7-81C8-4692-98AE-0D9E006BEEC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C484FB6-3A43-465B-8F9C-B73FDCC6F82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iscte-iul.pt/~apad/PrisoesEuropa/#Alternatives_penalties_to_incarceration_" TargetMode="External"/><Relationship Id="rId2" Type="http://schemas.openxmlformats.org/officeDocument/2006/relationships/hyperlink" Target="http://home.iscte-iul.pt/~apad/PrisoesEuropa/relatorio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hra.net/" TargetMode="External"/><Relationship Id="rId4" Type="http://schemas.openxmlformats.org/officeDocument/2006/relationships/hyperlink" Target="http://home.iscte-iul.pt/~apad/PrisoesEuropa/textos/HRI%20project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PT" b="1" dirty="0"/>
              <a:t>Da radicalização nas prisões da Europa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99536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spcBef>
                <a:spcPts val="0"/>
              </a:spcBef>
              <a:defRPr/>
            </a:pPr>
            <a:endParaRPr lang="en-US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/>
              <a:t>António Pedro Dores, </a:t>
            </a:r>
            <a:r>
              <a:rPr lang="en-US" dirty="0">
                <a:hlinkClick r:id="rId3"/>
              </a:rPr>
              <a:t>http://iscte.pt/~apad</a:t>
            </a:r>
            <a:r>
              <a:rPr lang="en-US" dirty="0"/>
              <a:t>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/>
              <a:t>Lisboa, </a:t>
            </a:r>
            <a:r>
              <a:rPr lang="en-US" dirty="0" err="1"/>
              <a:t>janeiro</a:t>
            </a:r>
            <a:r>
              <a:rPr lang="en-US" dirty="0"/>
              <a:t> de 2019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ED4BC5E-FDCB-420C-B4F2-5A7A2F2CBF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08" y="133010"/>
            <a:ext cx="6151192" cy="157692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64F888D-8767-4F80-8348-8F67AE9F55F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068" y="4039469"/>
            <a:ext cx="3347864" cy="9016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Observatório</a:t>
            </a:r>
            <a:r>
              <a:rPr lang="en-US" dirty="0"/>
              <a:t> </a:t>
            </a:r>
            <a:r>
              <a:rPr lang="en-US" dirty="0" err="1"/>
              <a:t>Europeu</a:t>
            </a:r>
            <a:r>
              <a:rPr lang="en-US" dirty="0"/>
              <a:t> das </a:t>
            </a:r>
            <a:r>
              <a:rPr lang="en-US" dirty="0" err="1"/>
              <a:t>Prisões</a:t>
            </a:r>
            <a:r>
              <a:rPr lang="en-US" dirty="0"/>
              <a:t> </a:t>
            </a:r>
          </a:p>
        </p:txBody>
      </p:sp>
      <p:sp>
        <p:nvSpPr>
          <p:cNvPr id="16386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 err="1"/>
              <a:t>Ideia</a:t>
            </a:r>
            <a:r>
              <a:rPr lang="en-US" dirty="0"/>
              <a:t> original, </a:t>
            </a:r>
            <a:r>
              <a:rPr lang="en-US" dirty="0" err="1"/>
              <a:t>Lisboa</a:t>
            </a:r>
            <a:r>
              <a:rPr lang="en-US" dirty="0"/>
              <a:t> 2001</a:t>
            </a:r>
          </a:p>
          <a:p>
            <a:pPr eaLnBrk="1" hangingPunct="1"/>
            <a:r>
              <a:rPr lang="en-US" dirty="0" err="1"/>
              <a:t>Concretização</a:t>
            </a:r>
            <a:r>
              <a:rPr lang="en-US" dirty="0"/>
              <a:t> </a:t>
            </a:r>
            <a:r>
              <a:rPr lang="en-US" dirty="0" err="1"/>
              <a:t>prática</a:t>
            </a:r>
            <a:r>
              <a:rPr lang="en-US" dirty="0"/>
              <a:t>, </a:t>
            </a:r>
            <a:r>
              <a:rPr lang="en-US" dirty="0" err="1"/>
              <a:t>Bruxelas</a:t>
            </a:r>
            <a:r>
              <a:rPr lang="en-US" dirty="0"/>
              <a:t> 2011 e Roma 2013 sob </a:t>
            </a:r>
            <a:r>
              <a:rPr lang="en-US" dirty="0" err="1"/>
              <a:t>direcção</a:t>
            </a:r>
            <a:r>
              <a:rPr lang="en-US" dirty="0"/>
              <a:t> </a:t>
            </a:r>
            <a:r>
              <a:rPr lang="en-US" dirty="0" err="1"/>
              <a:t>Antigona</a:t>
            </a:r>
            <a:r>
              <a:rPr lang="en-US" dirty="0"/>
              <a:t> (</a:t>
            </a:r>
            <a:r>
              <a:rPr lang="en-US" dirty="0" err="1"/>
              <a:t>associação</a:t>
            </a:r>
            <a:r>
              <a:rPr lang="en-US" dirty="0"/>
              <a:t> </a:t>
            </a:r>
            <a:r>
              <a:rPr lang="en-US" dirty="0" err="1"/>
              <a:t>italiana</a:t>
            </a:r>
            <a:r>
              <a:rPr lang="en-US" dirty="0"/>
              <a:t>)</a:t>
            </a:r>
          </a:p>
          <a:p>
            <a:pPr eaLnBrk="1" hangingPunct="1"/>
            <a:r>
              <a:rPr lang="en-US" dirty="0"/>
              <a:t>Site </a:t>
            </a:r>
            <a:r>
              <a:rPr lang="en-US" dirty="0" err="1"/>
              <a:t>nacional</a:t>
            </a:r>
            <a:r>
              <a:rPr lang="en-US" dirty="0"/>
              <a:t> e site </a:t>
            </a:r>
            <a:r>
              <a:rPr lang="en-US" dirty="0" err="1"/>
              <a:t>europeu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9E8B9-7BCD-46D7-8D86-2EE95658A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Projectos</a:t>
            </a:r>
            <a:r>
              <a:rPr lang="pt-PT" dirty="0"/>
              <a:t> bianuais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FBF49DB-CCB9-42D3-84E5-668671291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sz="2800" dirty="0">
              <a:hlinkClick r:id="rId2"/>
            </a:endParaRPr>
          </a:p>
          <a:p>
            <a:r>
              <a:rPr lang="pt-PT" sz="2800" dirty="0">
                <a:hlinkClick r:id="rId2"/>
              </a:rPr>
              <a:t>Condições de detenção na Europa</a:t>
            </a:r>
            <a:r>
              <a:rPr lang="pt-PT" sz="2800" dirty="0"/>
              <a:t> 2013-14</a:t>
            </a:r>
          </a:p>
          <a:p>
            <a:endParaRPr lang="pt-PT" sz="2800" dirty="0">
              <a:hlinkClick r:id="rId3"/>
            </a:endParaRPr>
          </a:p>
          <a:p>
            <a:r>
              <a:rPr lang="pt-PT" sz="2800" dirty="0">
                <a:hlinkClick r:id="rId3"/>
              </a:rPr>
              <a:t>Alternativas à prisão na Europa</a:t>
            </a:r>
            <a:r>
              <a:rPr lang="pt-PT" sz="2800" dirty="0"/>
              <a:t> 2014-2016        </a:t>
            </a:r>
          </a:p>
          <a:p>
            <a:endParaRPr lang="pt-PT" sz="2800" dirty="0">
              <a:hlinkClick r:id="rId4"/>
            </a:endParaRPr>
          </a:p>
          <a:p>
            <a:r>
              <a:rPr lang="pt-PT" sz="2800" dirty="0">
                <a:hlinkClick r:id="rId4"/>
              </a:rPr>
              <a:t>Reforçar a monitorização das doenças </a:t>
            </a:r>
            <a:r>
              <a:rPr lang="pt-PT" sz="2800" dirty="0" err="1">
                <a:hlinkClick r:id="rId4"/>
              </a:rPr>
              <a:t>infecciosas</a:t>
            </a:r>
            <a:r>
              <a:rPr lang="pt-PT" sz="2800" dirty="0">
                <a:hlinkClick r:id="rId4"/>
              </a:rPr>
              <a:t> nas prisões</a:t>
            </a:r>
            <a:r>
              <a:rPr lang="pt-PT" sz="2800" dirty="0"/>
              <a:t> 2014 - 2016, sob </a:t>
            </a:r>
            <a:r>
              <a:rPr lang="pt-PT" sz="2800" dirty="0" err="1"/>
              <a:t>direcção</a:t>
            </a:r>
            <a:r>
              <a:rPr lang="pt-PT" sz="2800" dirty="0"/>
              <a:t> de </a:t>
            </a:r>
            <a:r>
              <a:rPr lang="pt-PT" sz="2800" dirty="0" err="1">
                <a:hlinkClick r:id="rId5"/>
              </a:rPr>
              <a:t>Harm</a:t>
            </a:r>
            <a:r>
              <a:rPr lang="pt-PT" sz="2800" dirty="0">
                <a:hlinkClick r:id="rId5"/>
              </a:rPr>
              <a:t> </a:t>
            </a:r>
            <a:r>
              <a:rPr lang="pt-PT" sz="2800" dirty="0" err="1">
                <a:hlinkClick r:id="rId5"/>
              </a:rPr>
              <a:t>Reduction</a:t>
            </a:r>
            <a:r>
              <a:rPr lang="pt-PT" sz="2800" dirty="0">
                <a:hlinkClick r:id="rId5"/>
              </a:rPr>
              <a:t> </a:t>
            </a:r>
            <a:r>
              <a:rPr lang="pt-PT" sz="2800" dirty="0" err="1">
                <a:hlinkClick r:id="rId5"/>
              </a:rPr>
              <a:t>International</a:t>
            </a:r>
            <a:r>
              <a:rPr lang="pt-PT" sz="2800" dirty="0"/>
              <a:t> (RU)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18478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8273C6-BA3D-4AC1-8CD0-6F1F19699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Planos de trabalho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9ECACF9-0643-4993-B247-DD50CCCDF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  <a:p>
            <a:r>
              <a:rPr lang="pt-PT" dirty="0"/>
              <a:t>1. Identificação da legislação nacional e internacional aplicável e </a:t>
            </a:r>
            <a:r>
              <a:rPr lang="pt-PT" dirty="0" err="1"/>
              <a:t>respectiva</a:t>
            </a:r>
            <a:r>
              <a:rPr lang="pt-PT" dirty="0"/>
              <a:t> comparação</a:t>
            </a:r>
          </a:p>
          <a:p>
            <a:r>
              <a:rPr lang="pt-PT" dirty="0"/>
              <a:t>2. Recolha de dados qualitativos sobre as práticas dominantes e problemas emergentes</a:t>
            </a:r>
          </a:p>
        </p:txBody>
      </p:sp>
    </p:spTree>
    <p:extLst>
      <p:ext uri="{BB962C8B-B14F-4D97-AF65-F5344CB8AC3E}">
        <p14:creationId xmlns:p14="http://schemas.microsoft.com/office/powerpoint/2010/main" val="241697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81C940-B4BF-455A-9496-A7DECB8BF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Plano de trabalhos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B1D1683-D4AC-4A0B-97BE-67D438FB4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3. Tendo por pano de fundo os princípios dos direitos humanos, tal como estão formulados por instâncias competentes, fazer uma avaliação da situação “europeia” e redigir recomendações com base em práticas já em curso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98222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3D521F-1CC4-4C1B-A9AA-49F22135D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Conclusões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DFA1F43-FB91-4270-B03E-A7314FD3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Nenhum dos países estudados faz uso prático das “regras penitenciárias europeias”, recomendadas pelo Conselho da Europa</a:t>
            </a:r>
          </a:p>
          <a:p>
            <a:r>
              <a:rPr lang="pt-PT" dirty="0"/>
              <a:t>As penas alternativas às prisões multiplicam em vez de minimizarem os procedimentos sociais-policiais-judiciais-criminais-penais</a:t>
            </a:r>
          </a:p>
        </p:txBody>
      </p:sp>
    </p:spTree>
    <p:extLst>
      <p:ext uri="{BB962C8B-B14F-4D97-AF65-F5344CB8AC3E}">
        <p14:creationId xmlns:p14="http://schemas.microsoft.com/office/powerpoint/2010/main" val="537792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DF20A5-4D85-4FDD-A814-E060039C9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Estratégias de </a:t>
            </a:r>
            <a:r>
              <a:rPr lang="pt-PT" dirty="0" err="1"/>
              <a:t>des-radicalização</a:t>
            </a:r>
            <a:r>
              <a:rPr lang="pt-PT" dirty="0"/>
              <a:t> nas prisões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3D2A97B-8C5A-4580-BCCB-AF039F596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37183"/>
            <a:ext cx="8229600" cy="4056114"/>
          </a:xfrm>
        </p:spPr>
        <p:txBody>
          <a:bodyPr/>
          <a:lstStyle/>
          <a:p>
            <a:r>
              <a:rPr lang="pt-PT" dirty="0"/>
              <a:t>Problemas conceptuais </a:t>
            </a:r>
          </a:p>
          <a:p>
            <a:r>
              <a:rPr lang="pt-PT" dirty="0"/>
              <a:t>Problemas de xenofobia </a:t>
            </a:r>
          </a:p>
          <a:p>
            <a:r>
              <a:rPr lang="pt-PT" dirty="0"/>
              <a:t>Problemas de segredo de estado</a:t>
            </a:r>
          </a:p>
          <a:p>
            <a:r>
              <a:rPr lang="pt-PT" dirty="0"/>
              <a:t>Profecias que se </a:t>
            </a:r>
            <a:r>
              <a:rPr lang="pt-PT" dirty="0" err="1"/>
              <a:t>auto-realizam</a:t>
            </a:r>
            <a:endParaRPr lang="pt-PT" dirty="0"/>
          </a:p>
          <a:p>
            <a:r>
              <a:rPr lang="pt-PT" dirty="0"/>
              <a:t>Limitações de quadro teórico capaz de conjugar </a:t>
            </a:r>
            <a:r>
              <a:rPr lang="pt-PT" dirty="0" err="1"/>
              <a:t>aspectos</a:t>
            </a:r>
            <a:r>
              <a:rPr lang="pt-PT" dirty="0"/>
              <a:t> repressivos e de reinserção social, nacional e internacional </a:t>
            </a:r>
          </a:p>
        </p:txBody>
      </p:sp>
    </p:spTree>
    <p:extLst>
      <p:ext uri="{BB962C8B-B14F-4D97-AF65-F5344CB8AC3E}">
        <p14:creationId xmlns:p14="http://schemas.microsoft.com/office/powerpoint/2010/main" val="3774076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ítulo 1"/>
          <p:cNvSpPr>
            <a:spLocks noGrp="1"/>
          </p:cNvSpPr>
          <p:nvPr>
            <p:ph type="title"/>
          </p:nvPr>
        </p:nvSpPr>
        <p:spPr>
          <a:xfrm>
            <a:off x="357188" y="2214563"/>
            <a:ext cx="8229600" cy="1071562"/>
          </a:xfrm>
        </p:spPr>
        <p:txBody>
          <a:bodyPr/>
          <a:lstStyle/>
          <a:p>
            <a:pPr eaLnBrk="1" hangingPunct="1"/>
            <a:r>
              <a:rPr lang="en-US" sz="8000" dirty="0"/>
              <a:t>FIM</a:t>
            </a: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1357313" y="4500563"/>
            <a:ext cx="6400800" cy="14001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r>
              <a:rPr lang="en-US" sz="2400" kern="0" dirty="0">
                <a:latin typeface="+mn-lt"/>
              </a:rPr>
              <a:t>António Pedro Dores, </a:t>
            </a:r>
            <a:r>
              <a:rPr lang="en-US" sz="2400" kern="0" dirty="0">
                <a:latin typeface="+mn-lt"/>
                <a:hlinkClick r:id="rId3"/>
              </a:rPr>
              <a:t>http://iscte.pt/~apad</a:t>
            </a:r>
            <a:r>
              <a:rPr lang="en-US" sz="2400" kern="0" dirty="0">
                <a:latin typeface="+mn-lt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8795</TotalTime>
  <Words>218</Words>
  <Application>Microsoft Office PowerPoint</Application>
  <PresentationFormat>Apresentação no Ecrã (4:3)</PresentationFormat>
  <Paragraphs>37</Paragraphs>
  <Slides>8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0" baseType="lpstr">
      <vt:lpstr>Arial</vt:lpstr>
      <vt:lpstr>Modelo de apresentação predefinido</vt:lpstr>
      <vt:lpstr>Da radicalização nas prisões da Europa</vt:lpstr>
      <vt:lpstr>Observatório Europeu das Prisões </vt:lpstr>
      <vt:lpstr>Projectos bianuais</vt:lpstr>
      <vt:lpstr>Planos de trabalho</vt:lpstr>
      <vt:lpstr>Plano de trabalhos</vt:lpstr>
      <vt:lpstr>Conclusões </vt:lpstr>
      <vt:lpstr>Estratégias de des-radicalização nas prisões</vt:lpstr>
      <vt:lpstr>FIM</vt:lpstr>
    </vt:vector>
  </TitlesOfParts>
  <Company>O nome da sua organização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António Pedro Dores</cp:lastModifiedBy>
  <cp:revision>283</cp:revision>
  <dcterms:created xsi:type="dcterms:W3CDTF">2005-12-05T12:20:13Z</dcterms:created>
  <dcterms:modified xsi:type="dcterms:W3CDTF">2019-01-16T18:58:04Z</dcterms:modified>
</cp:coreProperties>
</file>