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315" r:id="rId3"/>
    <p:sldId id="317" r:id="rId4"/>
    <p:sldId id="312" r:id="rId5"/>
    <p:sldId id="313" r:id="rId6"/>
    <p:sldId id="314" r:id="rId7"/>
    <p:sldId id="316" r:id="rId8"/>
    <p:sldId id="318" r:id="rId9"/>
    <p:sldId id="311" r:id="rId10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75" d="100"/>
          <a:sy n="75" d="100"/>
        </p:scale>
        <p:origin x="-9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9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/>
              <a:t>Alternativas à </a:t>
            </a:r>
            <a:r>
              <a:rPr lang="pt-PT" dirty="0" smtClean="0"/>
              <a:t>prisão:</a:t>
            </a:r>
            <a:br>
              <a:rPr lang="pt-PT" dirty="0" smtClean="0"/>
            </a:br>
            <a:r>
              <a:rPr lang="pt-PT" dirty="0" smtClean="0"/>
              <a:t>manifesto do Observatório Europeu das Prisões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Dores, Julho 2016</a:t>
            </a:r>
          </a:p>
          <a:p>
            <a:endParaRPr lang="pt-PT" dirty="0"/>
          </a:p>
        </p:txBody>
      </p:sp>
      <p:pic>
        <p:nvPicPr>
          <p:cNvPr id="1026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Homicídios em Chicago e em Inglaterra/Gales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5712"/>
            <a:ext cx="7525298" cy="441665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51920" y="5881107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Fonte: </a:t>
            </a:r>
            <a:r>
              <a:rPr lang="pt-PT" dirty="0" err="1"/>
              <a:t>Wilkinson</a:t>
            </a:r>
            <a:r>
              <a:rPr lang="pt-PT" dirty="0"/>
              <a:t> &amp; </a:t>
            </a:r>
            <a:r>
              <a:rPr lang="pt-PT" dirty="0" err="1" smtClean="0"/>
              <a:t>Pickett</a:t>
            </a:r>
            <a:r>
              <a:rPr lang="pt-PT" dirty="0" smtClean="0"/>
              <a:t>, </a:t>
            </a:r>
            <a:r>
              <a:rPr lang="pt-PT" i="1" dirty="0" err="1" smtClean="0"/>
              <a:t>Spirit</a:t>
            </a:r>
            <a:r>
              <a:rPr lang="pt-PT" i="1" dirty="0" smtClean="0"/>
              <a:t> </a:t>
            </a:r>
            <a:r>
              <a:rPr lang="pt-PT" i="1" dirty="0" err="1" smtClean="0"/>
              <a:t>Level</a:t>
            </a:r>
            <a:r>
              <a:rPr lang="pt-PT" i="1" smtClean="0"/>
              <a:t>, </a:t>
            </a:r>
            <a:r>
              <a:rPr lang="pt-PT" smtClean="0"/>
              <a:t>2009:132</a:t>
            </a:r>
            <a:endParaRPr lang="pt-PT" dirty="0"/>
          </a:p>
        </p:txBody>
      </p:sp>
      <p:pic>
        <p:nvPicPr>
          <p:cNvPr id="6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Natureza social humana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PT" sz="3000" dirty="0" smtClean="0"/>
              <a:t>Propensões biologicamente condicionadas para assumir riscos</a:t>
            </a:r>
          </a:p>
          <a:p>
            <a:r>
              <a:rPr lang="pt-PT" sz="3000" dirty="0" smtClean="0"/>
              <a:t>Concretização dos riscos depende da organização social</a:t>
            </a:r>
          </a:p>
          <a:p>
            <a:r>
              <a:rPr lang="pt-PT" sz="3000" dirty="0" smtClean="0"/>
              <a:t>Segregação/integração e punição/formação condicionam a transformação social</a:t>
            </a:r>
          </a:p>
          <a:p>
            <a:r>
              <a:rPr lang="pt-PT" sz="3000" dirty="0" smtClean="0"/>
              <a:t>Alternativas à prisão </a:t>
            </a:r>
            <a:r>
              <a:rPr lang="pt-PT" sz="3000" i="1" dirty="0" smtClean="0"/>
              <a:t>para combater o crime</a:t>
            </a:r>
            <a:r>
              <a:rPr lang="pt-PT" sz="3000" dirty="0" smtClean="0"/>
              <a:t>, ou diminuem as condenações e a população sob tutela penitenciária-judicial ou não são alternativas</a:t>
            </a:r>
            <a:endParaRPr lang="pt-PT" sz="3000" dirty="0"/>
          </a:p>
        </p:txBody>
      </p:sp>
      <p:pic>
        <p:nvPicPr>
          <p:cNvPr id="4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6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Taxa de criminalidade e risco de encarceramento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26124"/>
            <a:ext cx="8101658" cy="4269945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46514"/>
              </p:ext>
            </p:extLst>
          </p:nvPr>
        </p:nvGraphicFramePr>
        <p:xfrm>
          <a:off x="1115616" y="5720179"/>
          <a:ext cx="7443242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3242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Fontes: DGPJ/MJ; </a:t>
                      </a:r>
                      <a:r>
                        <a:rPr lang="pt-PT" sz="1400" dirty="0" err="1">
                          <a:solidFill>
                            <a:schemeClr val="tx1"/>
                          </a:solidFill>
                        </a:rPr>
                        <a:t>Pordata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44450" marR="44450" marT="0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risco de encarceramento=</a:t>
                      </a:r>
                      <a:r>
                        <a:rPr lang="pt-PT" sz="1400" dirty="0" err="1">
                          <a:solidFill>
                            <a:schemeClr val="tx1"/>
                          </a:solidFill>
                        </a:rPr>
                        <a:t>nºpresos</a:t>
                      </a:r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/nº crimes*pop. Residente</a:t>
                      </a:r>
                    </a:p>
                  </a:txBody>
                  <a:tcPr marL="44450" marR="44450" marT="0" marB="0" anchor="b"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taxa de criminalidade=nº crimes/pop. Residente (por 100mil habitantes)</a:t>
                      </a:r>
                    </a:p>
                  </a:txBody>
                  <a:tcPr marL="44450" marR="44450" marT="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2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N. </a:t>
            </a:r>
            <a:r>
              <a:rPr lang="pt-PT" dirty="0"/>
              <a:t>de pessoas nas principais </a:t>
            </a:r>
            <a:r>
              <a:rPr lang="pt-PT" dirty="0" smtClean="0"/>
              <a:t>alternativas </a:t>
            </a:r>
            <a:r>
              <a:rPr lang="pt-PT" dirty="0"/>
              <a:t>à prisão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3" y="1628800"/>
            <a:ext cx="8996973" cy="400176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31840" y="565706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Fonte: </a:t>
            </a:r>
            <a:r>
              <a:rPr lang="pt-PT" dirty="0" err="1"/>
              <a:t>Space</a:t>
            </a:r>
            <a:r>
              <a:rPr lang="pt-PT" dirty="0"/>
              <a:t> II (2014)</a:t>
            </a:r>
          </a:p>
        </p:txBody>
      </p:sp>
      <p:pic>
        <p:nvPicPr>
          <p:cNvPr id="6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6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N. </a:t>
            </a:r>
            <a:r>
              <a:rPr lang="pt-PT" dirty="0"/>
              <a:t>de prisioneiros e de pessoas </a:t>
            </a:r>
            <a:r>
              <a:rPr lang="pt-PT" dirty="0" smtClean="0"/>
              <a:t>em liberdade sob </a:t>
            </a:r>
            <a:r>
              <a:rPr lang="pt-PT" dirty="0"/>
              <a:t>tutela </a:t>
            </a:r>
            <a:r>
              <a:rPr lang="pt-PT" dirty="0" smtClean="0"/>
              <a:t>judicial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5" y="1772816"/>
            <a:ext cx="9002150" cy="384637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31840" y="565706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Fonte: </a:t>
            </a:r>
            <a:r>
              <a:rPr lang="pt-PT" dirty="0" err="1"/>
              <a:t>Space</a:t>
            </a:r>
            <a:r>
              <a:rPr lang="pt-PT" dirty="0"/>
              <a:t> II (2014)</a:t>
            </a:r>
          </a:p>
        </p:txBody>
      </p:sp>
      <p:pic>
        <p:nvPicPr>
          <p:cNvPr id="6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Dois modelos </a:t>
            </a:r>
            <a:r>
              <a:rPr lang="pt-PT" smtClean="0"/>
              <a:t>intelectuais para entender </a:t>
            </a:r>
            <a:r>
              <a:rPr lang="pt-PT" dirty="0" smtClean="0"/>
              <a:t>a sociedade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1700808"/>
          <a:ext cx="6624736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240360"/>
              </a:tblGrid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abolicionista</a:t>
                      </a:r>
                    </a:p>
                    <a:p>
                      <a:pPr algn="ctr"/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Crítica paradigmática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Espírito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 iluminista</a:t>
                      </a:r>
                      <a:endParaRPr lang="pt-P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Ciência 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Misógina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Realista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Elitista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Organizada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Dissimulada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>
                          <a:solidFill>
                            <a:schemeClr val="tx1"/>
                          </a:solidFill>
                        </a:rPr>
                        <a:t>Racional </a:t>
                      </a:r>
                      <a:endParaRPr lang="pt-P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9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Natureza social humana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PT" sz="3000" dirty="0" smtClean="0"/>
              <a:t>Propensões biologicamente condicionadas para assumir riscos</a:t>
            </a:r>
          </a:p>
          <a:p>
            <a:r>
              <a:rPr lang="pt-PT" sz="3000" dirty="0" smtClean="0"/>
              <a:t>Concretização dos riscos depende da organização social</a:t>
            </a:r>
          </a:p>
          <a:p>
            <a:r>
              <a:rPr lang="pt-PT" sz="3000" dirty="0" smtClean="0"/>
              <a:t>Segregação/integração e punição/formação condicionam a transformação social</a:t>
            </a:r>
          </a:p>
          <a:p>
            <a:r>
              <a:rPr lang="pt-PT" sz="3000" dirty="0" smtClean="0"/>
              <a:t>Alternativas à prisão </a:t>
            </a:r>
            <a:r>
              <a:rPr lang="pt-PT" sz="3000" i="1" dirty="0" smtClean="0"/>
              <a:t>para combater o crime</a:t>
            </a:r>
            <a:r>
              <a:rPr lang="pt-PT" sz="3000" dirty="0" smtClean="0"/>
              <a:t>, ou diminuem as condenações e a população sob tutela penitenciária-judicial ou não são alternativas</a:t>
            </a:r>
            <a:endParaRPr lang="pt-PT" sz="3000" dirty="0"/>
          </a:p>
        </p:txBody>
      </p:sp>
      <p:pic>
        <p:nvPicPr>
          <p:cNvPr id="4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  <p:pic>
        <p:nvPicPr>
          <p:cNvPr id="4" name="Picture 2" descr="C:\Users\Alessio\Box Sync\Documenti\Antigone\Progetti\DG Justice\Applications 2011\Criminal Justice\Loghi\with the financial suppo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800200" cy="4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220</Words>
  <Application>Microsoft Office PowerPoint</Application>
  <PresentationFormat>Apresentação no Ecrã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Modelo de apresentação predefinido</vt:lpstr>
      <vt:lpstr>Alternativas à prisão: manifesto do Observatório Europeu das Prisões</vt:lpstr>
      <vt:lpstr>Homicídios em Chicago e em Inglaterra/Gales</vt:lpstr>
      <vt:lpstr>Natureza social humana</vt:lpstr>
      <vt:lpstr>Taxa de criminalidade e risco de encarceramento</vt:lpstr>
      <vt:lpstr>N. de pessoas nas principais alternativas à prisão</vt:lpstr>
      <vt:lpstr>N. de prisioneiros e de pessoas em liberdade sob tutela judicial</vt:lpstr>
      <vt:lpstr>Dois modelos intelectuais para entender a sociedade</vt:lpstr>
      <vt:lpstr>Natureza social humana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142</cp:revision>
  <dcterms:created xsi:type="dcterms:W3CDTF">2005-12-05T12:20:13Z</dcterms:created>
  <dcterms:modified xsi:type="dcterms:W3CDTF">2017-04-27T09:14:44Z</dcterms:modified>
</cp:coreProperties>
</file>