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01" r:id="rId2"/>
    <p:sldId id="339" r:id="rId3"/>
    <p:sldId id="341" r:id="rId4"/>
    <p:sldId id="342" r:id="rId5"/>
    <p:sldId id="343" r:id="rId6"/>
    <p:sldId id="344" r:id="rId7"/>
    <p:sldId id="345" r:id="rId8"/>
    <p:sldId id="347" r:id="rId9"/>
    <p:sldId id="348" r:id="rId10"/>
    <p:sldId id="346" r:id="rId11"/>
    <p:sldId id="338" r:id="rId12"/>
    <p:sldId id="337" r:id="rId13"/>
    <p:sldId id="322" r:id="rId14"/>
    <p:sldId id="328" r:id="rId15"/>
    <p:sldId id="321" r:id="rId16"/>
    <p:sldId id="323" r:id="rId17"/>
    <p:sldId id="324" r:id="rId18"/>
    <p:sldId id="325" r:id="rId19"/>
    <p:sldId id="326" r:id="rId20"/>
    <p:sldId id="336" r:id="rId21"/>
    <p:sldId id="335" r:id="rId22"/>
    <p:sldId id="319" r:id="rId23"/>
    <p:sldId id="329" r:id="rId24"/>
    <p:sldId id="320" r:id="rId25"/>
    <p:sldId id="333" r:id="rId26"/>
    <p:sldId id="318" r:id="rId27"/>
    <p:sldId id="331" r:id="rId28"/>
    <p:sldId id="334" r:id="rId29"/>
    <p:sldId id="311" r:id="rId30"/>
    <p:sldId id="317" r:id="rId31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pedro dores" initials="ap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53142" autoAdjust="0"/>
  </p:normalViewPr>
  <p:slideViewPr>
    <p:cSldViewPr>
      <p:cViewPr>
        <p:scale>
          <a:sx n="40" d="100"/>
          <a:sy n="40" d="100"/>
        </p:scale>
        <p:origin x="-18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74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adicalimagination.org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avaaz.org/en/climate_story_loc/?bhEQdab&amp;v=70760&amp;cl=9154174944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uardian.com/books/2015/dec/26/man-who-exposed-lie-war-on-drugs-roberto-saviano-ed-vulliamy?utm_source=esp&amp;utm_medium=Email&amp;utm_campaign=GU+Today+main+NEW+H&amp;utm_term=146340&amp;subid=7091924&amp;CMP=EMCNEWEML6619I2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globalresearch.ca/the-rule-of-law-no-longer-exists-in-western-civilization/5499530" TargetMode="External"/><Relationship Id="rId4" Type="http://schemas.openxmlformats.org/officeDocument/2006/relationships/hyperlink" Target="http://www.globalresearch.ca/mass-privatization-and-britains-spiralling-public-debt-the-result-of-failed-economic-policies/5499246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8162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 smtClean="0"/>
              <a:t>Eurogrupo</a:t>
            </a:r>
            <a:r>
              <a:rPr lang="pt-PT" dirty="0" smtClean="0"/>
              <a:t> é informal</a:t>
            </a:r>
          </a:p>
          <a:p>
            <a:r>
              <a:rPr lang="pt-PT" dirty="0" smtClean="0"/>
              <a:t>«Os Estados-Membros sujeitos a programas de ajustamento macroeconómico devem realizar uma auditoria exaustiva às suas finanças públicas, a fim de, designadamente, avaliar os motivos que levaram à acumulação de níveis excessivos de dívida e </a:t>
            </a:r>
            <a:r>
              <a:rPr lang="pt-PT" dirty="0" err="1" smtClean="0"/>
              <a:t>detectar</a:t>
            </a:r>
            <a:r>
              <a:rPr lang="pt-PT" dirty="0" smtClean="0"/>
              <a:t> eventuais irregularidades.»</a:t>
            </a:r>
          </a:p>
          <a:p>
            <a:r>
              <a:rPr lang="pt-PT" dirty="0" smtClean="0"/>
              <a:t>Regulamento (UE) n. ° 472/2013 do Parlamento Europeu e do Conselho, de 21 de maio de 2013 , relativo ao reforço da supervisão económica e orçamental dos Estados-Membros da área do euro afetados ou ameaçados por graves dificuldades no que diz respeito à sua estabilidade financeira. Disponível em </a:t>
            </a:r>
            <a:r>
              <a:rPr lang="pt-PT" dirty="0" err="1" smtClean="0"/>
              <a:t>Eur-lex</a:t>
            </a:r>
            <a:r>
              <a:rPr lang="pt-PT" dirty="0" smtClean="0"/>
              <a:t>.</a:t>
            </a:r>
          </a:p>
          <a:p>
            <a:endParaRPr lang="pt-PT" dirty="0" smtClean="0"/>
          </a:p>
          <a:p>
            <a:r>
              <a:rPr lang="pt-PT" dirty="0" smtClean="0"/>
              <a:t>em 31-agosto-2015 o ministro </a:t>
            </a:r>
            <a:r>
              <a:rPr lang="pt-PT" dirty="0" err="1" smtClean="0"/>
              <a:t>Montoro</a:t>
            </a:r>
            <a:r>
              <a:rPr lang="pt-PT" dirty="0" smtClean="0"/>
              <a:t> (Espanha) avisou os governos das comunidades autónomas e dos municípios que a dívida contraída pelas várias administrações públicas já tinha sido «auditada e identificada» integralmente e «que era preciso pagar». Acrescentou ainda uma ameaça: «É preciso pagar a dívida e falar menos. Os critérios éticos quanto ao facto de a dívida dever ter sido contraída ou não, isso é outra coisa. Mas a dívida existe e vai ser reembolsada. E, não restem dúvidas, se algum responsável municipal pretender não pagar porque considera a dívida ilegítima, terá de enfrentar o Governo espanhol, que aplicará a lei e as medidas </a:t>
            </a:r>
            <a:r>
              <a:rPr lang="pt-PT" dirty="0" err="1" smtClean="0"/>
              <a:t>correctivas</a:t>
            </a:r>
            <a:r>
              <a:rPr lang="pt-PT" dirty="0" smtClean="0"/>
              <a:t> necessárias; porque a dívida paga-se a tempo e horas e no montante previsto.» em http://cadtm.org/Espanha-e-se-a-auditoria-da-divida#nh2</a:t>
            </a:r>
          </a:p>
          <a:p>
            <a:endParaRPr lang="pt-PT" dirty="0" smtClean="0"/>
          </a:p>
          <a:p>
            <a:r>
              <a:rPr lang="pt-PT" dirty="0" smtClean="0"/>
              <a:t>Na Islândia, uma estudante perguntou-se</a:t>
            </a:r>
            <a:r>
              <a:rPr lang="pt-PT" baseline="0" dirty="0" smtClean="0"/>
              <a:t> como era possível que houvesse aulas no curso de direito consagradas a explicar como se pode fazer engenharia financeira do tipo da que faliu o país 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2220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Droga, ajuda a migrantes e refugiados, controlo da economia da dádiva, criminalização de faltas administrativas, criminalização de práticas culturais (véu islâmico, casamento cigano, excisão feminina)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59004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https://www.youtube.com/watch?v=i0xpJNAPdjM&amp;feature=youtu.be </a:t>
            </a:r>
            <a:r>
              <a:rPr lang="pt-PT" b="1" dirty="0" smtClean="0"/>
              <a:t>Max </a:t>
            </a:r>
            <a:r>
              <a:rPr lang="pt-PT" b="1" dirty="0" err="1" smtClean="0"/>
              <a:t>Haiven</a:t>
            </a:r>
            <a:r>
              <a:rPr lang="pt-PT" b="1" dirty="0" smtClean="0"/>
              <a:t> </a:t>
            </a:r>
            <a:r>
              <a:rPr lang="pt-PT" dirty="0" smtClean="0">
                <a:hlinkClick r:id="rId3"/>
              </a:rPr>
              <a:t>http://radicalimagination.org/</a:t>
            </a:r>
            <a:endParaRPr lang="pt-PT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David </a:t>
            </a:r>
            <a:r>
              <a:rPr lang="pt-PT" dirty="0" err="1" smtClean="0"/>
              <a:t>Graeber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03559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2372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 smtClean="0"/>
              <a:t>Zizek</a:t>
            </a:r>
            <a:r>
              <a:rPr lang="pt-PT" dirty="0" smtClean="0"/>
              <a:t> diz que ou a esquerda para a entrada de refugiados ou deixa-se dominar politicamente pela extrema direita</a:t>
            </a:r>
          </a:p>
          <a:p>
            <a:r>
              <a:rPr lang="pt-PT" dirty="0" smtClean="0"/>
              <a:t>http://www1.folha.uol.com.br/mundo/2015/11/1704273-militarizacao-e-solucao-para-crise-dos-refugiados-diz-filosofo-slavoj-zizek.shtml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2218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Zizek </a:t>
            </a:r>
            <a:r>
              <a:rPr lang="pt-PT" dirty="0" smtClean="0"/>
              <a:t>diz que ou a esquerda para a entrada de refugiados ou deixa-se dominar politicamente pela extrema direita</a:t>
            </a:r>
          </a:p>
          <a:p>
            <a:r>
              <a:rPr lang="pt-PT" dirty="0" smtClean="0"/>
              <a:t>http://www1.folha.uol.com.br/mundo/2015/11/1704273-militarizacao-e-solucao-para-crise-dos-refugiados-diz-filosofo-slavoj-zizek.shtml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9327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/>
              <a:t>Declaração de vitória da AVAAZ na cimeira</a:t>
            </a:r>
            <a:r>
              <a:rPr lang="pt-PT" baseline="0" dirty="0" smtClean="0"/>
              <a:t> do clima 2015</a:t>
            </a:r>
            <a:r>
              <a:rPr lang="pt-PT" dirty="0" smtClean="0"/>
              <a:t> </a:t>
            </a:r>
            <a:endParaRPr lang="pt-PT" dirty="0" smtClean="0">
              <a:hlinkClick r:id="rId3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dirty="0" smtClean="0">
                <a:hlinkClick r:id="rId3"/>
              </a:rPr>
              <a:t>https://secure.avaaz.org/en/climate_story_loc/?bhEQdab&amp;v=70760&amp;cl=9154174944</a:t>
            </a: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2515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5874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>
                <a:solidFill>
                  <a:srgbClr val="000000"/>
                </a:solidFill>
              </a:rPr>
              <a:pPr/>
              <a:t>26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695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29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0747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10 milhões de presos,</a:t>
            </a:r>
            <a:r>
              <a:rPr lang="pt-PT" baseline="0" dirty="0" smtClean="0"/>
              <a:t> dos quais ¼ nos EUA, o Brasil como 4º país com mais presos, CPLP aceita Guiné Equatorial como membro, </a:t>
            </a:r>
            <a:r>
              <a:rPr lang="pt-PT" baseline="0" dirty="0" err="1" smtClean="0"/>
              <a:t>Guantanamo</a:t>
            </a:r>
            <a:r>
              <a:rPr lang="pt-PT" baseline="0" dirty="0" smtClean="0"/>
              <a:t> não foi fechado, Abu </a:t>
            </a:r>
            <a:r>
              <a:rPr lang="pt-PT" baseline="0" dirty="0" err="1" smtClean="0"/>
              <a:t>Grahib</a:t>
            </a:r>
            <a:r>
              <a:rPr lang="pt-PT" baseline="0" dirty="0" smtClean="0"/>
              <a:t> não teve consequências nas cadeias dos EUA</a:t>
            </a:r>
          </a:p>
          <a:p>
            <a:r>
              <a:rPr lang="pt-PT" baseline="0" dirty="0" smtClean="0"/>
              <a:t>Mas a ONU está rever a política proibicionista contra as drogas, Obama fez discurso a denunciar a irracionalidade dos sistema penal norte-americano, a Itália foi obrigada pelo TEDH a proceder a profunda reforma do </a:t>
            </a:r>
            <a:r>
              <a:rPr lang="pt-PT" baseline="0" smtClean="0"/>
              <a:t>sistema prisional.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60549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4A76E5-6EE7-4908-B619-5555AC9B42E8}" type="slidenum">
              <a:rPr lang="pt-PT"/>
              <a:pPr>
                <a:defRPr/>
              </a:pPr>
              <a:t>30</a:t>
            </a:fld>
            <a:endParaRPr lang="pt-P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PT" smtClean="0"/>
          </a:p>
        </p:txBody>
      </p:sp>
    </p:spTree>
    <p:extLst>
      <p:ext uri="{BB962C8B-B14F-4D97-AF65-F5344CB8AC3E}">
        <p14:creationId xmlns:p14="http://schemas.microsoft.com/office/powerpoint/2010/main" val="778940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 smtClean="0"/>
              <a:t>Zizek</a:t>
            </a:r>
            <a:r>
              <a:rPr lang="pt-PT" dirty="0" smtClean="0"/>
              <a:t> diz que ou a esquerda para a entrada de refugiados ou deixa-se dominar politicamente pela extrema direita</a:t>
            </a:r>
          </a:p>
          <a:p>
            <a:r>
              <a:rPr lang="pt-PT" dirty="0" smtClean="0"/>
              <a:t>http://www1.folha.uol.com.br/mundo/2015/11/1704273-militarizacao-e-solucao-para-crise-dos-refugiados-diz-filosofo-slavoj-zizek.shtml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8182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mtClean="0"/>
              <a:t>Zizek </a:t>
            </a:r>
            <a:r>
              <a:rPr lang="pt-PT" dirty="0" smtClean="0"/>
              <a:t>diz que ou a esquerda para a entrada de refugiados ou deixa-se dominar politicamente pela extrema direita</a:t>
            </a:r>
          </a:p>
          <a:p>
            <a:r>
              <a:rPr lang="pt-PT" dirty="0" smtClean="0"/>
              <a:t>http://www1.folha.uol.com.br/mundo/2015/11/1704273-militarizacao-e-solucao-para-crise-dos-refugiados-diz-filosofo-slavoj-zizek.shtml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6881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0292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11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7586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1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Eis uma excelente razão porque o problema é sobretudo político (saber se o direito deve ser considerado como uma instituição a ser considerada na construção do poder, ou não) e só depois económico</a:t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"</a:t>
            </a:r>
            <a:r>
              <a:rPr lang="pt-PT" dirty="0" err="1" smtClean="0"/>
              <a:t>big</a:t>
            </a:r>
            <a:r>
              <a:rPr lang="pt-PT" dirty="0" smtClean="0"/>
              <a:t> </a:t>
            </a:r>
            <a:r>
              <a:rPr lang="pt-PT" dirty="0" err="1" smtClean="0"/>
              <a:t>corporation</a:t>
            </a:r>
            <a:r>
              <a:rPr lang="pt-PT" dirty="0" smtClean="0"/>
              <a:t> can </a:t>
            </a:r>
            <a:r>
              <a:rPr lang="pt-PT" dirty="0" err="1" smtClean="0"/>
              <a:t>only</a:t>
            </a:r>
            <a:r>
              <a:rPr lang="pt-PT" dirty="0" smtClean="0"/>
              <a:t> </a:t>
            </a:r>
            <a:r>
              <a:rPr lang="pt-PT" dirty="0" err="1" smtClean="0"/>
              <a:t>succeed</a:t>
            </a:r>
            <a:r>
              <a:rPr lang="pt-PT" dirty="0" smtClean="0"/>
              <a:t> </a:t>
            </a:r>
            <a:r>
              <a:rPr lang="pt-PT" dirty="0" err="1" smtClean="0"/>
              <a:t>if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adopts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same</a:t>
            </a:r>
            <a:r>
              <a:rPr lang="pt-PT" dirty="0" smtClean="0"/>
              <a:t> </a:t>
            </a:r>
            <a:r>
              <a:rPr lang="pt-PT" dirty="0" err="1" smtClean="0"/>
              <a:t>principle</a:t>
            </a:r>
            <a:r>
              <a:rPr lang="pt-PT" dirty="0" smtClean="0"/>
              <a:t> – </a:t>
            </a:r>
            <a:r>
              <a:rPr lang="pt-PT" dirty="0" err="1" smtClean="0"/>
              <a:t>if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rules </a:t>
            </a:r>
            <a:r>
              <a:rPr lang="pt-PT" dirty="0" err="1" smtClean="0"/>
              <a:t>demand</a:t>
            </a:r>
            <a:r>
              <a:rPr lang="pt-PT" dirty="0" smtClean="0"/>
              <a:t> </a:t>
            </a:r>
            <a:r>
              <a:rPr lang="pt-PT" dirty="0" err="1" smtClean="0"/>
              <a:t>that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break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law</a:t>
            </a:r>
            <a:r>
              <a:rPr lang="pt-PT" dirty="0" smtClean="0"/>
              <a:t>."</a:t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>
                <a:hlinkClick r:id="rId3"/>
              </a:rPr>
              <a:t>http://www.theguardian.com/books/2015/dec/26/man-who-exposed-lie-war-on-drugs-roberto-saviano-ed-vulliamy?utm_source=esp&amp;utm_medium=Email&amp;utm_campaign=GU+Today+main+NEW+H&amp;utm_term=146340&amp;subid=7091924&amp;CMP=EMCNEWEML6619I2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</a:p>
          <a:p>
            <a:r>
              <a:rPr lang="pt-PT" sz="1200" u="sng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  <a:hlinkClick r:id="rId4"/>
              </a:rPr>
              <a:t>http://www.globalresearch.ca/mass-privatization-and-britains-spiralling-public-debt-the-result-of-failed-economic-policies/5499246</a:t>
            </a:r>
            <a:endParaRPr lang="pt-PT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 </a:t>
            </a:r>
          </a:p>
          <a:p>
            <a:r>
              <a:rPr lang="pt-PT" sz="1200" u="sng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  <a:hlinkClick r:id="rId5"/>
              </a:rPr>
              <a:t>http://www.globalresearch.ca/the-rule-of-law-no-longer-exists-in-western-civilization/5499530</a:t>
            </a:r>
            <a:endParaRPr lang="pt-PT" sz="1200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+mn-cs"/>
            </a:endParaRPr>
          </a:p>
          <a:p>
            <a:pPr rtl="0"/>
            <a:endParaRPr lang="pt-PT" dirty="0" smtClean="0"/>
          </a:p>
          <a:p>
            <a:r>
              <a:rPr lang="pt-PT" dirty="0" smtClean="0"/>
              <a:t/>
            </a:r>
            <a:br>
              <a:rPr lang="pt-PT" dirty="0" smtClean="0"/>
            </a:br>
            <a:endParaRPr lang="pt-PT" dirty="0" smtClean="0"/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26355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10 milhões de presos,</a:t>
            </a:r>
            <a:r>
              <a:rPr lang="pt-PT" baseline="0" dirty="0" smtClean="0"/>
              <a:t> dos quais ¼ nos EUA, o Brasil como 4º país com mais presos, CPLP aceita Guiné Equatorial como membro, </a:t>
            </a:r>
            <a:r>
              <a:rPr lang="pt-PT" baseline="0" dirty="0" err="1" smtClean="0"/>
              <a:t>Guantanamo</a:t>
            </a:r>
            <a:r>
              <a:rPr lang="pt-PT" baseline="0" dirty="0" smtClean="0"/>
              <a:t> não foi fechado, Abu </a:t>
            </a:r>
            <a:r>
              <a:rPr lang="pt-PT" baseline="0" dirty="0" err="1" smtClean="0"/>
              <a:t>Grahib</a:t>
            </a:r>
            <a:r>
              <a:rPr lang="pt-PT" baseline="0" dirty="0" smtClean="0"/>
              <a:t> não teve consequências nas cadeias dos EUA</a:t>
            </a:r>
          </a:p>
          <a:p>
            <a:r>
              <a:rPr lang="pt-PT" baseline="0" dirty="0" smtClean="0"/>
              <a:t>Mas a ONU está rever a política proibicionista contra as drogas, Obama fez discurso a denunciar a irracionalidade dos sistema penal norte-americano, a Itália foi obrigada pelo TEDH a proceder a profunda reforma do </a:t>
            </a:r>
            <a:r>
              <a:rPr lang="pt-PT" baseline="0" smtClean="0"/>
              <a:t>sistema prisional.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5856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PT" dirty="0" err="1"/>
              <a:t>Actualização</a:t>
            </a:r>
            <a:r>
              <a:rPr lang="pt-PT" dirty="0"/>
              <a:t> do direito: </a:t>
            </a:r>
            <a:r>
              <a:rPr lang="pt-PT" dirty="0" err="1"/>
              <a:t>actualização</a:t>
            </a:r>
            <a:r>
              <a:rPr lang="pt-PT" dirty="0"/>
              <a:t> das teorias sociais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smtClean="0"/>
              <a:t>08 de Janeiro de 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Teorias centrífugas do </a:t>
            </a:r>
            <a:r>
              <a:rPr lang="pt-PT" dirty="0"/>
              <a:t>direito e das teorias sociais</a:t>
            </a:r>
          </a:p>
        </p:txBody>
      </p:sp>
      <p:cxnSp>
        <p:nvCxnSpPr>
          <p:cNvPr id="5" name="Conexão reta 4"/>
          <p:cNvCxnSpPr/>
          <p:nvPr/>
        </p:nvCxnSpPr>
        <p:spPr>
          <a:xfrm>
            <a:off x="2782590" y="2163046"/>
            <a:ext cx="1008112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779912" y="2309402"/>
            <a:ext cx="1224136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2988680" y="4401108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779912" y="4365104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266702" y="495043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Depressão </a:t>
            </a:r>
          </a:p>
          <a:p>
            <a:r>
              <a:rPr lang="pt-PT" dirty="0" smtClean="0"/>
              <a:t>Esperança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247964" y="2714173"/>
            <a:ext cx="1879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Juízos morais</a:t>
            </a:r>
          </a:p>
          <a:p>
            <a:r>
              <a:rPr lang="pt-PT" dirty="0" smtClean="0"/>
              <a:t>Iguais para todos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769846" y="2675094"/>
            <a:ext cx="1249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Interesses</a:t>
            </a:r>
          </a:p>
          <a:p>
            <a:r>
              <a:rPr lang="pt-PT" dirty="0" smtClean="0"/>
              <a:t>diversos, </a:t>
            </a:r>
          </a:p>
          <a:p>
            <a:r>
              <a:rPr lang="pt-PT" dirty="0" smtClean="0"/>
              <a:t>livres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230300" y="1837540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Soberania</a:t>
            </a:r>
          </a:p>
          <a:p>
            <a:r>
              <a:rPr lang="pt-PT" dirty="0" smtClean="0"/>
              <a:t>Legitimidade 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878543" y="4020988"/>
            <a:ext cx="139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Corrupção</a:t>
            </a:r>
          </a:p>
          <a:p>
            <a:r>
              <a:rPr lang="pt-PT" dirty="0" smtClean="0"/>
              <a:t>Dinamismo</a:t>
            </a:r>
            <a:endParaRPr lang="pt-PT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374459" y="4027416"/>
            <a:ext cx="1493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Impunidade </a:t>
            </a:r>
          </a:p>
          <a:p>
            <a:r>
              <a:rPr lang="pt-PT" dirty="0" smtClean="0"/>
              <a:t>Privilégios</a:t>
            </a:r>
            <a:endParaRPr lang="pt-PT" dirty="0"/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516216" y="2654617"/>
            <a:ext cx="0" cy="23225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796456" y="3259672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Níveis de</a:t>
            </a:r>
          </a:p>
          <a:p>
            <a:r>
              <a:rPr lang="pt-PT" dirty="0" smtClean="0"/>
              <a:t>Realidade </a:t>
            </a:r>
          </a:p>
          <a:p>
            <a:r>
              <a:rPr lang="pt-PT" dirty="0" smtClean="0"/>
              <a:t>Social</a:t>
            </a:r>
          </a:p>
          <a:p>
            <a:r>
              <a:rPr lang="pt-PT" dirty="0" smtClean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344516" y="46171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Comuns 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811854" y="3658084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Transparência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81434" y="3595489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Violência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82589" y="2445561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Estados de espírito</a:t>
            </a:r>
            <a:endParaRPr lang="pt-PT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3779912" y="3027142"/>
            <a:ext cx="10790" cy="56834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V="1">
            <a:off x="3790702" y="3964821"/>
            <a:ext cx="0" cy="4002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62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 smtClean="0">
              <a:hlinkClick r:id="rId4"/>
            </a:endParaRPr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033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Matérias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Da aceleração das mudanças evidentes às transformações profundas incompreensíveis</a:t>
            </a:r>
          </a:p>
          <a:p>
            <a:r>
              <a:rPr lang="pt-PT" dirty="0" smtClean="0"/>
              <a:t>Do eco da nova situação, ou falta dele, na produção cognitiva</a:t>
            </a:r>
          </a:p>
          <a:p>
            <a:r>
              <a:rPr lang="pt-PT" dirty="0" smtClean="0"/>
              <a:t>Insensibilidade do pensamento centrípeto</a:t>
            </a:r>
          </a:p>
          <a:p>
            <a:r>
              <a:rPr lang="pt-PT" dirty="0" smtClean="0"/>
              <a:t>Radicalidade do pensamento centrífugo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75446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Fim de ciclo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Regionalização e globalização da soberania tornam inviável a harmonia entre executivos e judiciários</a:t>
            </a:r>
          </a:p>
          <a:p>
            <a:r>
              <a:rPr lang="pt-PT" dirty="0" smtClean="0"/>
              <a:t>Pinochet, tentativas de criminalização de Bush e Blair, de criação de Tribunal Constitucional Internacional, TTIP, etc.</a:t>
            </a:r>
          </a:p>
          <a:p>
            <a:r>
              <a:rPr lang="pt-PT" dirty="0" smtClean="0"/>
              <a:t>Corrupção tornou-se mais importante que ideologias (Mãos Limpas, Eva </a:t>
            </a:r>
            <a:r>
              <a:rPr lang="pt-PT" dirty="0" err="1" smtClean="0"/>
              <a:t>Joly</a:t>
            </a:r>
            <a:r>
              <a:rPr lang="pt-PT" dirty="0" smtClean="0"/>
              <a:t>, TI, novíssimos movimentos sociais)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93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Crescente desigualdade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2782590" y="2163046"/>
            <a:ext cx="1008112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779912" y="2309402"/>
            <a:ext cx="1224136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xão reta 8"/>
          <p:cNvCxnSpPr/>
          <p:nvPr/>
        </p:nvCxnSpPr>
        <p:spPr>
          <a:xfrm>
            <a:off x="3790702" y="2996952"/>
            <a:ext cx="0" cy="1368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2987824" y="4401108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779912" y="4365104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266702" y="495043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Depressão </a:t>
            </a:r>
          </a:p>
          <a:p>
            <a:r>
              <a:rPr lang="pt-PT" dirty="0" smtClean="0"/>
              <a:t>Esperança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247964" y="2714173"/>
            <a:ext cx="1879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Juízos morais</a:t>
            </a:r>
          </a:p>
          <a:p>
            <a:r>
              <a:rPr lang="pt-PT" dirty="0" smtClean="0"/>
              <a:t>Iguais para todos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769846" y="2675094"/>
            <a:ext cx="1249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Interesses</a:t>
            </a:r>
          </a:p>
          <a:p>
            <a:r>
              <a:rPr lang="pt-PT" dirty="0" smtClean="0"/>
              <a:t>diversos, </a:t>
            </a:r>
          </a:p>
          <a:p>
            <a:r>
              <a:rPr lang="pt-PT" dirty="0" smtClean="0"/>
              <a:t>livres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230300" y="1837540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Soberania</a:t>
            </a:r>
          </a:p>
          <a:p>
            <a:r>
              <a:rPr lang="pt-PT" dirty="0" smtClean="0"/>
              <a:t>Legitimidade 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878543" y="4020988"/>
            <a:ext cx="139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Corrupção</a:t>
            </a:r>
          </a:p>
          <a:p>
            <a:r>
              <a:rPr lang="pt-PT" dirty="0" smtClean="0"/>
              <a:t>Dinamismo</a:t>
            </a:r>
            <a:endParaRPr lang="pt-PT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374459" y="4027416"/>
            <a:ext cx="1493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Impunidade </a:t>
            </a:r>
          </a:p>
          <a:p>
            <a:r>
              <a:rPr lang="pt-PT" dirty="0" smtClean="0"/>
              <a:t>Privilégios</a:t>
            </a:r>
            <a:endParaRPr lang="pt-PT" dirty="0"/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516216" y="2654617"/>
            <a:ext cx="0" cy="23225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796456" y="3259672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Níveis de</a:t>
            </a:r>
          </a:p>
          <a:p>
            <a:r>
              <a:rPr lang="pt-PT" dirty="0" smtClean="0"/>
              <a:t>Realidade </a:t>
            </a:r>
          </a:p>
          <a:p>
            <a:r>
              <a:rPr lang="pt-PT" dirty="0" smtClean="0"/>
              <a:t>Social</a:t>
            </a:r>
          </a:p>
          <a:p>
            <a:r>
              <a:rPr lang="pt-PT" dirty="0" smtClean="0"/>
              <a:t>Construídos</a:t>
            </a:r>
          </a:p>
        </p:txBody>
      </p:sp>
    </p:spTree>
    <p:extLst>
      <p:ext uri="{BB962C8B-B14F-4D97-AF65-F5344CB8AC3E}">
        <p14:creationId xmlns:p14="http://schemas.microsoft.com/office/powerpoint/2010/main" val="35126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Montesquieu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36579"/>
            <a:ext cx="8229600" cy="4525963"/>
          </a:xfrm>
        </p:spPr>
        <p:txBody>
          <a:bodyPr/>
          <a:lstStyle/>
          <a:p>
            <a:r>
              <a:rPr lang="pt-PT" i="1" dirty="0" smtClean="0"/>
              <a:t>Espírito das leis</a:t>
            </a:r>
            <a:r>
              <a:rPr lang="pt-PT" dirty="0" smtClean="0"/>
              <a:t>: divisão harmoniosa de competências políticas indissociáveis</a:t>
            </a:r>
          </a:p>
          <a:p>
            <a:r>
              <a:rPr lang="pt-PT" dirty="0" smtClean="0"/>
              <a:t>Administração partilhada da soberania: </a:t>
            </a:r>
          </a:p>
          <a:p>
            <a:pPr marL="514350" indent="-514350">
              <a:buAutoNum type="alphaLcParenR"/>
            </a:pPr>
            <a:r>
              <a:rPr lang="pt-PT" dirty="0" smtClean="0"/>
              <a:t>conflito de interesses representados; </a:t>
            </a:r>
          </a:p>
          <a:p>
            <a:pPr marL="514350" indent="-514350">
              <a:buAutoNum type="alphaLcParenR"/>
            </a:pPr>
            <a:r>
              <a:rPr lang="pt-PT" dirty="0" smtClean="0"/>
              <a:t>independência dos juízos morais aplicados à sociedade e aplicados à política (</a:t>
            </a:r>
            <a:r>
              <a:rPr lang="pt-PT" sz="2400" dirty="0" smtClean="0"/>
              <a:t>regimes de imunidades, de segredo de Estado e de separação da gestão da guerra</a:t>
            </a:r>
            <a:r>
              <a:rPr lang="pt-PT" dirty="0" smtClean="0"/>
              <a:t>)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711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Politização da justiça: entre o profissionalismo e o </a:t>
            </a:r>
            <a:r>
              <a:rPr lang="pt-PT" dirty="0" err="1" smtClean="0"/>
              <a:t>activismo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PGR português: mudança </a:t>
            </a:r>
            <a:r>
              <a:rPr lang="pt-PT" dirty="0" err="1" smtClean="0"/>
              <a:t>espectacular</a:t>
            </a:r>
            <a:r>
              <a:rPr lang="pt-PT" dirty="0" smtClean="0"/>
              <a:t> na intencionalidade de combate à corrupção</a:t>
            </a:r>
          </a:p>
          <a:p>
            <a:r>
              <a:rPr lang="pt-PT" dirty="0" smtClean="0"/>
              <a:t>Ordem dos Advogados vive a luta contra a proletarização</a:t>
            </a:r>
          </a:p>
          <a:p>
            <a:r>
              <a:rPr lang="pt-PT" dirty="0" smtClean="0"/>
              <a:t>O ataque aos salários dos magistrados foi sentido como um ataque à sua independência, face aos outros órgãos de soberania mas também face ao resto da sociedade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552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Crescentes privilégios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Triunfo da </a:t>
            </a:r>
            <a:r>
              <a:rPr lang="pt-PT" i="1" dirty="0" smtClean="0"/>
              <a:t>classe</a:t>
            </a:r>
            <a:r>
              <a:rPr lang="pt-PT" dirty="0" smtClean="0"/>
              <a:t> política </a:t>
            </a:r>
            <a:r>
              <a:rPr lang="pt-PT" i="1" dirty="0" smtClean="0"/>
              <a:t>insuspeita</a:t>
            </a:r>
          </a:p>
          <a:p>
            <a:r>
              <a:rPr lang="pt-PT" dirty="0" smtClean="0"/>
              <a:t>Incapacidade de intervenção policial e judicial em casos de corrupção (nacional e internacional) </a:t>
            </a:r>
          </a:p>
          <a:p>
            <a:r>
              <a:rPr lang="pt-PT" dirty="0" smtClean="0"/>
              <a:t>Paraísos fiscais e políticas de dívida para condicionar estados </a:t>
            </a:r>
          </a:p>
          <a:p>
            <a:r>
              <a:rPr lang="pt-PT" dirty="0" smtClean="0"/>
              <a:t>Privatização da justiça e dos segredos de Estado, máxime TTIP e guerra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2908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Direitos humanos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smtClean="0"/>
              <a:t>Condicionamentos </a:t>
            </a:r>
            <a:r>
              <a:rPr lang="pt-PT" dirty="0"/>
              <a:t>políticos e </a:t>
            </a:r>
            <a:r>
              <a:rPr lang="pt-PT" dirty="0" smtClean="0"/>
              <a:t>culturais:</a:t>
            </a:r>
            <a:endParaRPr lang="pt-PT" dirty="0"/>
          </a:p>
          <a:p>
            <a:r>
              <a:rPr lang="pt-PT" dirty="0"/>
              <a:t>Autonomia entre políticas financeiras e </a:t>
            </a:r>
            <a:r>
              <a:rPr lang="pt-PT" dirty="0" smtClean="0"/>
              <a:t>as de </a:t>
            </a:r>
            <a:r>
              <a:rPr lang="pt-PT" dirty="0"/>
              <a:t>bem-estar ou de ambiente </a:t>
            </a:r>
          </a:p>
          <a:p>
            <a:r>
              <a:rPr lang="pt-PT" dirty="0"/>
              <a:t>Criminalização de costumes e </a:t>
            </a:r>
            <a:r>
              <a:rPr lang="pt-PT" dirty="0" smtClean="0"/>
              <a:t>da </a:t>
            </a:r>
            <a:r>
              <a:rPr lang="pt-PT" dirty="0"/>
              <a:t>solidariedade </a:t>
            </a:r>
            <a:r>
              <a:rPr lang="pt-PT" dirty="0" smtClean="0"/>
              <a:t>c/ impunidade ambiental</a:t>
            </a:r>
            <a:endParaRPr lang="pt-PT" dirty="0"/>
          </a:p>
          <a:p>
            <a:r>
              <a:rPr lang="pt-PT" dirty="0" smtClean="0"/>
              <a:t>Especialização dos DH por </a:t>
            </a:r>
            <a:r>
              <a:rPr lang="pt-PT" dirty="0" err="1" smtClean="0"/>
              <a:t>projectos</a:t>
            </a:r>
            <a:r>
              <a:rPr lang="pt-PT" dirty="0" smtClean="0"/>
              <a:t> e causas</a:t>
            </a:r>
          </a:p>
        </p:txBody>
      </p:sp>
    </p:spTree>
    <p:extLst>
      <p:ext uri="{BB962C8B-B14F-4D97-AF65-F5344CB8AC3E}">
        <p14:creationId xmlns:p14="http://schemas.microsoft.com/office/powerpoint/2010/main" val="28638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Direitos da natureza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Aquecimento global</a:t>
            </a:r>
          </a:p>
          <a:p>
            <a:r>
              <a:rPr lang="pt-PT" dirty="0" err="1"/>
              <a:t>Anti-extrativismo</a:t>
            </a:r>
            <a:endParaRPr lang="pt-PT" dirty="0"/>
          </a:p>
          <a:p>
            <a:r>
              <a:rPr lang="pt-PT" dirty="0" smtClean="0"/>
              <a:t>Lutas </a:t>
            </a:r>
            <a:r>
              <a:rPr lang="pt-PT" dirty="0" err="1" smtClean="0"/>
              <a:t>anti-colonialistas</a:t>
            </a:r>
            <a:r>
              <a:rPr lang="pt-PT" dirty="0" smtClean="0"/>
              <a:t> Equador e Bolívia</a:t>
            </a:r>
          </a:p>
          <a:p>
            <a:r>
              <a:rPr lang="pt-PT" dirty="0" smtClean="0"/>
              <a:t>Ecologia das epistemologias</a:t>
            </a:r>
          </a:p>
          <a:p>
            <a:r>
              <a:rPr lang="pt-PT" dirty="0" smtClean="0"/>
              <a:t>Economia da felicidade </a:t>
            </a:r>
            <a:r>
              <a:rPr lang="pt-PT" dirty="0" err="1" smtClean="0"/>
              <a:t>vs</a:t>
            </a:r>
            <a:r>
              <a:rPr lang="pt-PT" dirty="0" smtClean="0"/>
              <a:t> economia TINA</a:t>
            </a:r>
          </a:p>
          <a:p>
            <a:r>
              <a:rPr lang="pt-PT" dirty="0" smtClean="0"/>
              <a:t>Economia da imaginação: Dívida: contabilidade ou relações sociais? 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829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Argumento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Privilégios, desigualdades e sentimentos assinalam fim de ciclo longo</a:t>
            </a:r>
          </a:p>
          <a:p>
            <a:r>
              <a:rPr lang="pt-PT" dirty="0" smtClean="0"/>
              <a:t>Cooperação institucional (ex. direito-política) está em causa, não funciona</a:t>
            </a:r>
          </a:p>
          <a:p>
            <a:r>
              <a:rPr lang="pt-PT" dirty="0" smtClean="0"/>
              <a:t>Transformações práticas estão adiantadas relativamente às cognitivas</a:t>
            </a:r>
          </a:p>
          <a:p>
            <a:r>
              <a:rPr lang="pt-PT" dirty="0" err="1" smtClean="0"/>
              <a:t>Actualizar</a:t>
            </a:r>
            <a:r>
              <a:rPr lang="pt-PT" dirty="0" smtClean="0"/>
              <a:t> paradigma cognitivo</a:t>
            </a:r>
          </a:p>
          <a:p>
            <a:endParaRPr lang="pt-PT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043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Legalidade </a:t>
            </a:r>
            <a:r>
              <a:rPr lang="pt-PT" dirty="0" smtClean="0"/>
              <a:t>e legitimidade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A legalidade estabelece um quadro formal através do qual se enquadram os debates sobre a legitimidade das </a:t>
            </a:r>
            <a:r>
              <a:rPr lang="pt-PT" dirty="0" err="1" smtClean="0"/>
              <a:t>acções</a:t>
            </a:r>
            <a:r>
              <a:rPr lang="pt-PT" dirty="0" smtClean="0"/>
              <a:t> </a:t>
            </a:r>
          </a:p>
          <a:p>
            <a:r>
              <a:rPr lang="pt-PT" dirty="0" smtClean="0"/>
              <a:t>O respeito pela legalidade, no quadro de oportunidades práticas proporcionadas pelas instituições (para prevenir e punir em tempo útil), não assegura a legitimidade (</a:t>
            </a:r>
            <a:r>
              <a:rPr lang="pt-PT" i="1" dirty="0" smtClean="0"/>
              <a:t>Espírito das leis</a:t>
            </a:r>
            <a:r>
              <a:rPr lang="pt-PT" dirty="0" smtClean="0"/>
              <a:t>: lei - direito)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60648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Sociologia centrípeta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2782590" y="2163046"/>
            <a:ext cx="1008112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779912" y="2309402"/>
            <a:ext cx="1224136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xão reta 8"/>
          <p:cNvCxnSpPr/>
          <p:nvPr/>
        </p:nvCxnSpPr>
        <p:spPr>
          <a:xfrm>
            <a:off x="3790702" y="2996952"/>
            <a:ext cx="0" cy="1368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2987824" y="4401108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779912" y="4365104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266707" y="4948425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Quotidiano</a:t>
            </a:r>
          </a:p>
          <a:p>
            <a:r>
              <a:rPr lang="pt-PT" dirty="0" smtClean="0"/>
              <a:t>Justiça social 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294420" y="2812286"/>
            <a:ext cx="113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Direito</a:t>
            </a:r>
          </a:p>
          <a:p>
            <a:r>
              <a:rPr lang="pt-PT" dirty="0" smtClean="0"/>
              <a:t>Orgulho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769846" y="2675094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Economia</a:t>
            </a:r>
          </a:p>
          <a:p>
            <a:r>
              <a:rPr lang="pt-PT" dirty="0" smtClean="0"/>
              <a:t>Superioridade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987824" y="1248733"/>
            <a:ext cx="1819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Doutrina-lei</a:t>
            </a:r>
            <a:endParaRPr lang="pt-PT" dirty="0" smtClean="0"/>
          </a:p>
          <a:p>
            <a:pPr algn="ctr"/>
            <a:r>
              <a:rPr lang="pt-PT" dirty="0" smtClean="0"/>
              <a:t>Política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051720" y="4162436"/>
            <a:ext cx="139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Bem-estar</a:t>
            </a:r>
          </a:p>
          <a:p>
            <a:r>
              <a:rPr lang="pt-PT" dirty="0" smtClean="0"/>
              <a:t>Vergonha</a:t>
            </a:r>
            <a:endParaRPr lang="pt-PT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374459" y="4027416"/>
            <a:ext cx="97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Justiça</a:t>
            </a:r>
          </a:p>
          <a:p>
            <a:r>
              <a:rPr lang="pt-PT" dirty="0" smtClean="0"/>
              <a:t>Medo</a:t>
            </a:r>
            <a:endParaRPr lang="pt-PT" dirty="0"/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516216" y="2654617"/>
            <a:ext cx="0" cy="23225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796456" y="3259672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Níveis de</a:t>
            </a:r>
          </a:p>
          <a:p>
            <a:r>
              <a:rPr lang="pt-PT" dirty="0" smtClean="0"/>
              <a:t>Realidade </a:t>
            </a:r>
          </a:p>
          <a:p>
            <a:r>
              <a:rPr lang="pt-PT" dirty="0" smtClean="0"/>
              <a:t>Social</a:t>
            </a:r>
          </a:p>
          <a:p>
            <a:r>
              <a:rPr lang="pt-PT" dirty="0" smtClean="0"/>
              <a:t>Construídos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343408" y="1964955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Partidos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50603" y="2739131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Classes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92991" y="2950785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Status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308453" y="3479528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Cultura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3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Casos de estudo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lphaUcPeriod"/>
            </a:pPr>
            <a:r>
              <a:rPr lang="pt-PT" dirty="0" smtClean="0"/>
              <a:t>Refugiados e xenofobia</a:t>
            </a:r>
          </a:p>
          <a:p>
            <a:pPr marL="514350" indent="-514350" algn="ctr">
              <a:buAutoNum type="alphaUcPeriod"/>
            </a:pPr>
            <a:endParaRPr lang="pt-PT" dirty="0" smtClean="0"/>
          </a:p>
          <a:p>
            <a:r>
              <a:rPr lang="pt-PT" dirty="0" smtClean="0"/>
              <a:t>Há Estados terroristas? Sim, com efeitos a longo prazo. Na natureza.</a:t>
            </a:r>
          </a:p>
          <a:p>
            <a:endParaRPr lang="pt-PT" dirty="0" smtClean="0"/>
          </a:p>
          <a:p>
            <a:r>
              <a:rPr lang="pt-PT" dirty="0" smtClean="0"/>
              <a:t>Há </a:t>
            </a:r>
            <a:r>
              <a:rPr lang="pt-PT" dirty="0"/>
              <a:t>pessoas </a:t>
            </a:r>
            <a:r>
              <a:rPr lang="pt-PT" dirty="0" smtClean="0"/>
              <a:t>ilegais? Ao menos a curto prazo, sim. São parte de “a” natureza.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664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Casos de estudo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dirty="0" smtClean="0"/>
              <a:t>B. </a:t>
            </a:r>
            <a:r>
              <a:rPr lang="pt-PT" dirty="0" err="1" smtClean="0"/>
              <a:t>Wolkswagen</a:t>
            </a:r>
            <a:r>
              <a:rPr lang="pt-PT" dirty="0" smtClean="0"/>
              <a:t> (monitorar poluição)</a:t>
            </a:r>
          </a:p>
          <a:p>
            <a:pPr marL="0" indent="0" algn="ctr">
              <a:buNone/>
            </a:pPr>
            <a:endParaRPr lang="pt-PT" dirty="0"/>
          </a:p>
          <a:p>
            <a:r>
              <a:rPr lang="pt-PT" dirty="0" smtClean="0"/>
              <a:t>Demissão dos administradores por impacto financeiro (contra os </a:t>
            </a:r>
            <a:r>
              <a:rPr lang="pt-PT" dirty="0" err="1" smtClean="0"/>
              <a:t>accionistas</a:t>
            </a:r>
            <a:r>
              <a:rPr lang="pt-PT" dirty="0" smtClean="0"/>
              <a:t>)</a:t>
            </a:r>
          </a:p>
          <a:p>
            <a:endParaRPr lang="pt-PT" dirty="0" smtClean="0"/>
          </a:p>
          <a:p>
            <a:r>
              <a:rPr lang="pt-PT" dirty="0" smtClean="0"/>
              <a:t>Responsabilização dos trabalhadores pela execução de tarefas ilegítimas – incidente por “falha humana</a:t>
            </a:r>
            <a:r>
              <a:rPr lang="pt-PT" smtClean="0"/>
              <a:t>”</a:t>
            </a:r>
            <a:r>
              <a:rPr lang="pt-PT"/>
              <a:t> </a:t>
            </a:r>
            <a:r>
              <a:rPr lang="pt-PT" smtClean="0"/>
              <a:t> ou “caça </a:t>
            </a:r>
            <a:r>
              <a:rPr lang="pt-PT"/>
              <a:t>às </a:t>
            </a:r>
            <a:r>
              <a:rPr lang="pt-PT" smtClean="0"/>
              <a:t>bruxas” </a:t>
            </a:r>
            <a:endParaRPr lang="pt-PT" dirty="0"/>
          </a:p>
          <a:p>
            <a:pPr marL="514350" indent="-514350" algn="ctr">
              <a:buAutoNum type="alphaUcPeriod"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25847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Paradigmas explicativos centrípetos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pt-PT" dirty="0"/>
              <a:t>Imperialista: comando do </a:t>
            </a:r>
            <a:r>
              <a:rPr lang="pt-PT" dirty="0" smtClean="0"/>
              <a:t>poder</a:t>
            </a:r>
          </a:p>
          <a:p>
            <a:pPr>
              <a:spcBef>
                <a:spcPts val="0"/>
              </a:spcBef>
            </a:pPr>
            <a:endParaRPr lang="pt-PT" dirty="0"/>
          </a:p>
          <a:p>
            <a:pPr>
              <a:spcBef>
                <a:spcPts val="0"/>
              </a:spcBef>
            </a:pPr>
            <a:r>
              <a:rPr lang="pt-PT" dirty="0" smtClean="0"/>
              <a:t>Idealista: comando das doutrinas</a:t>
            </a:r>
          </a:p>
          <a:p>
            <a:pPr>
              <a:spcBef>
                <a:spcPts val="0"/>
              </a:spcBef>
            </a:pPr>
            <a:endParaRPr lang="pt-PT" dirty="0" smtClean="0"/>
          </a:p>
          <a:p>
            <a:pPr>
              <a:spcBef>
                <a:spcPts val="0"/>
              </a:spcBef>
            </a:pPr>
            <a:r>
              <a:rPr lang="pt-PT" dirty="0" smtClean="0"/>
              <a:t>Institucionalista: comando das instituições</a:t>
            </a:r>
          </a:p>
          <a:p>
            <a:pPr>
              <a:spcBef>
                <a:spcPts val="0"/>
              </a:spcBef>
            </a:pPr>
            <a:endParaRPr lang="pt-PT" dirty="0" smtClean="0"/>
          </a:p>
          <a:p>
            <a:pPr>
              <a:spcBef>
                <a:spcPts val="0"/>
              </a:spcBef>
            </a:pPr>
            <a:r>
              <a:rPr lang="pt-PT" dirty="0" smtClean="0"/>
              <a:t>Estruturalista: comando das estruturas </a:t>
            </a:r>
            <a:r>
              <a:rPr lang="pt-PT" dirty="0" err="1" smtClean="0"/>
              <a:t>socio-económicas</a:t>
            </a:r>
            <a:r>
              <a:rPr lang="pt-PT" dirty="0" smtClean="0"/>
              <a:t> de interesses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8928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216" y="2606"/>
            <a:ext cx="8229600" cy="1143000"/>
          </a:xfrm>
        </p:spPr>
        <p:txBody>
          <a:bodyPr/>
          <a:lstStyle/>
          <a:p>
            <a:r>
              <a:rPr lang="pt-PT" dirty="0"/>
              <a:t>Paradigmas </a:t>
            </a:r>
            <a:r>
              <a:rPr lang="pt-PT" dirty="0" smtClean="0"/>
              <a:t>centrípetos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2782590" y="2163046"/>
            <a:ext cx="1008112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779912" y="2309402"/>
            <a:ext cx="1224136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xão reta 8"/>
          <p:cNvCxnSpPr/>
          <p:nvPr/>
        </p:nvCxnSpPr>
        <p:spPr>
          <a:xfrm>
            <a:off x="3790702" y="2996952"/>
            <a:ext cx="0" cy="1368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2987824" y="4401108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779912" y="4365104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266707" y="4948425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Quotidiano</a:t>
            </a:r>
          </a:p>
          <a:p>
            <a:r>
              <a:rPr lang="pt-PT" dirty="0" smtClean="0"/>
              <a:t>Justiça social 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294420" y="2812286"/>
            <a:ext cx="113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Direito</a:t>
            </a:r>
          </a:p>
          <a:p>
            <a:r>
              <a:rPr lang="pt-PT" dirty="0" smtClean="0"/>
              <a:t>Orgulho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769846" y="2675094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Economia</a:t>
            </a:r>
          </a:p>
          <a:p>
            <a:r>
              <a:rPr lang="pt-PT" dirty="0" smtClean="0"/>
              <a:t>Superioridade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377528" y="1248733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Doutrina</a:t>
            </a:r>
          </a:p>
          <a:p>
            <a:r>
              <a:rPr lang="pt-PT" dirty="0"/>
              <a:t>Política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051720" y="4162436"/>
            <a:ext cx="139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Bem-estar</a:t>
            </a:r>
          </a:p>
          <a:p>
            <a:r>
              <a:rPr lang="pt-PT" dirty="0" smtClean="0"/>
              <a:t>Vergonha</a:t>
            </a:r>
            <a:endParaRPr lang="pt-PT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374459" y="4027416"/>
            <a:ext cx="97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Justiça</a:t>
            </a:r>
          </a:p>
          <a:p>
            <a:r>
              <a:rPr lang="pt-PT" dirty="0" smtClean="0"/>
              <a:t>Medo</a:t>
            </a:r>
            <a:endParaRPr lang="pt-PT" dirty="0"/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516216" y="2654617"/>
            <a:ext cx="0" cy="23225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796456" y="3259672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Níveis de</a:t>
            </a:r>
          </a:p>
          <a:p>
            <a:r>
              <a:rPr lang="pt-PT" dirty="0" smtClean="0"/>
              <a:t>Realidade </a:t>
            </a:r>
          </a:p>
          <a:p>
            <a:r>
              <a:rPr lang="pt-PT" dirty="0" smtClean="0"/>
              <a:t>Social</a:t>
            </a:r>
          </a:p>
          <a:p>
            <a:r>
              <a:rPr lang="pt-PT" dirty="0" smtClean="0"/>
              <a:t>Construídos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343408" y="1964955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Imperialistas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799961" y="355385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Institucionalistas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92991" y="295078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Idealistas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0129" y="276611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Estruturalistas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63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Dimensões sociais e Direito</a:t>
            </a:r>
            <a:endParaRPr lang="pt-PT" dirty="0"/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285720" y="2071678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Política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Cultura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Economia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Sociedade (moderna)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78707" y="1425347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 smtClean="0">
                <a:solidFill>
                  <a:srgbClr val="000000"/>
                </a:solidFill>
              </a:rPr>
              <a:t>Estrutural funcionalismo, comunicação social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 smtClean="0">
                <a:solidFill>
                  <a:srgbClr val="000000"/>
                </a:solidFill>
              </a:rPr>
              <a:t>(presume vigência do Direito)</a:t>
            </a:r>
            <a:endParaRPr lang="pt-PT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164393" y="3622949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 smtClean="0">
                <a:solidFill>
                  <a:srgbClr val="000000"/>
                </a:solidFill>
              </a:rPr>
              <a:t>Crítica de </a:t>
            </a:r>
            <a:r>
              <a:rPr lang="pt-PT" dirty="0" err="1" smtClean="0">
                <a:solidFill>
                  <a:srgbClr val="000000"/>
                </a:solidFill>
              </a:rPr>
              <a:t>Giddens</a:t>
            </a:r>
            <a:r>
              <a:rPr lang="pt-PT" dirty="0" smtClean="0">
                <a:solidFill>
                  <a:srgbClr val="000000"/>
                </a:solidFill>
              </a:rPr>
              <a:t>, relações internacionais</a:t>
            </a:r>
          </a:p>
          <a:p>
            <a:pPr algn="ctr"/>
            <a:r>
              <a:rPr lang="pt-PT" dirty="0" smtClean="0">
                <a:solidFill>
                  <a:srgbClr val="000000"/>
                </a:solidFill>
              </a:rPr>
              <a:t>(secundariza vigência </a:t>
            </a:r>
            <a:r>
              <a:rPr lang="pt-PT" dirty="0">
                <a:solidFill>
                  <a:srgbClr val="000000"/>
                </a:solidFill>
              </a:rPr>
              <a:t>do Direito)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pt-PT" dirty="0">
              <a:solidFill>
                <a:srgbClr val="000000"/>
              </a:solidFill>
            </a:endParaRPr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/>
        </p:nvGraphicFramePr>
        <p:xfrm>
          <a:off x="500034" y="4357694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Capitalismo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Industrialismo</a:t>
                      </a:r>
                      <a:endParaRPr lang="pt-PT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Guerra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Controlo social (segurança)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4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Montesquieu renovado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36579"/>
            <a:ext cx="8229600" cy="4525963"/>
          </a:xfrm>
        </p:spPr>
        <p:txBody>
          <a:bodyPr/>
          <a:lstStyle/>
          <a:p>
            <a:r>
              <a:rPr lang="pt-PT" i="1" dirty="0" smtClean="0"/>
              <a:t>Espírito das leis</a:t>
            </a:r>
            <a:r>
              <a:rPr lang="pt-PT" dirty="0" smtClean="0"/>
              <a:t>: divisão harmoniosa de competências políticas indissociáveis</a:t>
            </a:r>
          </a:p>
          <a:p>
            <a:r>
              <a:rPr lang="pt-PT" dirty="0" smtClean="0"/>
              <a:t>Administração </a:t>
            </a:r>
            <a:r>
              <a:rPr lang="pt-PT" b="1" i="1" dirty="0" smtClean="0"/>
              <a:t>alargada</a:t>
            </a:r>
            <a:r>
              <a:rPr lang="pt-PT" dirty="0" smtClean="0"/>
              <a:t> da soberania individual: </a:t>
            </a:r>
          </a:p>
          <a:p>
            <a:pPr marL="514350" indent="-514350">
              <a:buAutoNum type="alphaLcParenR"/>
            </a:pPr>
            <a:r>
              <a:rPr lang="pt-PT" dirty="0" smtClean="0"/>
              <a:t>interesses comuns (naturais) prioritários; </a:t>
            </a:r>
          </a:p>
          <a:p>
            <a:pPr marL="514350" indent="-514350">
              <a:buAutoNum type="alphaLcParenR"/>
            </a:pPr>
            <a:r>
              <a:rPr lang="pt-PT" dirty="0" smtClean="0"/>
              <a:t>uso pedagógico da violência;</a:t>
            </a:r>
          </a:p>
          <a:p>
            <a:pPr marL="514350" indent="-514350">
              <a:buAutoNum type="alphaLcParenR"/>
            </a:pPr>
            <a:r>
              <a:rPr lang="pt-PT" dirty="0" smtClean="0"/>
              <a:t>transparência das instituições (</a:t>
            </a:r>
            <a:r>
              <a:rPr lang="pt-PT" sz="2400" dirty="0" smtClean="0"/>
              <a:t>sobretudo as armadas, os impostos e as empresas transnacionais</a:t>
            </a:r>
            <a:r>
              <a:rPr lang="pt-PT" dirty="0" smtClean="0"/>
              <a:t>)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879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Teorias centrífugas do </a:t>
            </a:r>
            <a:r>
              <a:rPr lang="pt-PT" dirty="0"/>
              <a:t>direito e das teorias sociais</a:t>
            </a:r>
          </a:p>
        </p:txBody>
      </p:sp>
      <p:cxnSp>
        <p:nvCxnSpPr>
          <p:cNvPr id="5" name="Conexão reta 4"/>
          <p:cNvCxnSpPr/>
          <p:nvPr/>
        </p:nvCxnSpPr>
        <p:spPr>
          <a:xfrm>
            <a:off x="2782590" y="2163046"/>
            <a:ext cx="1008112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779912" y="2309402"/>
            <a:ext cx="1224136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xão reta 8"/>
          <p:cNvCxnSpPr/>
          <p:nvPr/>
        </p:nvCxnSpPr>
        <p:spPr>
          <a:xfrm>
            <a:off x="3790702" y="2996952"/>
            <a:ext cx="0" cy="1368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2987824" y="4401108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779912" y="4365104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266702" y="495043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Depressão </a:t>
            </a:r>
          </a:p>
          <a:p>
            <a:r>
              <a:rPr lang="pt-PT" dirty="0" smtClean="0"/>
              <a:t>Esperança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247964" y="2714173"/>
            <a:ext cx="1879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Juízos morais</a:t>
            </a:r>
          </a:p>
          <a:p>
            <a:r>
              <a:rPr lang="pt-PT" dirty="0" smtClean="0"/>
              <a:t>Iguais para todos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769846" y="2675094"/>
            <a:ext cx="1249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Interesses</a:t>
            </a:r>
          </a:p>
          <a:p>
            <a:r>
              <a:rPr lang="pt-PT" dirty="0" smtClean="0"/>
              <a:t>diversos, </a:t>
            </a:r>
          </a:p>
          <a:p>
            <a:r>
              <a:rPr lang="pt-PT" dirty="0" smtClean="0"/>
              <a:t>livres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230300" y="1837540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Soberania</a:t>
            </a:r>
          </a:p>
          <a:p>
            <a:r>
              <a:rPr lang="pt-PT" dirty="0" smtClean="0"/>
              <a:t>Legitimidade 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878543" y="4020988"/>
            <a:ext cx="139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Corrupção</a:t>
            </a:r>
          </a:p>
          <a:p>
            <a:r>
              <a:rPr lang="pt-PT" dirty="0" smtClean="0"/>
              <a:t>Dinamismo</a:t>
            </a:r>
            <a:endParaRPr lang="pt-PT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374459" y="4027416"/>
            <a:ext cx="1493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Impunidade </a:t>
            </a:r>
          </a:p>
          <a:p>
            <a:r>
              <a:rPr lang="pt-PT" dirty="0" smtClean="0"/>
              <a:t>Privilégios</a:t>
            </a:r>
            <a:endParaRPr lang="pt-PT" dirty="0"/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516216" y="2654617"/>
            <a:ext cx="0" cy="23225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796456" y="3259672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Níveis de</a:t>
            </a:r>
          </a:p>
          <a:p>
            <a:r>
              <a:rPr lang="pt-PT" dirty="0" smtClean="0"/>
              <a:t>Realidade </a:t>
            </a:r>
          </a:p>
          <a:p>
            <a:r>
              <a:rPr lang="pt-PT" dirty="0" smtClean="0"/>
              <a:t>Social</a:t>
            </a:r>
          </a:p>
          <a:p>
            <a:r>
              <a:rPr lang="pt-PT" dirty="0" smtClean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344516" y="461713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Comuns 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811854" y="3658084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Transparência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81434" y="3595489"/>
            <a:ext cx="1116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Violência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82589" y="2445561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Estados de espírito</a:t>
            </a:r>
            <a:endParaRPr lang="pt-P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52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/>
              <a:t>Fim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 smtClean="0">
              <a:hlinkClick r:id="rId4"/>
            </a:endParaRPr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Crescente desigualdade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2782590" y="2163046"/>
            <a:ext cx="1008112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779912" y="2309402"/>
            <a:ext cx="1224136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2987824" y="4401108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801492" y="4415291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266702" y="495043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Depressão </a:t>
            </a:r>
          </a:p>
          <a:p>
            <a:r>
              <a:rPr lang="pt-PT" dirty="0" smtClean="0"/>
              <a:t>Esperança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247964" y="2714173"/>
            <a:ext cx="1879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Juízos morais</a:t>
            </a:r>
          </a:p>
          <a:p>
            <a:r>
              <a:rPr lang="pt-PT" dirty="0" smtClean="0"/>
              <a:t>Iguais para todos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769846" y="2675094"/>
            <a:ext cx="12490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Interesses</a:t>
            </a:r>
          </a:p>
          <a:p>
            <a:r>
              <a:rPr lang="pt-PT" dirty="0" smtClean="0"/>
              <a:t>diversos, </a:t>
            </a:r>
          </a:p>
          <a:p>
            <a:r>
              <a:rPr lang="pt-PT" dirty="0" smtClean="0"/>
              <a:t>livres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230300" y="1837540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Soberania</a:t>
            </a:r>
          </a:p>
          <a:p>
            <a:r>
              <a:rPr lang="pt-PT" dirty="0" smtClean="0"/>
              <a:t>Legitimidade 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878543" y="4020988"/>
            <a:ext cx="139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Corrupção</a:t>
            </a:r>
          </a:p>
          <a:p>
            <a:r>
              <a:rPr lang="pt-PT" dirty="0" smtClean="0"/>
              <a:t>Dinamismo</a:t>
            </a:r>
            <a:endParaRPr lang="pt-PT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374459" y="4027416"/>
            <a:ext cx="1493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Impunidade </a:t>
            </a:r>
          </a:p>
          <a:p>
            <a:r>
              <a:rPr lang="pt-PT" dirty="0" smtClean="0"/>
              <a:t>Privilégios</a:t>
            </a:r>
            <a:endParaRPr lang="pt-PT" dirty="0"/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516216" y="2654617"/>
            <a:ext cx="0" cy="23225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796456" y="3259672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Níveis de</a:t>
            </a:r>
          </a:p>
          <a:p>
            <a:r>
              <a:rPr lang="pt-PT" dirty="0" smtClean="0"/>
              <a:t>Realidade </a:t>
            </a:r>
          </a:p>
          <a:p>
            <a:r>
              <a:rPr lang="pt-PT" dirty="0" smtClean="0"/>
              <a:t>Social</a:t>
            </a:r>
          </a:p>
          <a:p>
            <a:r>
              <a:rPr lang="pt-PT" dirty="0" smtClean="0"/>
              <a:t>Construídos</a:t>
            </a:r>
          </a:p>
        </p:txBody>
      </p:sp>
      <p:cxnSp>
        <p:nvCxnSpPr>
          <p:cNvPr id="23" name="Conexão reta 22"/>
          <p:cNvCxnSpPr/>
          <p:nvPr/>
        </p:nvCxnSpPr>
        <p:spPr>
          <a:xfrm>
            <a:off x="3790702" y="3027142"/>
            <a:ext cx="10790" cy="57128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xão reta 24"/>
          <p:cNvCxnSpPr/>
          <p:nvPr/>
        </p:nvCxnSpPr>
        <p:spPr>
          <a:xfrm flipV="1">
            <a:off x="3790702" y="4020988"/>
            <a:ext cx="0" cy="38012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1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PT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3713" y="2708275"/>
            <a:ext cx="4686300" cy="2517775"/>
            <a:chOff x="1303" y="2171"/>
            <a:chExt cx="6282" cy="3398"/>
          </a:xfrm>
        </p:grpSpPr>
        <p:sp>
          <p:nvSpPr>
            <p:cNvPr id="8235" name="Text Box 10"/>
            <p:cNvSpPr txBox="1">
              <a:spLocks noChangeArrowheads="1"/>
            </p:cNvSpPr>
            <p:nvPr/>
          </p:nvSpPr>
          <p:spPr bwMode="auto">
            <a:xfrm>
              <a:off x="3908" y="5102"/>
              <a:ext cx="2502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 dirty="0" smtClean="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Género e violência</a:t>
              </a:r>
              <a:endParaRPr lang="pt-PT" dirty="0"/>
            </a:p>
          </p:txBody>
        </p:sp>
        <p:sp>
          <p:nvSpPr>
            <p:cNvPr id="8236" name="Text Box 11"/>
            <p:cNvSpPr txBox="1">
              <a:spLocks noChangeArrowheads="1"/>
            </p:cNvSpPr>
            <p:nvPr/>
          </p:nvSpPr>
          <p:spPr bwMode="auto">
            <a:xfrm>
              <a:off x="1303" y="2634"/>
              <a:ext cx="1685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 dirty="0" smtClean="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Classe</a:t>
              </a:r>
              <a:endParaRPr lang="pt-PT" dirty="0"/>
            </a:p>
          </p:txBody>
        </p:sp>
        <p:sp>
          <p:nvSpPr>
            <p:cNvPr id="8237" name="Text Box 12"/>
            <p:cNvSpPr txBox="1">
              <a:spLocks noChangeArrowheads="1"/>
            </p:cNvSpPr>
            <p:nvPr/>
          </p:nvSpPr>
          <p:spPr bwMode="auto">
            <a:xfrm>
              <a:off x="5133" y="2171"/>
              <a:ext cx="2452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 dirty="0" smtClean="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Etnia </a:t>
              </a:r>
              <a:endParaRPr lang="pt-PT" dirty="0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95513" y="2349500"/>
            <a:ext cx="1485900" cy="1714500"/>
            <a:chOff x="1303" y="1862"/>
            <a:chExt cx="1992" cy="2315"/>
          </a:xfrm>
        </p:grpSpPr>
        <p:sp>
          <p:nvSpPr>
            <p:cNvPr id="8231" name="Line 14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32" name="Line 15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33" name="Text Box 16"/>
            <p:cNvSpPr txBox="1">
              <a:spLocks noChangeArrowheads="1"/>
            </p:cNvSpPr>
            <p:nvPr/>
          </p:nvSpPr>
          <p:spPr bwMode="auto">
            <a:xfrm>
              <a:off x="1303" y="1862"/>
              <a:ext cx="199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reclamação direitos</a:t>
              </a:r>
              <a:endParaRPr lang="pt-PT"/>
            </a:p>
          </p:txBody>
        </p:sp>
        <p:sp>
          <p:nvSpPr>
            <p:cNvPr id="8234" name="Text Box 17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fechamento</a:t>
              </a:r>
              <a:endParaRPr lang="pt-PT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211638" y="2205038"/>
            <a:ext cx="1485900" cy="1733550"/>
            <a:chOff x="4061" y="1708"/>
            <a:chExt cx="1992" cy="2340"/>
          </a:xfrm>
        </p:grpSpPr>
        <p:sp>
          <p:nvSpPr>
            <p:cNvPr id="8227" name="Line 19"/>
            <p:cNvSpPr>
              <a:spLocks noChangeShapeType="1"/>
            </p:cNvSpPr>
            <p:nvPr/>
          </p:nvSpPr>
          <p:spPr bwMode="auto">
            <a:xfrm flipH="1" flipV="1">
              <a:off x="4367" y="2016"/>
              <a:ext cx="46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28" name="Text Box 20"/>
            <p:cNvSpPr txBox="1">
              <a:spLocks noChangeArrowheads="1"/>
            </p:cNvSpPr>
            <p:nvPr/>
          </p:nvSpPr>
          <p:spPr bwMode="auto">
            <a:xfrm>
              <a:off x="4061" y="1708"/>
              <a:ext cx="148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racionalização</a:t>
              </a:r>
              <a:endParaRPr lang="pt-PT"/>
            </a:p>
          </p:txBody>
        </p:sp>
        <p:sp>
          <p:nvSpPr>
            <p:cNvPr id="8229" name="Line 21"/>
            <p:cNvSpPr>
              <a:spLocks noChangeShapeType="1"/>
            </p:cNvSpPr>
            <p:nvPr/>
          </p:nvSpPr>
          <p:spPr bwMode="auto">
            <a:xfrm flipH="1">
              <a:off x="5185" y="2809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30" name="Text Box 22"/>
            <p:cNvSpPr txBox="1">
              <a:spLocks noChangeArrowheads="1"/>
            </p:cNvSpPr>
            <p:nvPr/>
          </p:nvSpPr>
          <p:spPr bwMode="auto">
            <a:xfrm>
              <a:off x="4419" y="3580"/>
              <a:ext cx="1634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criminalização</a:t>
              </a:r>
              <a:endParaRPr lang="pt-PT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916238" y="3284538"/>
            <a:ext cx="4573587" cy="1600200"/>
            <a:chOff x="2222" y="3251"/>
            <a:chExt cx="6130" cy="2160"/>
          </a:xfrm>
        </p:grpSpPr>
        <p:sp>
          <p:nvSpPr>
            <p:cNvPr id="8223" name="Line 24"/>
            <p:cNvSpPr>
              <a:spLocks noChangeShapeType="1"/>
            </p:cNvSpPr>
            <p:nvPr/>
          </p:nvSpPr>
          <p:spPr bwMode="auto">
            <a:xfrm flipV="1">
              <a:off x="5900" y="3251"/>
              <a:ext cx="612" cy="13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24" name="Line 25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25" name="Text Box 26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revolução </a:t>
              </a:r>
              <a:endParaRPr lang="pt-PT"/>
            </a:p>
          </p:txBody>
        </p:sp>
        <p:sp>
          <p:nvSpPr>
            <p:cNvPr id="8226" name="Text Box 27"/>
            <p:cNvSpPr txBox="1">
              <a:spLocks noChangeArrowheads="1"/>
            </p:cNvSpPr>
            <p:nvPr/>
          </p:nvSpPr>
          <p:spPr bwMode="auto">
            <a:xfrm>
              <a:off x="6512" y="4485"/>
              <a:ext cx="184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institucionalização</a:t>
              </a:r>
              <a:endParaRPr lang="pt-PT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411413" y="2133600"/>
            <a:ext cx="5029200" cy="2401888"/>
            <a:chOff x="1610" y="1708"/>
            <a:chExt cx="6742" cy="3243"/>
          </a:xfrm>
        </p:grpSpPr>
        <p:sp>
          <p:nvSpPr>
            <p:cNvPr id="8216" name="Line 29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17" name="Text Box 30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fechamento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061" y="1708"/>
              <a:ext cx="4291" cy="3243"/>
              <a:chOff x="4061" y="1708"/>
              <a:chExt cx="4291" cy="3243"/>
            </a:xfrm>
          </p:grpSpPr>
          <p:sp>
            <p:nvSpPr>
              <p:cNvPr id="8219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0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cs typeface="SimSun"/>
                  </a:rPr>
                  <a:t>institucionalização</a:t>
                </a:r>
                <a:endParaRPr lang="pt-PT"/>
              </a:p>
            </p:txBody>
          </p:sp>
          <p:sp>
            <p:nvSpPr>
              <p:cNvPr id="8221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8222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cs typeface="SimSun"/>
                  </a:rPr>
                  <a:t>racionalização</a:t>
                </a:r>
                <a:endParaRPr lang="pt-PT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195513" y="2349500"/>
            <a:ext cx="3467100" cy="2157413"/>
            <a:chOff x="1354" y="1884"/>
            <a:chExt cx="4647" cy="2912"/>
          </a:xfrm>
        </p:grpSpPr>
        <p:sp>
          <p:nvSpPr>
            <p:cNvPr id="8213" name="Text Box 37"/>
            <p:cNvSpPr txBox="1">
              <a:spLocks noChangeArrowheads="1"/>
            </p:cNvSpPr>
            <p:nvPr/>
          </p:nvSpPr>
          <p:spPr bwMode="auto">
            <a:xfrm>
              <a:off x="4367" y="3559"/>
              <a:ext cx="1634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criminalização</a:t>
              </a:r>
              <a:endParaRPr lang="pt-PT"/>
            </a:p>
          </p:txBody>
        </p:sp>
        <p:sp>
          <p:nvSpPr>
            <p:cNvPr id="8214" name="Text Box 38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revolução </a:t>
              </a:r>
              <a:endParaRPr lang="pt-PT"/>
            </a:p>
          </p:txBody>
        </p:sp>
        <p:sp>
          <p:nvSpPr>
            <p:cNvPr id="8215" name="Text Box 39"/>
            <p:cNvSpPr txBox="1">
              <a:spLocks noChangeArrowheads="1"/>
            </p:cNvSpPr>
            <p:nvPr/>
          </p:nvSpPr>
          <p:spPr bwMode="auto">
            <a:xfrm>
              <a:off x="1354" y="1884"/>
              <a:ext cx="1992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cs typeface="SimSun"/>
                </a:rPr>
                <a:t>reclamação direitos</a:t>
              </a:r>
              <a:endParaRPr lang="pt-PT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3276600" y="2349500"/>
            <a:ext cx="2171700" cy="2514600"/>
            <a:chOff x="2682" y="2016"/>
            <a:chExt cx="2911" cy="3395"/>
          </a:xfrm>
        </p:grpSpPr>
        <p:sp>
          <p:nvSpPr>
            <p:cNvPr id="8210" name="Line 41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11" name="Line 42"/>
            <p:cNvSpPr>
              <a:spLocks noChangeShapeType="1"/>
            </p:cNvSpPr>
            <p:nvPr/>
          </p:nvSpPr>
          <p:spPr bwMode="auto">
            <a:xfrm flipH="1">
              <a:off x="5133" y="2788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8212" name="Line 43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2843808" y="1196752"/>
            <a:ext cx="5616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4000" dirty="0" smtClean="0"/>
              <a:t>Identidades </a:t>
            </a:r>
            <a:endParaRPr lang="pt-PT" sz="4000" dirty="0"/>
          </a:p>
        </p:txBody>
      </p:sp>
      <p:sp>
        <p:nvSpPr>
          <p:cNvPr id="47" name="Rectangle 2"/>
          <p:cNvSpPr txBox="1">
            <a:spLocks noChangeArrowheads="1"/>
          </p:cNvSpPr>
          <p:nvPr/>
        </p:nvSpPr>
        <p:spPr>
          <a:xfrm>
            <a:off x="539552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Dimensões e identidades sociais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Montesquieu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36579"/>
            <a:ext cx="8229600" cy="4525963"/>
          </a:xfrm>
        </p:spPr>
        <p:txBody>
          <a:bodyPr/>
          <a:lstStyle/>
          <a:p>
            <a:r>
              <a:rPr lang="pt-PT" i="1" dirty="0" smtClean="0"/>
              <a:t>Espírito das leis</a:t>
            </a:r>
            <a:r>
              <a:rPr lang="pt-PT" dirty="0" smtClean="0"/>
              <a:t>: divisão harmoniosa de competências políticas indissociáveis</a:t>
            </a:r>
          </a:p>
          <a:p>
            <a:r>
              <a:rPr lang="pt-PT" dirty="0" smtClean="0"/>
              <a:t>Administração partilhada da soberania: </a:t>
            </a:r>
          </a:p>
          <a:p>
            <a:pPr marL="514350" indent="-514350">
              <a:buAutoNum type="alphaLcParenR"/>
            </a:pPr>
            <a:r>
              <a:rPr lang="pt-PT" dirty="0" smtClean="0"/>
              <a:t>conflito de interesses representados; </a:t>
            </a:r>
          </a:p>
          <a:p>
            <a:pPr marL="514350" indent="-514350">
              <a:buAutoNum type="alphaLcParenR"/>
            </a:pPr>
            <a:r>
              <a:rPr lang="pt-PT" dirty="0" smtClean="0"/>
              <a:t>independência dos juízos morais aplicados à sociedade e aplicados à política (</a:t>
            </a:r>
            <a:r>
              <a:rPr lang="pt-PT" sz="2400" dirty="0" smtClean="0"/>
              <a:t>regimes de imunidades, de segredo de Estado e de separação da gestão da guerra</a:t>
            </a:r>
            <a:r>
              <a:rPr lang="pt-PT" dirty="0" smtClean="0"/>
              <a:t>)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0436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Montesquieu renovado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36579"/>
            <a:ext cx="8229600" cy="4525963"/>
          </a:xfrm>
        </p:spPr>
        <p:txBody>
          <a:bodyPr/>
          <a:lstStyle/>
          <a:p>
            <a:r>
              <a:rPr lang="pt-PT" i="1" dirty="0" smtClean="0"/>
              <a:t>Espírito das leis</a:t>
            </a:r>
            <a:r>
              <a:rPr lang="pt-PT" dirty="0" smtClean="0"/>
              <a:t>: divisão harmoniosa de competências políticas indissociáveis</a:t>
            </a:r>
          </a:p>
          <a:p>
            <a:r>
              <a:rPr lang="pt-PT" dirty="0" smtClean="0"/>
              <a:t>Administração </a:t>
            </a:r>
            <a:r>
              <a:rPr lang="pt-PT" b="1" i="1" dirty="0" smtClean="0"/>
              <a:t>alargada</a:t>
            </a:r>
            <a:r>
              <a:rPr lang="pt-PT" dirty="0" smtClean="0"/>
              <a:t> da soberania individual: </a:t>
            </a:r>
          </a:p>
          <a:p>
            <a:pPr marL="514350" indent="-514350">
              <a:buAutoNum type="alphaLcParenR"/>
            </a:pPr>
            <a:r>
              <a:rPr lang="pt-PT" dirty="0" smtClean="0"/>
              <a:t>interesses comuns (naturais) prioritários; </a:t>
            </a:r>
          </a:p>
          <a:p>
            <a:pPr marL="514350" indent="-514350">
              <a:buAutoNum type="alphaLcParenR"/>
            </a:pPr>
            <a:r>
              <a:rPr lang="pt-PT" dirty="0" smtClean="0"/>
              <a:t>uso pedagógico da violência;</a:t>
            </a:r>
          </a:p>
          <a:p>
            <a:pPr marL="514350" indent="-514350">
              <a:buAutoNum type="alphaLcParenR"/>
            </a:pPr>
            <a:r>
              <a:rPr lang="pt-PT" dirty="0" smtClean="0"/>
              <a:t>transparência das instituições (</a:t>
            </a:r>
            <a:r>
              <a:rPr lang="pt-PT" sz="2400" dirty="0" smtClean="0"/>
              <a:t>sobretudo as armadas, os impostos e as empresas transnacionais</a:t>
            </a:r>
            <a:r>
              <a:rPr lang="pt-PT" dirty="0" smtClean="0"/>
              <a:t>)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993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Casos de estudo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lphaUcPeriod"/>
            </a:pPr>
            <a:r>
              <a:rPr lang="pt-PT" dirty="0" smtClean="0"/>
              <a:t>Refugiados e xenofobia</a:t>
            </a:r>
          </a:p>
          <a:p>
            <a:pPr marL="514350" indent="-514350" algn="ctr">
              <a:buAutoNum type="alphaUcPeriod"/>
            </a:pPr>
            <a:endParaRPr lang="pt-PT" dirty="0" smtClean="0"/>
          </a:p>
          <a:p>
            <a:r>
              <a:rPr lang="pt-PT" dirty="0" smtClean="0"/>
              <a:t>Há Estados terroristas? Sim, com efeitos a longo prazo. Na natureza.</a:t>
            </a:r>
          </a:p>
          <a:p>
            <a:endParaRPr lang="pt-PT" dirty="0" smtClean="0"/>
          </a:p>
          <a:p>
            <a:r>
              <a:rPr lang="pt-PT" dirty="0" smtClean="0"/>
              <a:t>Há </a:t>
            </a:r>
            <a:r>
              <a:rPr lang="pt-PT" dirty="0"/>
              <a:t>pessoas </a:t>
            </a:r>
            <a:r>
              <a:rPr lang="pt-PT" dirty="0" smtClean="0"/>
              <a:t>ilegais? Ao menos a curto prazo, sim. São parte de “a” natureza.</a:t>
            </a:r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805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Casos de estudo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dirty="0" smtClean="0"/>
              <a:t>B. </a:t>
            </a:r>
            <a:r>
              <a:rPr lang="pt-PT" dirty="0" err="1" smtClean="0"/>
              <a:t>Wolkswagen</a:t>
            </a:r>
            <a:r>
              <a:rPr lang="pt-PT" dirty="0" smtClean="0"/>
              <a:t> (monitorar poluição)</a:t>
            </a:r>
          </a:p>
          <a:p>
            <a:pPr marL="0" indent="0" algn="ctr">
              <a:buNone/>
            </a:pPr>
            <a:endParaRPr lang="pt-PT" dirty="0"/>
          </a:p>
          <a:p>
            <a:r>
              <a:rPr lang="pt-PT" dirty="0" smtClean="0"/>
              <a:t>Demissão dos administradores por impacto financeiro (contra os </a:t>
            </a:r>
            <a:r>
              <a:rPr lang="pt-PT" dirty="0" err="1" smtClean="0"/>
              <a:t>accionistas</a:t>
            </a:r>
            <a:r>
              <a:rPr lang="pt-PT" dirty="0" smtClean="0"/>
              <a:t>)</a:t>
            </a:r>
          </a:p>
          <a:p>
            <a:endParaRPr lang="pt-PT" dirty="0" smtClean="0"/>
          </a:p>
          <a:p>
            <a:r>
              <a:rPr lang="pt-PT" dirty="0" smtClean="0"/>
              <a:t>Responsabilização dos trabalhadores pela execução de tarefas ilegítimas – incidente por “falha humana</a:t>
            </a:r>
            <a:r>
              <a:rPr lang="pt-PT" smtClean="0"/>
              <a:t>”</a:t>
            </a:r>
            <a:r>
              <a:rPr lang="pt-PT"/>
              <a:t> </a:t>
            </a:r>
            <a:r>
              <a:rPr lang="pt-PT" smtClean="0"/>
              <a:t> ou “caça </a:t>
            </a:r>
            <a:r>
              <a:rPr lang="pt-PT"/>
              <a:t>às </a:t>
            </a:r>
            <a:r>
              <a:rPr lang="pt-PT" smtClean="0"/>
              <a:t>bruxas” </a:t>
            </a:r>
            <a:endParaRPr lang="pt-PT" dirty="0"/>
          </a:p>
          <a:p>
            <a:pPr marL="514350" indent="-514350" algn="ctr">
              <a:buAutoNum type="alphaUcPeriod"/>
            </a:pP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86351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216" y="2606"/>
            <a:ext cx="8229600" cy="1143000"/>
          </a:xfrm>
        </p:spPr>
        <p:txBody>
          <a:bodyPr/>
          <a:lstStyle/>
          <a:p>
            <a:r>
              <a:rPr lang="pt-PT" dirty="0"/>
              <a:t>Paradigmas </a:t>
            </a:r>
            <a:r>
              <a:rPr lang="pt-PT" dirty="0" smtClean="0"/>
              <a:t>centrípetos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2782590" y="2163046"/>
            <a:ext cx="1008112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779912" y="2309402"/>
            <a:ext cx="1224136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2987824" y="4401108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779912" y="4413321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266707" y="4948425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Quotidiano</a:t>
            </a:r>
          </a:p>
          <a:p>
            <a:r>
              <a:rPr lang="pt-PT" dirty="0" smtClean="0"/>
              <a:t>Justiça social 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294420" y="2812286"/>
            <a:ext cx="1133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Direito</a:t>
            </a:r>
          </a:p>
          <a:p>
            <a:r>
              <a:rPr lang="pt-PT" dirty="0" smtClean="0"/>
              <a:t>Orgulho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769846" y="2675094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Economia</a:t>
            </a:r>
          </a:p>
          <a:p>
            <a:r>
              <a:rPr lang="pt-PT" dirty="0" smtClean="0"/>
              <a:t>Superioridade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377528" y="1248733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Doutrina</a:t>
            </a:r>
          </a:p>
          <a:p>
            <a:r>
              <a:rPr lang="pt-PT" dirty="0"/>
              <a:t>Política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051720" y="4162436"/>
            <a:ext cx="1391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Bem-estar</a:t>
            </a:r>
          </a:p>
          <a:p>
            <a:r>
              <a:rPr lang="pt-PT" dirty="0" smtClean="0"/>
              <a:t>Vergonha</a:t>
            </a:r>
            <a:endParaRPr lang="pt-PT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374459" y="4027416"/>
            <a:ext cx="972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Justiça</a:t>
            </a:r>
          </a:p>
          <a:p>
            <a:r>
              <a:rPr lang="pt-PT" dirty="0" smtClean="0"/>
              <a:t>Medo</a:t>
            </a:r>
            <a:endParaRPr lang="pt-PT" dirty="0"/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516216" y="2654617"/>
            <a:ext cx="0" cy="232255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796456" y="3259672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Níveis de</a:t>
            </a:r>
          </a:p>
          <a:p>
            <a:r>
              <a:rPr lang="pt-PT" dirty="0" smtClean="0"/>
              <a:t>Realidade </a:t>
            </a:r>
          </a:p>
          <a:p>
            <a:r>
              <a:rPr lang="pt-PT" dirty="0" smtClean="0"/>
              <a:t>Social</a:t>
            </a:r>
          </a:p>
          <a:p>
            <a:r>
              <a:rPr lang="pt-PT" dirty="0" smtClean="0"/>
              <a:t>Construídos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343408" y="1964955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Imperialistas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799961" y="3553854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Institucionalistas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92991" y="2950785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Idealistas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0129" y="2766119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>
                <a:solidFill>
                  <a:srgbClr val="FF0000"/>
                </a:solidFill>
              </a:rPr>
              <a:t>Estruturalistas</a:t>
            </a:r>
            <a:endParaRPr lang="pt-PT" dirty="0">
              <a:solidFill>
                <a:srgbClr val="FF0000"/>
              </a:solidFill>
            </a:endParaRPr>
          </a:p>
        </p:txBody>
      </p:sp>
      <p:cxnSp>
        <p:nvCxnSpPr>
          <p:cNvPr id="10" name="Conexão reta 9"/>
          <p:cNvCxnSpPr/>
          <p:nvPr/>
        </p:nvCxnSpPr>
        <p:spPr>
          <a:xfrm>
            <a:off x="3790702" y="3027142"/>
            <a:ext cx="0" cy="43147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22"/>
          <p:cNvCxnSpPr/>
          <p:nvPr/>
        </p:nvCxnSpPr>
        <p:spPr>
          <a:xfrm flipV="1">
            <a:off x="3779912" y="4027416"/>
            <a:ext cx="10790" cy="37369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1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Mudança cognitiva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Crítica do sistema de instituições</a:t>
            </a:r>
          </a:p>
          <a:p>
            <a:r>
              <a:rPr lang="pt-PT" dirty="0" smtClean="0"/>
              <a:t>Crítica da dupla legitimidade entre o cima e o baixo, as ideias e os fazeres</a:t>
            </a:r>
          </a:p>
          <a:p>
            <a:r>
              <a:rPr lang="pt-PT" dirty="0" smtClean="0"/>
              <a:t>Crítica à hiperespecialização cognitiva</a:t>
            </a:r>
          </a:p>
          <a:p>
            <a:r>
              <a:rPr lang="pt-PT" dirty="0" smtClean="0"/>
              <a:t>Crítica das barreiras </a:t>
            </a:r>
            <a:r>
              <a:rPr lang="pt-PT" dirty="0" err="1" smtClean="0"/>
              <a:t>intra-disciplinares</a:t>
            </a:r>
            <a:r>
              <a:rPr lang="pt-PT" dirty="0" smtClean="0"/>
              <a:t> que contêm a </a:t>
            </a:r>
            <a:r>
              <a:rPr lang="pt-PT" dirty="0"/>
              <a:t>produção cognitiva 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7162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2589</TotalTime>
  <Words>1689</Words>
  <Application>Microsoft Office PowerPoint</Application>
  <PresentationFormat>Apresentação no Ecrã (4:3)</PresentationFormat>
  <Paragraphs>343</Paragraphs>
  <Slides>30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30</vt:i4>
      </vt:variant>
    </vt:vector>
  </HeadingPairs>
  <TitlesOfParts>
    <vt:vector size="31" baseType="lpstr">
      <vt:lpstr>Modelo de apresentação predefinido</vt:lpstr>
      <vt:lpstr>Actualização do direito: actualização das teorias sociais</vt:lpstr>
      <vt:lpstr>Argumento </vt:lpstr>
      <vt:lpstr>Crescente desigualdade</vt:lpstr>
      <vt:lpstr>Montesquieu</vt:lpstr>
      <vt:lpstr>Montesquieu renovado</vt:lpstr>
      <vt:lpstr>Casos de estudo</vt:lpstr>
      <vt:lpstr>Casos de estudo</vt:lpstr>
      <vt:lpstr>Paradigmas centrípetos</vt:lpstr>
      <vt:lpstr>Mudança cognitiva</vt:lpstr>
      <vt:lpstr>Teorias centrífugas do direito e das teorias sociais</vt:lpstr>
      <vt:lpstr>Fim</vt:lpstr>
      <vt:lpstr>Matérias </vt:lpstr>
      <vt:lpstr>Fim de ciclo</vt:lpstr>
      <vt:lpstr>Crescente desigualdade</vt:lpstr>
      <vt:lpstr>Montesquieu</vt:lpstr>
      <vt:lpstr>Politização da justiça: entre o profissionalismo e o activismo</vt:lpstr>
      <vt:lpstr>Crescentes privilégios</vt:lpstr>
      <vt:lpstr>Direitos humanos</vt:lpstr>
      <vt:lpstr>Direitos da natureza</vt:lpstr>
      <vt:lpstr>Legalidade e legitimidade</vt:lpstr>
      <vt:lpstr>Sociologia centrípeta</vt:lpstr>
      <vt:lpstr>Casos de estudo</vt:lpstr>
      <vt:lpstr>Casos de estudo</vt:lpstr>
      <vt:lpstr>Paradigmas explicativos centrípetos</vt:lpstr>
      <vt:lpstr>Paradigmas centrípetos</vt:lpstr>
      <vt:lpstr>Dimensões sociais e Direito</vt:lpstr>
      <vt:lpstr>Montesquieu renovado</vt:lpstr>
      <vt:lpstr>Teorias centrífugas do direito e das teorias sociais</vt:lpstr>
      <vt:lpstr>Fim</vt:lpstr>
      <vt:lpstr>Apresentação do PowerPoint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220</cp:revision>
  <dcterms:created xsi:type="dcterms:W3CDTF">2005-12-05T12:20:13Z</dcterms:created>
  <dcterms:modified xsi:type="dcterms:W3CDTF">2016-01-07T14:35:15Z</dcterms:modified>
</cp:coreProperties>
</file>