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8" r:id="rId2"/>
    <p:sldId id="325" r:id="rId3"/>
    <p:sldId id="326" r:id="rId4"/>
    <p:sldId id="327" r:id="rId5"/>
    <p:sldId id="310" r:id="rId6"/>
    <p:sldId id="318" r:id="rId7"/>
    <p:sldId id="319" r:id="rId8"/>
    <p:sldId id="320" r:id="rId9"/>
    <p:sldId id="324" r:id="rId10"/>
    <p:sldId id="316" r:id="rId11"/>
  </p:sldIdLst>
  <p:sldSz cx="9144000" cy="6858000" type="screen4x3"/>
  <p:notesSz cx="6858000" cy="9144000"/>
  <p:defaultTextStyle>
    <a:defPPr>
      <a:defRPr lang="pt-P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0" autoAdjust="0"/>
    <p:restoredTop sz="94629" autoAdjust="0"/>
  </p:normalViewPr>
  <p:slideViewPr>
    <p:cSldViewPr>
      <p:cViewPr varScale="1">
        <p:scale>
          <a:sx n="68" d="100"/>
          <a:sy n="68" d="100"/>
        </p:scale>
        <p:origin x="144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noProof="0"/>
              <a:t>Clique para editar os estilos de texto do modelo global</a:t>
            </a:r>
          </a:p>
          <a:p>
            <a:pPr lvl="1"/>
            <a:r>
              <a:rPr lang="pt-PT" noProof="0"/>
              <a:t>Segundo nível</a:t>
            </a:r>
          </a:p>
          <a:p>
            <a:pPr lvl="2"/>
            <a:r>
              <a:rPr lang="pt-PT" noProof="0"/>
              <a:t>Terceiro nível</a:t>
            </a:r>
          </a:p>
          <a:p>
            <a:pPr lvl="3"/>
            <a:r>
              <a:rPr lang="pt-PT" noProof="0"/>
              <a:t>Quarto nível</a:t>
            </a:r>
          </a:p>
          <a:p>
            <a:pPr lvl="4"/>
            <a:r>
              <a:rPr lang="pt-PT" noProof="0"/>
              <a:t>Quinto nível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6AC58C0-D745-4061-93C7-25EA45DE1990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5362" name="Marcador de Posição de Nota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15363" name="Marcador de Posição do Número do Diapositivo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0F17C4-558C-490F-8E5A-19E756E4785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7410" name="Marcador de Posição de Nota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17411" name="Marcador de Posição do Número do Diapositivo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68EEB62-EB51-4152-8C44-22B2612E9F1C}" type="slidenum">
              <a:rPr lang="pt-PT" smtClean="0"/>
              <a:pPr/>
              <a:t>5</a:t>
            </a:fld>
            <a:endParaRPr lang="pt-P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1746" name="Marcador de Posição de Nota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31747" name="Marcador de Posição do Número do Diapositivo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7795030-22E3-46EB-A526-6A1F87AD00AC}" type="slidenum">
              <a:rPr lang="pt-PT" smtClean="0"/>
              <a:pPr/>
              <a:t>10</a:t>
            </a:fld>
            <a:endParaRPr lang="pt-P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PT"/>
              <a:t>Faça clique para editar o estilo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AD38FC-6968-4AE0-9235-A56408494B6B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37BBAC-0CCD-42E9-81D8-419AB3B32C7E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AFA531-15E1-49F9-BA31-6F355DD377D0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3DD116-A305-4774-8A6F-2128373B27B2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82F3C3-BC5D-438A-B4DF-A9FA5DD1F091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E6DFB7-49DA-430C-BADC-77CC131D2FE6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AEC008-1800-4C6E-8973-3E9E98D067B9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2FE1DE-5612-43BF-8015-8DF61B4E6F4A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9AAB7C-4434-4447-B404-8CB63ED7932A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80703B-929C-4705-B5FA-B6B3766151E9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8E69D7-81C8-4692-98AE-0D9E006BEEC5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PT"/>
              <a:t>Clique para editar o estilo do título		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/>
              <a:t>Clique para 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C484FB6-3A43-465B-8F9C-B73FDCC6F82B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iscte.pt/~apad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iscte.pt/~apad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pt-PT" b="1" dirty="0"/>
              <a:t>Tortura, justiça restaurativa e abolicionismo</a:t>
            </a:r>
            <a:endParaRPr lang="en-U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4643438"/>
            <a:ext cx="6400800" cy="995362"/>
          </a:xfrm>
        </p:spPr>
        <p:txBody>
          <a:bodyPr>
            <a:normAutofit fontScale="70000" lnSpcReduction="20000"/>
          </a:bodyPr>
          <a:lstStyle/>
          <a:p>
            <a:pPr eaLnBrk="1" hangingPunct="1">
              <a:spcBef>
                <a:spcPts val="0"/>
              </a:spcBef>
              <a:defRPr/>
            </a:pPr>
            <a:endParaRPr lang="en-US" dirty="0"/>
          </a:p>
          <a:p>
            <a:pPr eaLnBrk="1" hangingPunct="1">
              <a:spcBef>
                <a:spcPts val="0"/>
              </a:spcBef>
              <a:defRPr/>
            </a:pPr>
            <a:r>
              <a:rPr lang="en-US" dirty="0"/>
              <a:t>António Pedro Dores, </a:t>
            </a:r>
            <a:r>
              <a:rPr lang="en-US" dirty="0">
                <a:hlinkClick r:id="rId3"/>
              </a:rPr>
              <a:t>http://iscte.pt/~apad</a:t>
            </a:r>
            <a:r>
              <a:rPr lang="en-US" dirty="0"/>
              <a:t> 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en-US" dirty="0"/>
              <a:t>Lisboa, </a:t>
            </a:r>
            <a:r>
              <a:rPr lang="en-US" dirty="0" err="1"/>
              <a:t>Maio</a:t>
            </a:r>
            <a:r>
              <a:rPr lang="en-US" dirty="0"/>
              <a:t> de 2019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ítulo 1"/>
          <p:cNvSpPr>
            <a:spLocks noGrp="1"/>
          </p:cNvSpPr>
          <p:nvPr>
            <p:ph type="title"/>
          </p:nvPr>
        </p:nvSpPr>
        <p:spPr>
          <a:xfrm>
            <a:off x="357188" y="2214563"/>
            <a:ext cx="8229600" cy="1071562"/>
          </a:xfrm>
        </p:spPr>
        <p:txBody>
          <a:bodyPr/>
          <a:lstStyle/>
          <a:p>
            <a:pPr eaLnBrk="1" hangingPunct="1"/>
            <a:r>
              <a:rPr lang="en-US"/>
              <a:t>FIM</a:t>
            </a:r>
          </a:p>
        </p:txBody>
      </p:sp>
      <p:sp>
        <p:nvSpPr>
          <p:cNvPr id="3" name="Subtítulo 2"/>
          <p:cNvSpPr txBox="1">
            <a:spLocks/>
          </p:cNvSpPr>
          <p:nvPr/>
        </p:nvSpPr>
        <p:spPr>
          <a:xfrm>
            <a:off x="1357313" y="4500563"/>
            <a:ext cx="6400800" cy="140017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indent="-342900" algn="ctr">
              <a:spcBef>
                <a:spcPts val="0"/>
              </a:spcBef>
              <a:defRPr/>
            </a:pPr>
            <a:r>
              <a:rPr lang="en-US" sz="2400" kern="0" dirty="0">
                <a:latin typeface="+mn-lt"/>
              </a:rPr>
              <a:t>António Pedro Dores, </a:t>
            </a:r>
            <a:r>
              <a:rPr lang="en-US" sz="2400" kern="0" dirty="0">
                <a:latin typeface="+mn-lt"/>
                <a:hlinkClick r:id="rId3"/>
              </a:rPr>
              <a:t>http://iscte.pt/~apad</a:t>
            </a:r>
            <a:r>
              <a:rPr lang="en-US" sz="2400" kern="0" dirty="0">
                <a:latin typeface="+mn-lt"/>
              </a:rPr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BB94C5-CB4E-4BA0-A558-89E80A756C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Tortura 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CD67739D-B834-49D9-95FE-1EC1A5C1C4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/>
              <a:t>As prisões organizam a tortura</a:t>
            </a:r>
          </a:p>
          <a:p>
            <a:pPr marL="514350" indent="-514350">
              <a:buAutoNum type="alphaLcParenR"/>
            </a:pPr>
            <a:r>
              <a:rPr lang="pt-PT" dirty="0"/>
              <a:t>Maus-tratos, tratamentos degradantes e </a:t>
            </a:r>
            <a:r>
              <a:rPr lang="pt-PT" dirty="0" err="1"/>
              <a:t>protecção</a:t>
            </a:r>
            <a:r>
              <a:rPr lang="pt-PT" dirty="0"/>
              <a:t> institucional tradicional e planetária</a:t>
            </a:r>
          </a:p>
          <a:p>
            <a:pPr marL="514350" indent="-514350">
              <a:buAutoNum type="alphaLcParenR"/>
            </a:pPr>
            <a:r>
              <a:rPr lang="pt-PT" dirty="0"/>
              <a:t>Opção política neoliberal (2001 em Portugal)</a:t>
            </a:r>
          </a:p>
          <a:p>
            <a:pPr marL="514350" indent="-514350">
              <a:buAutoNum type="alphaLcParenR"/>
            </a:pPr>
            <a:r>
              <a:rPr lang="pt-PT" dirty="0"/>
              <a:t>A existência de prisões terapêuticas revela a política pró-tortura </a:t>
            </a:r>
          </a:p>
          <a:p>
            <a:pPr marL="514350" indent="-514350">
              <a:buAutoNum type="alphaLcParenR"/>
            </a:pP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6678172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62D9667-132D-4EEA-942D-EA5212EE2F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Banalização?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09F366E6-1B32-415F-A886-B80C06C37E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/>
              <a:t>Tal crítica não se aplica ao caso: </a:t>
            </a:r>
          </a:p>
          <a:p>
            <a:pPr marL="514350" indent="-514350">
              <a:buAutoNum type="alphaLcParenR"/>
            </a:pPr>
            <a:r>
              <a:rPr lang="pt-PT" dirty="0"/>
              <a:t>Em Espanha, casos de tortura condenados são ponta do iceberg e a maioria são indultados ou a condenação não é executada;</a:t>
            </a:r>
          </a:p>
          <a:p>
            <a:pPr marL="514350" indent="-514350">
              <a:buAutoNum type="alphaLcParenR"/>
            </a:pPr>
            <a:r>
              <a:rPr lang="pt-PT" dirty="0"/>
              <a:t>Em Portugal, não há condenações, não há investigações a denúncias de tortura (estrito senso) nem a excesso crónico de mortes.</a:t>
            </a:r>
          </a:p>
          <a:p>
            <a:pPr marL="0" indent="0">
              <a:buNone/>
            </a:pP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6870569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AA3BE8-040A-41DE-BF3E-835EC21B41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Europa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A57DE36F-6BCD-44EB-9F1A-4A28BFBD52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/>
              <a:t>Na prática, as regras penitenciárias europeias não servem de referência;</a:t>
            </a:r>
          </a:p>
          <a:p>
            <a:r>
              <a:rPr lang="pt-PT" dirty="0"/>
              <a:t>Na teoria, nos relatórios oficiais devidos aos órgãos de regulação, isso não é referido;</a:t>
            </a:r>
          </a:p>
          <a:p>
            <a:r>
              <a:rPr lang="pt-PT" dirty="0"/>
              <a:t>As práticas de prevenção da tortura estão expressamente proibidas de fazer a denúncia de indícios de torturas</a:t>
            </a:r>
          </a:p>
        </p:txBody>
      </p:sp>
    </p:spTree>
    <p:extLst>
      <p:ext uri="{BB962C8B-B14F-4D97-AF65-F5344CB8AC3E}">
        <p14:creationId xmlns:p14="http://schemas.microsoft.com/office/powerpoint/2010/main" val="11580087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/>
              <a:t>Justiça</a:t>
            </a:r>
            <a:r>
              <a:rPr lang="en-US" dirty="0"/>
              <a:t> </a:t>
            </a:r>
            <a:r>
              <a:rPr lang="en-US" dirty="0" err="1"/>
              <a:t>Restaurativa</a:t>
            </a:r>
            <a:r>
              <a:rPr lang="en-US" dirty="0"/>
              <a:t> </a:t>
            </a:r>
          </a:p>
        </p:txBody>
      </p:sp>
      <p:sp>
        <p:nvSpPr>
          <p:cNvPr id="16386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25963"/>
          </a:xfrm>
        </p:spPr>
        <p:txBody>
          <a:bodyPr/>
          <a:lstStyle/>
          <a:p>
            <a:pPr eaLnBrk="1" hangingPunct="1"/>
            <a:r>
              <a:rPr lang="en-US" dirty="0" err="1"/>
              <a:t>Perante</a:t>
            </a:r>
            <a:r>
              <a:rPr lang="en-US" dirty="0"/>
              <a:t> as </a:t>
            </a:r>
            <a:r>
              <a:rPr lang="en-US" dirty="0" err="1"/>
              <a:t>denúncias</a:t>
            </a:r>
            <a:r>
              <a:rPr lang="en-US" dirty="0"/>
              <a:t> de </a:t>
            </a:r>
            <a:r>
              <a:rPr lang="en-US" dirty="0" err="1"/>
              <a:t>tortura</a:t>
            </a:r>
            <a:r>
              <a:rPr lang="en-US" dirty="0"/>
              <a:t> </a:t>
            </a:r>
            <a:r>
              <a:rPr lang="en-US" dirty="0" err="1"/>
              <a:t>vive</a:t>
            </a:r>
            <a:r>
              <a:rPr lang="en-US" dirty="0"/>
              <a:t>-se a </a:t>
            </a:r>
            <a:r>
              <a:rPr lang="en-US" dirty="0" err="1"/>
              <a:t>indiferença</a:t>
            </a:r>
            <a:r>
              <a:rPr lang="en-US" dirty="0"/>
              <a:t> (</a:t>
            </a:r>
            <a:r>
              <a:rPr lang="en-US" dirty="0" err="1"/>
              <a:t>ou</a:t>
            </a:r>
            <a:r>
              <a:rPr lang="en-US" dirty="0"/>
              <a:t> </a:t>
            </a:r>
            <a:r>
              <a:rPr lang="en-US" dirty="0" err="1"/>
              <a:t>até</a:t>
            </a:r>
            <a:r>
              <a:rPr lang="en-US" dirty="0"/>
              <a:t> </a:t>
            </a:r>
            <a:r>
              <a:rPr lang="en-US" dirty="0" err="1"/>
              <a:t>repugnância</a:t>
            </a:r>
            <a:r>
              <a:rPr lang="en-US" dirty="0"/>
              <a:t>) social  </a:t>
            </a:r>
          </a:p>
          <a:p>
            <a:pPr eaLnBrk="1" hangingPunct="1"/>
            <a:r>
              <a:rPr lang="en-US" dirty="0"/>
              <a:t>A </a:t>
            </a:r>
            <a:r>
              <a:rPr lang="en-US" dirty="0" err="1"/>
              <a:t>justiça</a:t>
            </a:r>
            <a:r>
              <a:rPr lang="en-US" dirty="0"/>
              <a:t> </a:t>
            </a:r>
            <a:r>
              <a:rPr lang="en-US" dirty="0" err="1"/>
              <a:t>restaurativa</a:t>
            </a:r>
            <a:r>
              <a:rPr lang="en-US" dirty="0"/>
              <a:t> serve para </a:t>
            </a:r>
            <a:r>
              <a:rPr lang="en-US" dirty="0" err="1"/>
              <a:t>restaurar</a:t>
            </a:r>
            <a:r>
              <a:rPr lang="en-US" dirty="0"/>
              <a:t> as </a:t>
            </a:r>
            <a:r>
              <a:rPr lang="en-US" dirty="0" err="1"/>
              <a:t>condições</a:t>
            </a:r>
            <a:r>
              <a:rPr lang="en-US" dirty="0"/>
              <a:t> </a:t>
            </a:r>
            <a:r>
              <a:rPr lang="en-US" dirty="0" err="1"/>
              <a:t>institucionais</a:t>
            </a:r>
            <a:r>
              <a:rPr lang="en-US" dirty="0"/>
              <a:t> e </a:t>
            </a:r>
            <a:r>
              <a:rPr lang="en-US" dirty="0" err="1"/>
              <a:t>sociais</a:t>
            </a:r>
            <a:r>
              <a:rPr lang="en-US" dirty="0"/>
              <a:t> </a:t>
            </a:r>
            <a:r>
              <a:rPr lang="en-US" dirty="0" err="1"/>
              <a:t>entretanto</a:t>
            </a:r>
            <a:r>
              <a:rPr lang="en-US" dirty="0"/>
              <a:t> </a:t>
            </a:r>
            <a:r>
              <a:rPr lang="en-US" dirty="0" err="1"/>
              <a:t>questionadas</a:t>
            </a:r>
            <a:r>
              <a:rPr lang="en-US" dirty="0"/>
              <a:t> </a:t>
            </a:r>
          </a:p>
          <a:p>
            <a:pPr eaLnBrk="1" hangingPunct="1"/>
            <a:r>
              <a:rPr lang="en-US" dirty="0"/>
              <a:t>O </a:t>
            </a:r>
            <a:r>
              <a:rPr lang="en-US" dirty="0" err="1"/>
              <a:t>moralismo</a:t>
            </a:r>
            <a:r>
              <a:rPr lang="en-US" dirty="0"/>
              <a:t> e </a:t>
            </a:r>
            <a:r>
              <a:rPr lang="en-US" dirty="0" err="1"/>
              <a:t>supremacismo</a:t>
            </a:r>
            <a:r>
              <a:rPr lang="en-US" dirty="0"/>
              <a:t> </a:t>
            </a:r>
            <a:r>
              <a:rPr lang="en-US" dirty="0" err="1"/>
              <a:t>obscurecem</a:t>
            </a:r>
            <a:r>
              <a:rPr lang="en-US" dirty="0"/>
              <a:t> </a:t>
            </a:r>
            <a:r>
              <a:rPr lang="en-US" dirty="0" err="1"/>
              <a:t>os</a:t>
            </a:r>
            <a:r>
              <a:rPr lang="en-US" dirty="0"/>
              <a:t> </a:t>
            </a:r>
            <a:r>
              <a:rPr lang="en-US" dirty="0" err="1"/>
              <a:t>valores</a:t>
            </a:r>
            <a:r>
              <a:rPr lang="en-US" dirty="0"/>
              <a:t> </a:t>
            </a:r>
            <a:r>
              <a:rPr lang="en-US" dirty="0" err="1"/>
              <a:t>jurídicos</a:t>
            </a:r>
            <a:r>
              <a:rPr lang="en-US" dirty="0"/>
              <a:t>, a </a:t>
            </a:r>
            <a:r>
              <a:rPr lang="en-US" dirty="0" err="1"/>
              <a:t>menos</a:t>
            </a:r>
            <a:r>
              <a:rPr lang="en-US" dirty="0"/>
              <a:t> de </a:t>
            </a:r>
            <a:r>
              <a:rPr lang="en-US" dirty="0" err="1"/>
              <a:t>justiça</a:t>
            </a:r>
            <a:r>
              <a:rPr lang="en-US" dirty="0"/>
              <a:t> </a:t>
            </a:r>
            <a:r>
              <a:rPr lang="en-US" dirty="0" err="1"/>
              <a:t>transformativa</a:t>
            </a:r>
            <a:endParaRPr lang="en-US" dirty="0"/>
          </a:p>
          <a:p>
            <a:pPr eaLnBrk="1" hangingPunct="1"/>
            <a:endParaRPr lang="en-US" dirty="0"/>
          </a:p>
          <a:p>
            <a:pPr eaLnBrk="1" hangingPunct="1">
              <a:buFontTx/>
              <a:buNone/>
            </a:pPr>
            <a:endParaRPr lang="en-US" dirty="0"/>
          </a:p>
          <a:p>
            <a:pPr eaLnBrk="1" hangingPunct="1"/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FECF72-2F77-4897-97CF-4F07B097D2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Movimento abolicionista 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B00645AB-F924-40CE-87A1-86D19A9AB3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PT" dirty="0"/>
              <a:t>O sucesso (da abolição da escravatura) é a redução das práticas alvo de crítica moral e social de níveis de frequência mais elevados, com a tolerância e participação dos estados, para níveis de frequência menos elevados e sem a tolerância dos estados.  </a:t>
            </a:r>
          </a:p>
          <a:p>
            <a:endParaRPr lang="pt-PT" dirty="0"/>
          </a:p>
          <a:p>
            <a:pPr marL="0" indent="0">
              <a:buNone/>
            </a:pPr>
            <a:r>
              <a:rPr lang="pt-PT" dirty="0"/>
              <a:t>A violência de género, prisões, refugiados?</a:t>
            </a:r>
          </a:p>
        </p:txBody>
      </p:sp>
    </p:spTree>
    <p:extLst>
      <p:ext uri="{BB962C8B-B14F-4D97-AF65-F5344CB8AC3E}">
        <p14:creationId xmlns:p14="http://schemas.microsoft.com/office/powerpoint/2010/main" val="27039356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9FCCD1C-B799-4664-98F9-03172CE0B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Abolicionismo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4B7D2959-BDAA-4BA1-8363-F8C0BC3DAB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/>
          <a:lstStyle/>
          <a:p>
            <a:r>
              <a:rPr lang="pt-PT" dirty="0"/>
              <a:t>Ingénuo (progressismo pós-guerra)</a:t>
            </a:r>
          </a:p>
          <a:p>
            <a:endParaRPr lang="pt-PT" dirty="0"/>
          </a:p>
          <a:p>
            <a:r>
              <a:rPr lang="pt-PT" dirty="0"/>
              <a:t>Realista (tradições ameríndias e dos descendentes dos escravos contra o genocídio imperial)</a:t>
            </a:r>
          </a:p>
          <a:p>
            <a:endParaRPr lang="pt-PT" dirty="0"/>
          </a:p>
          <a:p>
            <a:r>
              <a:rPr lang="pt-PT" dirty="0" err="1"/>
              <a:t>Actuais</a:t>
            </a:r>
            <a:r>
              <a:rPr lang="pt-PT" dirty="0"/>
              <a:t> (posições individuais, profissionais, públicas) </a:t>
            </a:r>
          </a:p>
        </p:txBody>
      </p:sp>
    </p:spTree>
    <p:extLst>
      <p:ext uri="{BB962C8B-B14F-4D97-AF65-F5344CB8AC3E}">
        <p14:creationId xmlns:p14="http://schemas.microsoft.com/office/powerpoint/2010/main" val="36254294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69724F1-88E4-4120-B62D-7A418E1A6C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Desresponsabilização política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8A0C86A9-8102-4D34-BB73-1BF266F10B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/>
              <a:t>Por via judicial, reduz a violência a caso de polícia, isto é, à violência de baixo para cima, e torna impune a violência de cima para baixo.</a:t>
            </a:r>
          </a:p>
          <a:p>
            <a:r>
              <a:rPr lang="pt-PT" dirty="0"/>
              <a:t>Por via partidária, nenhum partido se atreve a denunciar o (</a:t>
            </a:r>
            <a:r>
              <a:rPr lang="pt-PT" dirty="0" err="1"/>
              <a:t>ab</a:t>
            </a:r>
            <a:r>
              <a:rPr lang="pt-PT" dirty="0"/>
              <a:t>)uso da violência pelo estado, porque isso é a base de existência do estado</a:t>
            </a:r>
          </a:p>
        </p:txBody>
      </p:sp>
    </p:spTree>
    <p:extLst>
      <p:ext uri="{BB962C8B-B14F-4D97-AF65-F5344CB8AC3E}">
        <p14:creationId xmlns:p14="http://schemas.microsoft.com/office/powerpoint/2010/main" val="8597903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3B9B175-299D-4B9E-96D4-6827396EA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Quem quer abolir a violência?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A701078A-25F1-4A32-BBB2-DD667B6925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/>
              <a:t>A violência de género, doméstica e policial são violências estruturais </a:t>
            </a:r>
          </a:p>
          <a:p>
            <a:r>
              <a:rPr lang="pt-PT" dirty="0"/>
              <a:t>A manutenção das hierarquias sociais recorre à ameaça realista do uso da violência</a:t>
            </a:r>
          </a:p>
          <a:p>
            <a:r>
              <a:rPr lang="pt-PT" dirty="0"/>
              <a:t>A supremacia de género ganha terreno</a:t>
            </a:r>
          </a:p>
          <a:p>
            <a:r>
              <a:rPr lang="pt-PT" dirty="0"/>
              <a:t>A indiferença pelo destino das crianças pobres é </a:t>
            </a:r>
            <a:r>
              <a:rPr lang="pt-PT"/>
              <a:t>mau augúrio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587685234"/>
      </p:ext>
    </p:extLst>
  </p:cSld>
  <p:clrMapOvr>
    <a:masterClrMapping/>
  </p:clrMapOvr>
</p:sld>
</file>

<file path=ppt/theme/theme1.xml><?xml version="1.0" encoding="utf-8"?>
<a:theme xmlns:a="http://schemas.openxmlformats.org/drawingml/2006/main" name="Modelo de apresentação predefinido">
  <a:themeElements>
    <a:clrScheme name="Modelo de apresentação predefini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elo de apresentação predefini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elo de apresentação predefini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8599</TotalTime>
  <Words>414</Words>
  <Application>Microsoft Office PowerPoint</Application>
  <PresentationFormat>Apresentação no Ecrã (4:3)</PresentationFormat>
  <Paragraphs>45</Paragraphs>
  <Slides>10</Slides>
  <Notes>3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10</vt:i4>
      </vt:variant>
    </vt:vector>
  </HeadingPairs>
  <TitlesOfParts>
    <vt:vector size="12" baseType="lpstr">
      <vt:lpstr>Arial</vt:lpstr>
      <vt:lpstr>Modelo de apresentação predefinido</vt:lpstr>
      <vt:lpstr>Tortura, justiça restaurativa e abolicionismo</vt:lpstr>
      <vt:lpstr>Tortura </vt:lpstr>
      <vt:lpstr>Banalização?</vt:lpstr>
      <vt:lpstr>Europa</vt:lpstr>
      <vt:lpstr>Justiça Restaurativa </vt:lpstr>
      <vt:lpstr>Movimento abolicionista </vt:lpstr>
      <vt:lpstr>Abolicionismo</vt:lpstr>
      <vt:lpstr>Desresponsabilização política</vt:lpstr>
      <vt:lpstr>Quem quer abolir a violência?</vt:lpstr>
      <vt:lpstr>FIM</vt:lpstr>
    </vt:vector>
  </TitlesOfParts>
  <Company>O nome da sua organização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Diapositivo 1</dc:title>
  <dc:creator>O seu nome de utilizador</dc:creator>
  <cp:lastModifiedBy>António Pedro de Andrade Dores</cp:lastModifiedBy>
  <cp:revision>287</cp:revision>
  <dcterms:created xsi:type="dcterms:W3CDTF">2005-12-05T12:20:13Z</dcterms:created>
  <dcterms:modified xsi:type="dcterms:W3CDTF">2019-04-14T08:17:53Z</dcterms:modified>
</cp:coreProperties>
</file>