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1" r:id="rId6"/>
    <p:sldId id="262" r:id="rId7"/>
    <p:sldId id="259" r:id="rId8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38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B34D7-8050-4837-80F2-5EA62D557285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31BBB8-4052-416C-B9E8-4702DDA2FDBE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8574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2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51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>
                <a:solidFill>
                  <a:srgbClr val="000000"/>
                </a:solidFill>
              </a:rPr>
              <a:pPr/>
              <a:t>3</a:t>
            </a:fld>
            <a:endParaRPr lang="pt-P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2903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32592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17E8D9-EC45-4420-A1AA-C2553148B3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CFC1A9-B22E-4E79-852C-84D01525B5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CE2DA3C4-A7E1-4274-A145-318C7465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259DA4A-298E-4102-9C80-23266BAB1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CC3D06A-D03D-48D9-92F6-67CC37A47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36832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9B7C6-949B-4548-B847-F707C3283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263BB71-30F5-42C2-BEAE-357F489F6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D4AD588-53AB-4630-9AEC-4729BCB88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40F670D-0D46-4E10-B36D-5A6AAFD7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E15E2EF-F0CB-4AA2-AB12-F03F990B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093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3BDF2AA-8410-40FE-9DAC-C68795D557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85B4C60C-C321-4A8F-B460-ECF578983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BC50A6-1BF4-4CF0-9C5A-1595C0247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B12A4B0-EC8D-4AC0-908D-0B3641B65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12568D51-400C-4582-AA46-5172E4097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0678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8DFB6F-EA35-4D3E-B37F-0D46E3EA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5CFF278-9AE1-44CF-A5A2-A814FA42F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601EAFDB-CF9A-4748-883E-93E435AB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8B189297-6D68-4F13-8FC2-11CFEDA15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B80A1AB-5800-4D11-A7B1-A2B77380F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09679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1436F1-5709-4C17-A973-670FD8B63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A842649B-67DC-4A8C-B0F8-D0EA302C3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5767860-8D75-453F-9330-5A6408343E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0F5AC20-50E8-4B3C-9313-B564826E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E50B9A51-CDCC-4646-A090-CF4E8DCD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51959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27106-CBB6-467B-ADC9-C4C4284F2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FE1D45F6-6911-409C-9FE9-F2DB7CA60B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433A8A0D-4BF3-4E53-84F5-9226AFFC8A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4506C0-398A-4DAE-9512-3D58361AAD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9C952141-E8AC-4952-8E3A-C4D187E2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BDF44062-3952-43B7-82FA-349FFA97C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8222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3E3B1B-103D-4D47-9536-063491711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C848C5E-689E-44B6-9D9A-8E402B0463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E8F672A-92F9-4899-A0CF-0CEB376264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8C8783E6-6DBC-4528-A8D7-C1EB961CF9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636294CF-0006-483C-8649-9B9BF3561A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C041DFD9-ECF5-455F-8D60-9EFC1ED46C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06AE3906-6730-47A1-8A46-6B988D9E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B13361DB-78E6-4CBA-8F14-B9EA917BE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37691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48AA46-0AB7-4BC7-B447-0E9DC49C5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3EF47BA2-B057-4800-A54B-1B430C7E04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8292823A-BE43-437A-9AA4-D5832B11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DA96E426-94D3-427C-B39D-FCEE23EC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057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A62FE90B-E119-454A-BF2D-9C8DC1F20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B0FBFE6B-B7F9-4BDA-9E19-A686F86B4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D92AF97-1711-4A0B-A84D-D8F0CBE4A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035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F5DFF-3ED2-4E56-A695-B7AE62114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8FD6676A-8150-4A12-B057-D58E4BD70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C734D5B5-68DF-459A-810F-13677B61EB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AD9C8F07-B805-4386-B5CB-B585C8F8E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7B9A6D30-7AAD-4E5E-B34D-6DE314690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C476439-B3E4-41A5-8856-5E78FDE1CF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53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B7BBC9-2F32-455F-8CA2-A06B5C0C1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DAC5389D-4ED3-456D-824C-2A6D2AC6D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950B538C-7A0D-4238-A1C9-CDC2F57F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DD128DED-DDE9-462C-B735-1A318B19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812C5E6B-A21E-44F3-A3B7-1FDB1A5676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F44A44D0-1295-461B-A406-D41C94FDF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3911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4EC553FD-054C-4EFB-A057-CCE5B606C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DB3AAC36-23B0-4F68-9594-616CAC5A9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B072C3CC-17C9-4411-813A-DE67030968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C4964-F5A0-4FE6-A9B8-DC3C9FB8B117}" type="datetimeFigureOut">
              <a:rPr lang="pt-PT" smtClean="0"/>
              <a:t>05-05-2018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1B2D0A9-F34C-47CE-878A-2F5D068718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746BD58-6481-4E6E-8AD9-8E9752127A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4C538-608C-4F3E-B577-191151CB4BE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13236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ndimentobasico.pt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ociologia.hypotheses.org/espirito-abolicionista" TargetMode="External"/><Relationship Id="rId5" Type="http://schemas.openxmlformats.org/officeDocument/2006/relationships/hyperlink" Target="http://alice.ces.uc.pt/en/index.php/globallearning/alice-colloquium/?lang=pt" TargetMode="External"/><Relationship Id="rId4" Type="http://schemas.openxmlformats.org/officeDocument/2006/relationships/hyperlink" Target="http://home.iscte-iul.pt/~apad/justica%20transformativ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A3B5CE-8173-4253-8C06-CF5CCD2686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356035" cy="2387600"/>
          </a:xfrm>
        </p:spPr>
        <p:txBody>
          <a:bodyPr/>
          <a:lstStyle/>
          <a:p>
            <a:r>
              <a:rPr lang="pt-PT" dirty="0"/>
              <a:t>Futuros imaginativos, uni-vos!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8E9504-22BB-40EB-8205-B9BD916C973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PT" dirty="0"/>
              <a:t>António Pedro Dores, Maio 2018</a:t>
            </a:r>
          </a:p>
        </p:txBody>
      </p:sp>
    </p:spTree>
    <p:extLst>
      <p:ext uri="{BB962C8B-B14F-4D97-AF65-F5344CB8AC3E}">
        <p14:creationId xmlns:p14="http://schemas.microsoft.com/office/powerpoint/2010/main" val="2414726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Dimensões sociais</a:t>
            </a:r>
          </a:p>
        </p:txBody>
      </p:sp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1809720" y="207167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(moderna)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881290" y="1571612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Estrutural funcionalismo, comunicação social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738414" y="3786190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Crítica de </a:t>
            </a:r>
            <a:r>
              <a:rPr lang="pt-PT" dirty="0" err="1">
                <a:solidFill>
                  <a:srgbClr val="000000"/>
                </a:solidFill>
              </a:rPr>
              <a:t>Giddens</a:t>
            </a:r>
            <a:r>
              <a:rPr lang="pt-PT" dirty="0">
                <a:solidFill>
                  <a:srgbClr val="000000"/>
                </a:solidFill>
              </a:rPr>
              <a:t>, relações internacionais</a:t>
            </a:r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/>
        </p:nvGraphicFramePr>
        <p:xfrm>
          <a:off x="2024034" y="4357694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48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9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Emoções associadas</a:t>
            </a:r>
          </a:p>
        </p:txBody>
      </p:sp>
      <p:graphicFrame>
        <p:nvGraphicFramePr>
          <p:cNvPr id="4" name="Marcador de Posição de Conteúdo 5"/>
          <p:cNvGraphicFramePr>
            <a:graphicFrameLocks noGrp="1"/>
          </p:cNvGraphicFramePr>
          <p:nvPr>
            <p:ph idx="1"/>
          </p:nvPr>
        </p:nvGraphicFramePr>
        <p:xfrm>
          <a:off x="1809720" y="2071679"/>
          <a:ext cx="4071966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5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5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Cultura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Economia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Sociedade </a:t>
                      </a:r>
                    </a:p>
                    <a:p>
                      <a:pPr algn="ctr"/>
                      <a:r>
                        <a:rPr lang="pt-PT" dirty="0"/>
                        <a:t>(moderna)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6310314" y="2357430"/>
            <a:ext cx="37147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Vergonha</a:t>
            </a:r>
            <a:r>
              <a:rPr lang="pt-PT" dirty="0">
                <a:solidFill>
                  <a:srgbClr val="000000"/>
                </a:solidFill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de quebra de vínculo social)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z="1400" dirty="0">
                <a:solidFill>
                  <a:srgbClr val="000000"/>
                </a:solidFill>
              </a:rPr>
              <a:t>Thomas Scheff</a:t>
            </a:r>
          </a:p>
        </p:txBody>
      </p:sp>
      <p:graphicFrame>
        <p:nvGraphicFramePr>
          <p:cNvPr id="6" name="Marcador de Posição de Conteúdo 5"/>
          <p:cNvGraphicFramePr>
            <a:graphicFrameLocks/>
          </p:cNvGraphicFramePr>
          <p:nvPr/>
        </p:nvGraphicFramePr>
        <p:xfrm>
          <a:off x="1809720" y="4357695"/>
          <a:ext cx="4143404" cy="1233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Capitalismo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Industrialismo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Guerra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dirty="0"/>
                        <a:t>Controlo social (segurança)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38876" y="4643447"/>
            <a:ext cx="371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b="1" i="1" dirty="0">
                <a:solidFill>
                  <a:srgbClr val="000000"/>
                </a:solidFill>
              </a:rPr>
              <a:t>Medo</a:t>
            </a:r>
            <a:endParaRPr lang="pt-PT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pt-PT" dirty="0">
                <a:solidFill>
                  <a:srgbClr val="000000"/>
                </a:solidFill>
              </a:rPr>
              <a:t>(risco para a sobrevivência)</a:t>
            </a:r>
          </a:p>
        </p:txBody>
      </p:sp>
    </p:spTree>
    <p:extLst>
      <p:ext uri="{BB962C8B-B14F-4D97-AF65-F5344CB8AC3E}">
        <p14:creationId xmlns:p14="http://schemas.microsoft.com/office/powerpoint/2010/main" val="361788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Teoria de </a:t>
            </a:r>
            <a:r>
              <a:rPr lang="pt-PT" dirty="0" err="1"/>
              <a:t>Loïc</a:t>
            </a:r>
            <a:r>
              <a:rPr lang="pt-PT" dirty="0"/>
              <a:t> </a:t>
            </a:r>
            <a:r>
              <a:rPr lang="pt-PT" dirty="0" err="1"/>
              <a:t>Wacquant</a:t>
            </a:r>
            <a:endParaRPr lang="pt-PT" dirty="0"/>
          </a:p>
        </p:txBody>
      </p:sp>
      <p:sp>
        <p:nvSpPr>
          <p:cNvPr id="4" name="Triângulo isósceles 3"/>
          <p:cNvSpPr/>
          <p:nvPr/>
        </p:nvSpPr>
        <p:spPr>
          <a:xfrm>
            <a:off x="4113707" y="1874942"/>
            <a:ext cx="4032448" cy="273387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dirty="0">
                <a:solidFill>
                  <a:schemeClr val="tx1"/>
                </a:solidFill>
              </a:rPr>
              <a:t>Prisão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CIDADE</a:t>
            </a:r>
          </a:p>
          <a:p>
            <a:pPr algn="ctr"/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 err="1">
                <a:solidFill>
                  <a:schemeClr val="tx1"/>
                </a:solidFill>
              </a:rPr>
              <a:t>Hiper-gueto</a:t>
            </a:r>
            <a:endParaRPr lang="pt-PT" dirty="0">
              <a:solidFill>
                <a:schemeClr val="tx1"/>
              </a:solidFill>
            </a:endParaRPr>
          </a:p>
          <a:p>
            <a:pPr algn="ctr"/>
            <a:r>
              <a:rPr lang="pt-PT" dirty="0">
                <a:solidFill>
                  <a:schemeClr val="tx1"/>
                </a:solidFill>
              </a:rPr>
              <a:t>Anti gueto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653989" y="2956302"/>
            <a:ext cx="164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Punir a pobreza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476639" y="2956302"/>
            <a:ext cx="14755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Simbiose letal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202166" y="1332788"/>
            <a:ext cx="165942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err="1"/>
              <a:t>Neo-liberalismo</a:t>
            </a:r>
            <a:endParaRPr lang="pt-PT" dirty="0"/>
          </a:p>
          <a:p>
            <a:pPr algn="ctr"/>
            <a:r>
              <a:rPr lang="pt-PT" sz="2800" dirty="0"/>
              <a:t>ESTADO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385341" y="5229201"/>
            <a:ext cx="1446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sz="2800" dirty="0"/>
              <a:t>(CORPO)</a:t>
            </a:r>
            <a:endParaRPr lang="pt-PT" dirty="0"/>
          </a:p>
          <a:p>
            <a:pPr algn="ctr"/>
            <a:r>
              <a:rPr lang="pt-PT" dirty="0"/>
              <a:t>Corpo e alma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5351470" y="4871440"/>
            <a:ext cx="1710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/>
              <a:t>Exclusão urbana</a:t>
            </a:r>
          </a:p>
        </p:txBody>
      </p:sp>
      <p:sp>
        <p:nvSpPr>
          <p:cNvPr id="10" name="Retângulo 9"/>
          <p:cNvSpPr/>
          <p:nvPr/>
        </p:nvSpPr>
        <p:spPr>
          <a:xfrm>
            <a:off x="8139259" y="4402095"/>
            <a:ext cx="131196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PT" sz="2800" dirty="0"/>
              <a:t>RAÇA</a:t>
            </a:r>
          </a:p>
          <a:p>
            <a:r>
              <a:rPr lang="pt-PT" dirty="0"/>
              <a:t>(etnicidade)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2653989" y="4428982"/>
            <a:ext cx="1253613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sz="2800" dirty="0"/>
              <a:t>CLASSE</a:t>
            </a:r>
          </a:p>
          <a:p>
            <a:pPr algn="ctr"/>
            <a:r>
              <a:rPr lang="pt-PT" dirty="0"/>
              <a:t>(mercado)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847528" y="5877272"/>
            <a:ext cx="369844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1100" dirty="0" err="1"/>
              <a:t>Marginality</a:t>
            </a:r>
            <a:r>
              <a:rPr lang="pt-PT" sz="1100" dirty="0"/>
              <a:t>, </a:t>
            </a:r>
            <a:r>
              <a:rPr lang="pt-PT" sz="1100" dirty="0" err="1"/>
              <a:t>ethnicity</a:t>
            </a:r>
            <a:r>
              <a:rPr lang="pt-PT" sz="1100" dirty="0"/>
              <a:t> </a:t>
            </a:r>
            <a:r>
              <a:rPr lang="pt-PT" sz="1100" dirty="0" err="1"/>
              <a:t>and</a:t>
            </a:r>
            <a:r>
              <a:rPr lang="pt-PT" sz="1100" dirty="0"/>
              <a:t> </a:t>
            </a:r>
            <a:r>
              <a:rPr lang="pt-PT" sz="1100" dirty="0" err="1"/>
              <a:t>penality</a:t>
            </a:r>
            <a:r>
              <a:rPr lang="pt-PT" sz="1100" dirty="0"/>
              <a:t> in </a:t>
            </a:r>
            <a:r>
              <a:rPr lang="pt-PT" sz="1100" dirty="0" err="1"/>
              <a:t>the</a:t>
            </a:r>
            <a:r>
              <a:rPr lang="pt-PT" sz="1100" dirty="0"/>
              <a:t> neoliberal </a:t>
            </a:r>
            <a:r>
              <a:rPr lang="pt-PT" sz="1100" dirty="0" err="1"/>
              <a:t>city</a:t>
            </a:r>
            <a:r>
              <a:rPr lang="pt-PT" sz="1100" dirty="0"/>
              <a:t>, 2014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076122" y="1863805"/>
            <a:ext cx="15817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b="1" i="1" dirty="0"/>
              <a:t>Mão esquerda</a:t>
            </a:r>
          </a:p>
          <a:p>
            <a:r>
              <a:rPr lang="pt-PT" dirty="0"/>
              <a:t>Regime laboral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6687293" y="1783424"/>
            <a:ext cx="1740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b="1" i="1" dirty="0"/>
              <a:t>Mão direita</a:t>
            </a:r>
          </a:p>
          <a:p>
            <a:pPr algn="ctr"/>
            <a:r>
              <a:rPr lang="pt-PT" dirty="0"/>
              <a:t>Regime prisional</a:t>
            </a:r>
          </a:p>
        </p:txBody>
      </p:sp>
    </p:spTree>
    <p:extLst>
      <p:ext uri="{BB962C8B-B14F-4D97-AF65-F5344CB8AC3E}">
        <p14:creationId xmlns:p14="http://schemas.microsoft.com/office/powerpoint/2010/main" val="337835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Jogo de </a:t>
            </a:r>
            <a:r>
              <a:rPr lang="en-GB" dirty="0" err="1"/>
              <a:t>espelhos</a:t>
            </a:r>
            <a:r>
              <a:rPr lang="en-GB" dirty="0"/>
              <a:t> social </a:t>
            </a:r>
          </a:p>
        </p:txBody>
      </p:sp>
      <p:sp>
        <p:nvSpPr>
          <p:cNvPr id="4" name="Triângulo isósceles 3"/>
          <p:cNvSpPr/>
          <p:nvPr/>
        </p:nvSpPr>
        <p:spPr>
          <a:xfrm>
            <a:off x="4727848" y="170080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6" name="Triângulo isósceles 5"/>
          <p:cNvSpPr/>
          <p:nvPr/>
        </p:nvSpPr>
        <p:spPr>
          <a:xfrm rot="10800000">
            <a:off x="4727848" y="3784178"/>
            <a:ext cx="2736304" cy="18002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" name="CaixaDeTexto 2"/>
          <p:cNvSpPr txBox="1"/>
          <p:nvPr/>
        </p:nvSpPr>
        <p:spPr>
          <a:xfrm>
            <a:off x="2279577" y="3140968"/>
            <a:ext cx="2432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Misoginia</a:t>
            </a:r>
            <a:r>
              <a:rPr lang="en-GB" dirty="0"/>
              <a:t> / </a:t>
            </a:r>
            <a:r>
              <a:rPr lang="en-GB" dirty="0" err="1"/>
              <a:t>afectividade</a:t>
            </a:r>
            <a:endParaRPr lang="en-GB" dirty="0"/>
          </a:p>
        </p:txBody>
      </p:sp>
      <p:sp>
        <p:nvSpPr>
          <p:cNvPr id="5" name="CaixaDeTexto 4"/>
          <p:cNvSpPr txBox="1"/>
          <p:nvPr/>
        </p:nvSpPr>
        <p:spPr>
          <a:xfrm>
            <a:off x="7474154" y="3131676"/>
            <a:ext cx="2488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Dissimulação</a:t>
            </a:r>
            <a:r>
              <a:rPr lang="en-GB" dirty="0"/>
              <a:t> / </a:t>
            </a:r>
            <a:r>
              <a:rPr lang="en-GB" dirty="0" err="1"/>
              <a:t>cognição</a:t>
            </a:r>
            <a:r>
              <a:rPr lang="en-GB" dirty="0"/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5163692" y="1417638"/>
            <a:ext cx="16989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Elites </a:t>
            </a:r>
            <a:r>
              <a:rPr lang="en-GB" dirty="0" err="1"/>
              <a:t>desejáveis</a:t>
            </a:r>
            <a:endParaRPr lang="en-GB" dirty="0"/>
          </a:p>
        </p:txBody>
      </p:sp>
      <p:sp>
        <p:nvSpPr>
          <p:cNvPr id="8" name="CaixaDeTexto 7"/>
          <p:cNvSpPr txBox="1"/>
          <p:nvPr/>
        </p:nvSpPr>
        <p:spPr>
          <a:xfrm>
            <a:off x="5185789" y="5584379"/>
            <a:ext cx="1746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Elites sacrificiais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2279577" y="3784178"/>
            <a:ext cx="26699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Misoginia / domesticidade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7509201" y="3784178"/>
            <a:ext cx="2700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/>
              <a:t>Dissimulação</a:t>
            </a:r>
            <a:r>
              <a:rPr lang="en-GB" dirty="0"/>
              <a:t> / </a:t>
            </a:r>
            <a:r>
              <a:rPr lang="en-GB" dirty="0" err="1"/>
              <a:t>humilhação</a:t>
            </a:r>
            <a:endParaRPr lang="en-GB" dirty="0"/>
          </a:p>
        </p:txBody>
      </p:sp>
      <p:sp>
        <p:nvSpPr>
          <p:cNvPr id="11" name="Triângulo isósceles 10">
            <a:extLst>
              <a:ext uri="{FF2B5EF4-FFF2-40B4-BE49-F238E27FC236}">
                <a16:creationId xmlns:a16="http://schemas.microsoft.com/office/drawing/2014/main" id="{7DF1A29A-FEC3-4CA5-AC3F-F4FA2F8D1B98}"/>
              </a:ext>
            </a:extLst>
          </p:cNvPr>
          <p:cNvSpPr/>
          <p:nvPr/>
        </p:nvSpPr>
        <p:spPr>
          <a:xfrm rot="3251949">
            <a:off x="5682569" y="2232103"/>
            <a:ext cx="1227932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C1B02A1A-512B-4EAA-9E01-FC5B8370405F}"/>
              </a:ext>
            </a:extLst>
          </p:cNvPr>
          <p:cNvSpPr txBox="1"/>
          <p:nvPr/>
        </p:nvSpPr>
        <p:spPr>
          <a:xfrm>
            <a:off x="6759296" y="2144714"/>
            <a:ext cx="2356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>
                <a:latin typeface="Bernard MT Condensed" panose="02050806060905020404" pitchFamily="18" charset="0"/>
              </a:rPr>
              <a:t>Mentiras de boa vontade</a:t>
            </a:r>
          </a:p>
        </p:txBody>
      </p:sp>
      <p:sp>
        <p:nvSpPr>
          <p:cNvPr id="13" name="Triângulo isósceles 12">
            <a:extLst>
              <a:ext uri="{FF2B5EF4-FFF2-40B4-BE49-F238E27FC236}">
                <a16:creationId xmlns:a16="http://schemas.microsoft.com/office/drawing/2014/main" id="{9ADD71E5-DC4A-4B96-97F6-216205226F86}"/>
              </a:ext>
            </a:extLst>
          </p:cNvPr>
          <p:cNvSpPr/>
          <p:nvPr/>
        </p:nvSpPr>
        <p:spPr>
          <a:xfrm rot="7763141">
            <a:off x="5687277" y="4108587"/>
            <a:ext cx="1227932" cy="86409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61F03D0-91F3-4797-8FB4-6415BE077C7A}"/>
              </a:ext>
            </a:extLst>
          </p:cNvPr>
          <p:cNvSpPr txBox="1"/>
          <p:nvPr/>
        </p:nvSpPr>
        <p:spPr>
          <a:xfrm>
            <a:off x="6672880" y="4668595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>
                <a:latin typeface="Bernard MT Condensed" panose="02050806060905020404" pitchFamily="18" charset="0"/>
              </a:rPr>
              <a:t>Conhecimento da má vontade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2ACA64AC-089F-4D32-BB76-298A604BFA4F}"/>
              </a:ext>
            </a:extLst>
          </p:cNvPr>
          <p:cNvSpPr txBox="1"/>
          <p:nvPr/>
        </p:nvSpPr>
        <p:spPr>
          <a:xfrm>
            <a:off x="2525770" y="4684278"/>
            <a:ext cx="2925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>
                <a:latin typeface="Bernard MT Condensed" panose="02050806060905020404" pitchFamily="18" charset="0"/>
              </a:rPr>
              <a:t>Organização como má vontade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890C43D8-9786-4547-84D5-95ADE78500F0}"/>
              </a:ext>
            </a:extLst>
          </p:cNvPr>
          <p:cNvSpPr txBox="1"/>
          <p:nvPr/>
        </p:nvSpPr>
        <p:spPr>
          <a:xfrm>
            <a:off x="2668493" y="2164580"/>
            <a:ext cx="3044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 err="1">
                <a:latin typeface="Bernard MT Condensed" panose="02050806060905020404" pitchFamily="18" charset="0"/>
              </a:rPr>
              <a:t>Organizatção</a:t>
            </a:r>
            <a:r>
              <a:rPr lang="pt-PT" i="1" dirty="0">
                <a:latin typeface="Bernard MT Condensed" panose="02050806060905020404" pitchFamily="18" charset="0"/>
              </a:rPr>
              <a:t> como boa vontade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109C6565-6E60-4F39-9A34-07634AB7AB67}"/>
              </a:ext>
            </a:extLst>
          </p:cNvPr>
          <p:cNvSpPr txBox="1"/>
          <p:nvPr/>
        </p:nvSpPr>
        <p:spPr>
          <a:xfrm>
            <a:off x="5089746" y="3431356"/>
            <a:ext cx="2342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i="1" dirty="0">
                <a:latin typeface="Bernard MT Condensed" panose="02050806060905020404" pitchFamily="18" charset="0"/>
              </a:rPr>
              <a:t>Cuidados desvalorizados</a:t>
            </a:r>
          </a:p>
        </p:txBody>
      </p:sp>
    </p:spTree>
    <p:extLst>
      <p:ext uri="{BB962C8B-B14F-4D97-AF65-F5344CB8AC3E}">
        <p14:creationId xmlns:p14="http://schemas.microsoft.com/office/powerpoint/2010/main" val="23690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1" grpId="0" animBg="1"/>
      <p:bldP spid="12" grpId="0"/>
      <p:bldP spid="13" grpId="0" animBg="1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93148A-6A4A-4603-B433-BB0BB0D23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Cultura  sacrificial e o papel social da violência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50E4737-29E9-4E28-B57D-93E0C7315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/>
              <a:t>Sistema social-policial-criminal-penal: fileira de exploração de crianças e seu acompanhamento pela vida para fins de justificação do valor das elites e da hierarquização social</a:t>
            </a:r>
          </a:p>
          <a:p>
            <a:endParaRPr lang="pt-PT" dirty="0"/>
          </a:p>
          <a:p>
            <a:r>
              <a:rPr lang="pt-PT" dirty="0"/>
              <a:t>Monopólio do estado na construção de identidades sociais (escola, profissões, mercados)</a:t>
            </a:r>
          </a:p>
          <a:p>
            <a:endParaRPr lang="pt-PT" dirty="0"/>
          </a:p>
          <a:p>
            <a:r>
              <a:rPr lang="pt-PT" dirty="0"/>
              <a:t>Capitalismo é um instrumento da organização imperial (misógina, elitista e dissimulada) incorporado nas pessoas modernas</a:t>
            </a:r>
          </a:p>
        </p:txBody>
      </p:sp>
    </p:spTree>
    <p:extLst>
      <p:ext uri="{BB962C8B-B14F-4D97-AF65-F5344CB8AC3E}">
        <p14:creationId xmlns:p14="http://schemas.microsoft.com/office/powerpoint/2010/main" val="36676724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PT" dirty="0"/>
              <a:t>Futuros Imaginativos uni-vos</a:t>
            </a:r>
          </a:p>
        </p:txBody>
      </p:sp>
      <p:cxnSp>
        <p:nvCxnSpPr>
          <p:cNvPr id="5" name="Conexão reta 4"/>
          <p:cNvCxnSpPr/>
          <p:nvPr/>
        </p:nvCxnSpPr>
        <p:spPr>
          <a:xfrm>
            <a:off x="4753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5501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4915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5510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5131986" y="4898171"/>
            <a:ext cx="12220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5651334" y="2877929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927649" y="2863571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Interesses diversos,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4952192" y="2125415"/>
            <a:ext cx="14494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3649819" y="4113302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6022580" y="4099154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7554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7764344" y="3302006"/>
            <a:ext cx="13042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283040" y="5606916"/>
            <a:ext cx="454380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3"/>
              </a:rPr>
              <a:t>RENDIMENTO BÁSICO INCONDICIONAL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6636701" y="4759632"/>
            <a:ext cx="31570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b="1" dirty="0">
                <a:solidFill>
                  <a:srgbClr val="FF0000"/>
                </a:solidFill>
                <a:hlinkClick r:id="rId4"/>
              </a:rPr>
              <a:t>JUSTIÇA TRANSFORMATIVA </a:t>
            </a:r>
            <a:endParaRPr lang="pt-PT" sz="2000" b="1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799064" y="3863500"/>
            <a:ext cx="250241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5"/>
              </a:rPr>
              <a:t>ANTI-EXTRATIVISMO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4234640" y="1800324"/>
            <a:ext cx="3589765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  <a:hlinkClick r:id="rId6"/>
              </a:rPr>
              <a:t>DEMOCRACIA ABOLICIONISTA </a:t>
            </a:r>
            <a:endParaRPr lang="pt-PT" sz="2100" b="1" dirty="0">
              <a:solidFill>
                <a:srgbClr val="FF0000"/>
              </a:solidFill>
            </a:endParaRPr>
          </a:p>
        </p:txBody>
      </p:sp>
      <p:cxnSp>
        <p:nvCxnSpPr>
          <p:cNvPr id="8" name="Conexão reta 7"/>
          <p:cNvCxnSpPr/>
          <p:nvPr/>
        </p:nvCxnSpPr>
        <p:spPr>
          <a:xfrm>
            <a:off x="5501935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5501934" y="4120188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4098888" y="3561712"/>
            <a:ext cx="259237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rgbClr val="FF0000"/>
                </a:solidFill>
              </a:rPr>
              <a:t>CIENCIA CENTRIFUGA</a:t>
            </a:r>
          </a:p>
        </p:txBody>
      </p:sp>
      <p:sp>
        <p:nvSpPr>
          <p:cNvPr id="25" name="CaixaDeTexto 24"/>
          <p:cNvSpPr txBox="1"/>
          <p:nvPr/>
        </p:nvSpPr>
        <p:spPr>
          <a:xfrm>
            <a:off x="6767518" y="2375218"/>
            <a:ext cx="251139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DIREITOS HUMANOS</a:t>
            </a:r>
          </a:p>
        </p:txBody>
      </p:sp>
      <p:sp>
        <p:nvSpPr>
          <p:cNvPr id="26" name="CaixaDeTexto 25"/>
          <p:cNvSpPr txBox="1"/>
          <p:nvPr/>
        </p:nvSpPr>
        <p:spPr>
          <a:xfrm>
            <a:off x="1818597" y="2286034"/>
            <a:ext cx="204530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>
                <a:solidFill>
                  <a:schemeClr val="accent1">
                    <a:lumMod val="50000"/>
                  </a:schemeClr>
                </a:solidFill>
              </a:rPr>
              <a:t>PERMACULTURA</a:t>
            </a:r>
          </a:p>
        </p:txBody>
      </p:sp>
    </p:spTree>
    <p:extLst>
      <p:ext uri="{BB962C8B-B14F-4D97-AF65-F5344CB8AC3E}">
        <p14:creationId xmlns:p14="http://schemas.microsoft.com/office/powerpoint/2010/main" val="75593305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270</Words>
  <Application>Microsoft Office PowerPoint</Application>
  <PresentationFormat>Ecrã Panorâmico</PresentationFormat>
  <Paragraphs>96</Paragraphs>
  <Slides>7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7</vt:i4>
      </vt:variant>
    </vt:vector>
  </HeadingPairs>
  <TitlesOfParts>
    <vt:vector size="12" baseType="lpstr">
      <vt:lpstr>Arial</vt:lpstr>
      <vt:lpstr>Bernard MT Condensed</vt:lpstr>
      <vt:lpstr>Calibri</vt:lpstr>
      <vt:lpstr>Calibri Light</vt:lpstr>
      <vt:lpstr>Tema do Office</vt:lpstr>
      <vt:lpstr>Futuros imaginativos, uni-vos!</vt:lpstr>
      <vt:lpstr>Dimensões sociais</vt:lpstr>
      <vt:lpstr>Emoções associadas</vt:lpstr>
      <vt:lpstr>Teoria de Loïc Wacquant</vt:lpstr>
      <vt:lpstr>Jogo de espelhos social </vt:lpstr>
      <vt:lpstr>Cultura  sacrificial e o papel social da violência</vt:lpstr>
      <vt:lpstr>Futuros Imaginativos uni-vos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Futuros imaginativos, uni-vos!</dc:title>
  <dc:creator>antonio pedro dores</dc:creator>
  <cp:lastModifiedBy>Antonio Dores</cp:lastModifiedBy>
  <cp:revision>3</cp:revision>
  <dcterms:created xsi:type="dcterms:W3CDTF">2018-05-05T09:22:46Z</dcterms:created>
  <dcterms:modified xsi:type="dcterms:W3CDTF">2018-05-05T09:41:40Z</dcterms:modified>
</cp:coreProperties>
</file>