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01" r:id="rId2"/>
    <p:sldId id="400" r:id="rId3"/>
    <p:sldId id="376" r:id="rId4"/>
    <p:sldId id="381" r:id="rId5"/>
    <p:sldId id="382" r:id="rId6"/>
    <p:sldId id="397" r:id="rId7"/>
    <p:sldId id="384" r:id="rId8"/>
    <p:sldId id="396" r:id="rId9"/>
    <p:sldId id="398" r:id="rId10"/>
    <p:sldId id="399" r:id="rId11"/>
    <p:sldId id="386" r:id="rId12"/>
    <p:sldId id="395" r:id="rId13"/>
    <p:sldId id="387" r:id="rId14"/>
    <p:sldId id="393" r:id="rId15"/>
    <p:sldId id="388" r:id="rId16"/>
    <p:sldId id="389" r:id="rId17"/>
    <p:sldId id="392" r:id="rId18"/>
    <p:sldId id="385" r:id="rId19"/>
    <p:sldId id="390" r:id="rId20"/>
    <p:sldId id="394" r:id="rId21"/>
  </p:sldIdLst>
  <p:sldSz cx="9144000" cy="6858000" type="screen4x3"/>
  <p:notesSz cx="7099300" cy="10234613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7" autoAdjust="0"/>
    <p:restoredTop sz="94660"/>
  </p:normalViewPr>
  <p:slideViewPr>
    <p:cSldViewPr>
      <p:cViewPr>
        <p:scale>
          <a:sx n="74" d="100"/>
          <a:sy n="74" d="100"/>
        </p:scale>
        <p:origin x="-960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pt-PT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pt-PT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/>
              <a:t>Clique para 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pt-PT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0B577D3F-E138-46E2-9D9E-FB23019883F1}" type="slidenum">
              <a:rPr lang="pt-PT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266791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BDC80-09CF-46AC-83D5-9D0E39173A42}" type="slidenum">
              <a:rPr lang="pt-PT" smtClean="0"/>
              <a:pPr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81615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221318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697E1A-BD40-4470-8797-8CA970BE352B}" type="slidenum">
              <a:rPr lang="pt-PT"/>
              <a:pPr/>
              <a:t>10</a:t>
            </a:fld>
            <a:endParaRPr lang="pt-PT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586887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18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530263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697E1A-BD40-4470-8797-8CA970BE352B}" type="slidenum">
              <a:rPr lang="pt-PT"/>
              <a:pPr/>
              <a:t>19</a:t>
            </a:fld>
            <a:endParaRPr lang="pt-PT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25770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DE124-5BD5-498F-BA49-7FBDCA3BBAE2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9E20A8-19BB-48D7-AD84-4FFA87D5B9B8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99DB3-104F-4C62-997C-0DC16B6F6EB9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4A563-B0BE-4BF0-83B9-7F47F262D88E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C48F4-B079-4A95-99A8-FC3444BF0AE7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62804-BBA6-44C9-B78E-22B0253B04A3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B55AB3-1A63-4CAC-A4B7-E83704B2F5ED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7B569-2D95-47EC-B510-01878496F0D2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A738A-0372-47A3-93A3-CFDDC48F719E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014B6-32A5-4268-A541-7C1835A5EDEC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E7C319-5ACF-47DF-AD6D-858075C91C68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 r="-67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/>
              <a:t>Clique para editar o estilo do título		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/>
              <a:t>Clique para 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P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P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2992EB7-6D1E-4287-A698-161F7F5422ED}" type="slidenum">
              <a:rPr lang="pt-PT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iscte.pt/~apad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scte.pt/~apad/estesp/trilogia.htm" TargetMode="External"/><Relationship Id="rId4" Type="http://schemas.openxmlformats.org/officeDocument/2006/relationships/hyperlink" Target="http://iscte.pt/~apad/estesp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ndimentobasico.pt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ociologia.hypotheses.org/espirito-abolicionista" TargetMode="External"/><Relationship Id="rId5" Type="http://schemas.openxmlformats.org/officeDocument/2006/relationships/hyperlink" Target="http://alice.ces.uc.pt/en/index.php/globallearning/alice-colloquium/?lang=pt" TargetMode="External"/><Relationship Id="rId4" Type="http://schemas.openxmlformats.org/officeDocument/2006/relationships/hyperlink" Target="http://home.iscte-iul.pt/~apad/justica%20transformativa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iscte.pt/~apad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scte.pt/~apad/estesp/trilogia.htm" TargetMode="External"/><Relationship Id="rId4" Type="http://schemas.openxmlformats.org/officeDocument/2006/relationships/hyperlink" Target="http://iscte.pt/~apad/estesp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lluc.ee/l/13th-2016-WebRip-mp4/ygpssta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ndimentobasico.pt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ociologia.hypotheses.org/espirito-abolicionista" TargetMode="External"/><Relationship Id="rId5" Type="http://schemas.openxmlformats.org/officeDocument/2006/relationships/hyperlink" Target="http://alice.ces.uc.pt/en/index.php/globallearning/alice-colloquium/?lang=pt" TargetMode="External"/><Relationship Id="rId4" Type="http://schemas.openxmlformats.org/officeDocument/2006/relationships/hyperlink" Target="http://home.iscte-iul.pt/~apad/justica%20transformativ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3648" y="4725144"/>
            <a:ext cx="6400800" cy="888504"/>
          </a:xfrm>
        </p:spPr>
        <p:txBody>
          <a:bodyPr/>
          <a:lstStyle/>
          <a:p>
            <a:r>
              <a:rPr lang="pt-PT" dirty="0"/>
              <a:t>António Pedro Dores, Jan 2017</a:t>
            </a:r>
          </a:p>
          <a:p>
            <a:r>
              <a:rPr lang="pt-PT" sz="1800" dirty="0"/>
              <a:t>Secção Sociologia do Direito e da Justiça da APS</a:t>
            </a:r>
          </a:p>
          <a:p>
            <a:endParaRPr lang="pt-PT" dirty="0"/>
          </a:p>
        </p:txBody>
      </p:sp>
      <p:sp>
        <p:nvSpPr>
          <p:cNvPr id="5" name="Título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/>
              <a:t>O Estado Penal controla a instabilidade social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PT" sz="8000" dirty="0"/>
              <a:t>Fim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r>
              <a:rPr lang="pt-PT" sz="2400" dirty="0">
                <a:hlinkClick r:id="rId3"/>
              </a:rPr>
              <a:t>http://iscte.pt/~apad</a:t>
            </a: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r>
              <a:rPr lang="pt-PT" sz="2400" dirty="0">
                <a:hlinkClick r:id="rId4"/>
              </a:rPr>
              <a:t>http://iscte.pt/~apad/estesp</a:t>
            </a: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r>
              <a:rPr lang="pt-PT" sz="2400" dirty="0">
                <a:hlinkClick r:id="rId5"/>
              </a:rPr>
              <a:t>http://iscte.pt/~apad/estesp/trilogia.htm</a:t>
            </a:r>
            <a:r>
              <a:rPr lang="pt-PT" sz="2400" dirty="0"/>
              <a:t> </a:t>
            </a:r>
          </a:p>
          <a:p>
            <a:pPr algn="ctr">
              <a:buFontTx/>
              <a:buNone/>
            </a:pPr>
            <a:r>
              <a:rPr lang="pt-PT" sz="2400" dirty="0"/>
              <a:t> </a:t>
            </a:r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4701720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Antropologia jurídica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A sociologia da instabilidade funda-se na teorias de reprodução, ancorando-as na biologia do sacrifício (indivíduo-espécie)</a:t>
            </a:r>
          </a:p>
          <a:p>
            <a:r>
              <a:rPr lang="pt-PT" dirty="0"/>
              <a:t>O interesse de construir ou alargar um campo social (nacional) – administrativo – não explica a sua origem e os seus fundamentos (civilizacionais)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0217683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Níveis de análise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3861048"/>
            <a:ext cx="8229600" cy="2160240"/>
          </a:xfrm>
        </p:spPr>
        <p:txBody>
          <a:bodyPr/>
          <a:lstStyle/>
          <a:p>
            <a:r>
              <a:rPr lang="pt-PT" dirty="0"/>
              <a:t>Cultura</a:t>
            </a:r>
            <a:r>
              <a:rPr lang="pt-PT" i="1" dirty="0"/>
              <a:t> </a:t>
            </a:r>
            <a:r>
              <a:rPr lang="pt-PT" dirty="0"/>
              <a:t>penal – </a:t>
            </a:r>
            <a:r>
              <a:rPr lang="pt-PT" i="1" dirty="0"/>
              <a:t>habitus</a:t>
            </a:r>
            <a:r>
              <a:rPr lang="pt-PT" dirty="0"/>
              <a:t> e reforço do poder </a:t>
            </a:r>
          </a:p>
          <a:p>
            <a:r>
              <a:rPr lang="pt-PT" dirty="0"/>
              <a:t>Inconsciente social – </a:t>
            </a:r>
            <a:r>
              <a:rPr lang="pt-PT" i="1" dirty="0"/>
              <a:t>habitus</a:t>
            </a:r>
            <a:r>
              <a:rPr lang="pt-PT" dirty="0"/>
              <a:t> e identidade </a:t>
            </a:r>
          </a:p>
          <a:p>
            <a:r>
              <a:rPr lang="pt-PT" dirty="0"/>
              <a:t>Sexo e hierarquia – cuidar</a:t>
            </a:r>
          </a:p>
          <a:p>
            <a:endParaRPr lang="pt-PT" dirty="0"/>
          </a:p>
          <a:p>
            <a:pPr marL="0" indent="0">
              <a:buNone/>
            </a:pPr>
            <a:endParaRPr lang="pt-PT" dirty="0"/>
          </a:p>
        </p:txBody>
      </p:sp>
      <p:sp>
        <p:nvSpPr>
          <p:cNvPr id="4" name="CaixaDeTexto 3"/>
          <p:cNvSpPr txBox="1"/>
          <p:nvPr/>
        </p:nvSpPr>
        <p:spPr>
          <a:xfrm>
            <a:off x="3635896" y="2636912"/>
            <a:ext cx="149271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PT" dirty="0"/>
              <a:t>Ser humano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907704" y="1981979"/>
            <a:ext cx="164660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PT" dirty="0"/>
              <a:t>Mundo prático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508104" y="1981979"/>
            <a:ext cx="15696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PT" dirty="0"/>
              <a:t>Mundo virtual</a:t>
            </a:r>
          </a:p>
        </p:txBody>
      </p:sp>
      <p:cxnSp>
        <p:nvCxnSpPr>
          <p:cNvPr id="8" name="Conexão reta unidirecional 7"/>
          <p:cNvCxnSpPr/>
          <p:nvPr/>
        </p:nvCxnSpPr>
        <p:spPr>
          <a:xfrm flipH="1" flipV="1">
            <a:off x="2699792" y="2492896"/>
            <a:ext cx="432048" cy="32868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xão reta unidirecional 9"/>
          <p:cNvCxnSpPr/>
          <p:nvPr/>
        </p:nvCxnSpPr>
        <p:spPr>
          <a:xfrm flipV="1">
            <a:off x="5508104" y="2492896"/>
            <a:ext cx="648072" cy="32868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15459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Sacrifício contra a instabilidade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Sobrevivência </a:t>
            </a:r>
            <a:r>
              <a:rPr lang="pt-PT" sz="1800" dirty="0"/>
              <a:t>(género) </a:t>
            </a:r>
            <a:r>
              <a:rPr lang="pt-PT" dirty="0"/>
              <a:t>e organização </a:t>
            </a:r>
            <a:r>
              <a:rPr lang="pt-PT" sz="1800" dirty="0"/>
              <a:t>(elitismo) </a:t>
            </a:r>
            <a:r>
              <a:rPr lang="pt-PT" dirty="0"/>
              <a:t>suportam a razão </a:t>
            </a:r>
            <a:r>
              <a:rPr lang="pt-PT" sz="1800" dirty="0"/>
              <a:t>(dissimulação)</a:t>
            </a:r>
          </a:p>
          <a:p>
            <a:r>
              <a:rPr lang="pt-PT" dirty="0"/>
              <a:t>Trabalhadores submissos </a:t>
            </a:r>
            <a:r>
              <a:rPr lang="pt-PT" sz="1800" dirty="0"/>
              <a:t>(indivíduos e famílias) </a:t>
            </a:r>
            <a:r>
              <a:rPr lang="pt-PT" dirty="0"/>
              <a:t>suportam a autonomização das classes superiores relativamente à natureza</a:t>
            </a:r>
          </a:p>
          <a:p>
            <a:r>
              <a:rPr lang="pt-PT" dirty="0"/>
              <a:t>Todos se sacrificam </a:t>
            </a:r>
            <a:r>
              <a:rPr lang="pt-PT" sz="1800" dirty="0"/>
              <a:t>(corpo e mente) </a:t>
            </a:r>
            <a:r>
              <a:rPr lang="pt-PT" dirty="0"/>
              <a:t>à exploração e à lei, pela organização </a:t>
            </a:r>
            <a:r>
              <a:rPr lang="pt-PT" sz="1800" dirty="0"/>
              <a:t>(ordem)</a:t>
            </a:r>
          </a:p>
        </p:txBody>
      </p:sp>
    </p:spTree>
    <p:extLst>
      <p:ext uri="{BB962C8B-B14F-4D97-AF65-F5344CB8AC3E}">
        <p14:creationId xmlns:p14="http://schemas.microsoft.com/office/powerpoint/2010/main" val="5923346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Sistema penal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err="1"/>
              <a:t>Extracção</a:t>
            </a:r>
            <a:r>
              <a:rPr lang="pt-PT" dirty="0"/>
              <a:t> de indivíduos condenáveis das organizações</a:t>
            </a:r>
          </a:p>
          <a:p>
            <a:r>
              <a:rPr lang="pt-PT" dirty="0"/>
              <a:t>Individuação de populações (disciplina)</a:t>
            </a:r>
          </a:p>
          <a:p>
            <a:r>
              <a:rPr lang="pt-PT" dirty="0"/>
              <a:t>Justificação moral dos sacrifícios </a:t>
            </a:r>
          </a:p>
          <a:p>
            <a:r>
              <a:rPr lang="pt-PT" dirty="0"/>
              <a:t>Manipulação do inconsciente social </a:t>
            </a:r>
          </a:p>
          <a:p>
            <a:r>
              <a:rPr lang="pt-PT" dirty="0"/>
              <a:t>Criação de </a:t>
            </a:r>
            <a:r>
              <a:rPr lang="pt-PT" i="1" dirty="0"/>
              <a:t>habitus</a:t>
            </a:r>
            <a:r>
              <a:rPr lang="pt-PT" dirty="0"/>
              <a:t> de obediência</a:t>
            </a:r>
          </a:p>
          <a:p>
            <a:r>
              <a:rPr lang="pt-PT" dirty="0"/>
              <a:t>Valorização do trabalho, desvalorizando-o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7238509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Anti-intelectualismo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Como os beneficiários dos sacrifícios poderão aliviar os sacrifícios dos trabalhadores? TRABALHANDO, organizando a igualdade</a:t>
            </a:r>
          </a:p>
          <a:p>
            <a:r>
              <a:rPr lang="pt-PT" dirty="0"/>
              <a:t>Admitindo trabalho livre (de assalariamentos) para si e para os outros</a:t>
            </a:r>
          </a:p>
          <a:p>
            <a:r>
              <a:rPr lang="pt-PT" dirty="0"/>
              <a:t>Combatendo o proibicionismo e o gangsterismo associado</a:t>
            </a:r>
          </a:p>
        </p:txBody>
      </p:sp>
    </p:spTree>
    <p:extLst>
      <p:ext uri="{BB962C8B-B14F-4D97-AF65-F5344CB8AC3E}">
        <p14:creationId xmlns:p14="http://schemas.microsoft.com/office/powerpoint/2010/main" val="41151840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Romper com a repugnância ao biologismo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A igualdade genética da espécie </a:t>
            </a:r>
            <a:r>
              <a:rPr lang="pt-PT" dirty="0" err="1"/>
              <a:t>projecta</a:t>
            </a:r>
            <a:r>
              <a:rPr lang="pt-PT" dirty="0"/>
              <a:t> os indivíduos em sacrifício pela sobrevivência</a:t>
            </a:r>
          </a:p>
          <a:p>
            <a:r>
              <a:rPr lang="pt-PT" dirty="0"/>
              <a:t>Império (organização) explora essa característica humana </a:t>
            </a:r>
          </a:p>
          <a:p>
            <a:r>
              <a:rPr lang="pt-PT" dirty="0"/>
              <a:t>Estaremos em condições pôr um fim à hegemonia imperial? Que tipo de sacrifícios e organização para o futuro?</a:t>
            </a:r>
          </a:p>
        </p:txBody>
      </p:sp>
    </p:spTree>
    <p:extLst>
      <p:ext uri="{BB962C8B-B14F-4D97-AF65-F5344CB8AC3E}">
        <p14:creationId xmlns:p14="http://schemas.microsoft.com/office/powerpoint/2010/main" val="29179225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Sociologia centrifuga 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Trocar diferenciação moderna pela acumulação recursiva da evolução</a:t>
            </a:r>
          </a:p>
          <a:p>
            <a:r>
              <a:rPr lang="pt-PT" dirty="0"/>
              <a:t>Basear a análise social do poder nas construções de prestação de cuidados e de identidades </a:t>
            </a:r>
          </a:p>
          <a:p>
            <a:r>
              <a:rPr lang="pt-PT" dirty="0"/>
              <a:t>Trocar sociedade por humanidade, realismo míope por colaboração esperançosa 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2110121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Futuros Imaginativos uni-vos</a:t>
            </a:r>
          </a:p>
        </p:txBody>
      </p:sp>
      <p:cxnSp>
        <p:nvCxnSpPr>
          <p:cNvPr id="5" name="Conexão reta 4"/>
          <p:cNvCxnSpPr/>
          <p:nvPr/>
        </p:nvCxnSpPr>
        <p:spPr>
          <a:xfrm>
            <a:off x="3229943" y="2479535"/>
            <a:ext cx="756084" cy="6480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exão reta 6"/>
          <p:cNvCxnSpPr/>
          <p:nvPr/>
        </p:nvCxnSpPr>
        <p:spPr>
          <a:xfrm flipV="1">
            <a:off x="3977934" y="2589302"/>
            <a:ext cx="918102" cy="5400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exão reta 10"/>
          <p:cNvCxnSpPr/>
          <p:nvPr/>
        </p:nvCxnSpPr>
        <p:spPr>
          <a:xfrm flipH="1">
            <a:off x="3391960" y="4654283"/>
            <a:ext cx="594066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exão reta 12"/>
          <p:cNvCxnSpPr/>
          <p:nvPr/>
        </p:nvCxnSpPr>
        <p:spPr>
          <a:xfrm>
            <a:off x="3986026" y="4659104"/>
            <a:ext cx="702078" cy="3780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3607985" y="4898170"/>
            <a:ext cx="13644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Depressão </a:t>
            </a:r>
          </a:p>
          <a:p>
            <a:r>
              <a:rPr lang="pt-PT" dirty="0"/>
              <a:t>Esperança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4127333" y="2877928"/>
            <a:ext cx="19644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Juízos morais</a:t>
            </a:r>
          </a:p>
          <a:p>
            <a:r>
              <a:rPr lang="pt-PT" dirty="0"/>
              <a:t>Iguais para todos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1403648" y="2863570"/>
            <a:ext cx="23157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Interesses diversos, </a:t>
            </a:r>
          </a:p>
          <a:p>
            <a:r>
              <a:rPr lang="pt-PT" dirty="0"/>
              <a:t>livres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3428192" y="2125414"/>
            <a:ext cx="15568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Soberania</a:t>
            </a:r>
          </a:p>
          <a:p>
            <a:r>
              <a:rPr lang="pt-PT" dirty="0"/>
              <a:t>Legitimidade 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2125818" y="4113301"/>
            <a:ext cx="1567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Corrupção</a:t>
            </a:r>
          </a:p>
          <a:p>
            <a:r>
              <a:rPr lang="pt-PT" dirty="0"/>
              <a:t>Dinamismo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4498579" y="4099153"/>
            <a:ext cx="1560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Impunidade </a:t>
            </a:r>
          </a:p>
          <a:p>
            <a:r>
              <a:rPr lang="pt-PT" dirty="0"/>
              <a:t>Privilégios</a:t>
            </a:r>
          </a:p>
        </p:txBody>
      </p:sp>
      <p:cxnSp>
        <p:nvCxnSpPr>
          <p:cNvPr id="4" name="Conexão reta unidirecional 3"/>
          <p:cNvCxnSpPr/>
          <p:nvPr/>
        </p:nvCxnSpPr>
        <p:spPr>
          <a:xfrm>
            <a:off x="6030162" y="2848214"/>
            <a:ext cx="0" cy="174191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6240343" y="3302005"/>
            <a:ext cx="14285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Níveis de</a:t>
            </a:r>
          </a:p>
          <a:p>
            <a:r>
              <a:rPr lang="pt-PT" dirty="0"/>
              <a:t>Realidade </a:t>
            </a:r>
          </a:p>
          <a:p>
            <a:r>
              <a:rPr lang="pt-PT" dirty="0"/>
              <a:t>Social</a:t>
            </a:r>
          </a:p>
          <a:p>
            <a:r>
              <a:rPr lang="pt-PT" dirty="0"/>
              <a:t>Construídos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1759040" y="5606916"/>
            <a:ext cx="535589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00" b="1" dirty="0">
                <a:solidFill>
                  <a:srgbClr val="FF0000"/>
                </a:solidFill>
                <a:hlinkClick r:id="rId3"/>
              </a:rPr>
              <a:t>RENDIMENTO BÁSICO INCONDICIONAL</a:t>
            </a:r>
            <a:endParaRPr lang="pt-PT" b="1" dirty="0">
              <a:solidFill>
                <a:srgbClr val="FF0000"/>
              </a:solidFill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5112701" y="4759632"/>
            <a:ext cx="37808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000" b="1" dirty="0">
                <a:solidFill>
                  <a:srgbClr val="FF0000"/>
                </a:solidFill>
                <a:hlinkClick r:id="rId4"/>
              </a:rPr>
              <a:t>JUSTIÇA TRANSFORMATIVA </a:t>
            </a:r>
            <a:endParaRPr lang="pt-PT" sz="2000" b="1" dirty="0">
              <a:solidFill>
                <a:srgbClr val="FF0000"/>
              </a:solidFill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275064" y="3863500"/>
            <a:ext cx="290419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00" b="1" dirty="0">
                <a:solidFill>
                  <a:srgbClr val="FF0000"/>
                </a:solidFill>
                <a:hlinkClick r:id="rId5"/>
              </a:rPr>
              <a:t>ANTI-EXTRATIVISMO</a:t>
            </a:r>
            <a:endParaRPr lang="pt-PT" b="1" dirty="0">
              <a:solidFill>
                <a:srgbClr val="FF0000"/>
              </a:solidFill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2710639" y="1800324"/>
            <a:ext cx="426398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00" b="1" dirty="0">
                <a:solidFill>
                  <a:srgbClr val="FF0000"/>
                </a:solidFill>
                <a:hlinkClick r:id="rId6"/>
              </a:rPr>
              <a:t>DEMOCRACIA ABOLICIONISTA </a:t>
            </a:r>
            <a:endParaRPr lang="pt-PT" sz="2100" b="1" dirty="0">
              <a:solidFill>
                <a:srgbClr val="FF0000"/>
              </a:solidFill>
            </a:endParaRPr>
          </a:p>
        </p:txBody>
      </p:sp>
      <p:cxnSp>
        <p:nvCxnSpPr>
          <p:cNvPr id="8" name="Conexão reta 7"/>
          <p:cNvCxnSpPr/>
          <p:nvPr/>
        </p:nvCxnSpPr>
        <p:spPr>
          <a:xfrm>
            <a:off x="3977934" y="3127608"/>
            <a:ext cx="8093" cy="426260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xão reta 11"/>
          <p:cNvCxnSpPr/>
          <p:nvPr/>
        </p:nvCxnSpPr>
        <p:spPr>
          <a:xfrm flipH="1" flipV="1">
            <a:off x="3977934" y="4120187"/>
            <a:ext cx="8092" cy="534097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ixaDeTexto 23"/>
          <p:cNvSpPr txBox="1"/>
          <p:nvPr/>
        </p:nvSpPr>
        <p:spPr>
          <a:xfrm>
            <a:off x="2574888" y="3561712"/>
            <a:ext cx="312098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00" b="1" dirty="0">
                <a:solidFill>
                  <a:srgbClr val="FF0000"/>
                </a:solidFill>
              </a:rPr>
              <a:t>CIENCIA CENTRIFUGA</a:t>
            </a:r>
          </a:p>
        </p:txBody>
      </p:sp>
    </p:spTree>
    <p:extLst>
      <p:ext uri="{BB962C8B-B14F-4D97-AF65-F5344CB8AC3E}">
        <p14:creationId xmlns:p14="http://schemas.microsoft.com/office/powerpoint/2010/main" val="41938778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PT" sz="8000" dirty="0"/>
              <a:t>Fim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r>
              <a:rPr lang="pt-PT" sz="2400" dirty="0">
                <a:hlinkClick r:id="rId3"/>
              </a:rPr>
              <a:t>http://iscte.pt/~apad</a:t>
            </a: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r>
              <a:rPr lang="pt-PT" sz="2400" dirty="0">
                <a:hlinkClick r:id="rId4"/>
              </a:rPr>
              <a:t>http://iscte.pt/~apad/estesp</a:t>
            </a: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r>
              <a:rPr lang="pt-PT" sz="2400" dirty="0">
                <a:hlinkClick r:id="rId5"/>
              </a:rPr>
              <a:t>http://iscte.pt/~apad/estesp/trilogia.htm</a:t>
            </a:r>
            <a:r>
              <a:rPr lang="pt-PT" sz="2400" dirty="0"/>
              <a:t> </a:t>
            </a:r>
          </a:p>
          <a:p>
            <a:pPr algn="ctr">
              <a:buFontTx/>
              <a:buNone/>
            </a:pPr>
            <a:r>
              <a:rPr lang="pt-PT" sz="2400" dirty="0"/>
              <a:t> </a:t>
            </a:r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3004102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Princípio de organização social </a:t>
            </a:r>
          </a:p>
        </p:txBody>
      </p:sp>
      <p:sp>
        <p:nvSpPr>
          <p:cNvPr id="4" name="Triângulo isósceles 3"/>
          <p:cNvSpPr/>
          <p:nvPr/>
        </p:nvSpPr>
        <p:spPr>
          <a:xfrm>
            <a:off x="3203848" y="1700808"/>
            <a:ext cx="2736304" cy="1800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Triângulo isósceles 5"/>
          <p:cNvSpPr/>
          <p:nvPr/>
        </p:nvSpPr>
        <p:spPr>
          <a:xfrm rot="10800000">
            <a:off x="3203848" y="3784178"/>
            <a:ext cx="2736304" cy="1800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58247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Ver “consciência” PP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dirty="0"/>
              <a:t>Pierre </a:t>
            </a:r>
            <a:r>
              <a:rPr lang="pt-PT" dirty="0" err="1"/>
              <a:t>Bourdieu</a:t>
            </a:r>
            <a:r>
              <a:rPr lang="pt-PT" dirty="0"/>
              <a:t> faz a apologia da modernidade, contra as aristocracias, produzindo um modelo de relações sociais/método (campos e habitus – mercados e capital) que generaliza a partir de casos concretos analisados. </a:t>
            </a:r>
          </a:p>
          <a:p>
            <a:r>
              <a:rPr lang="pt-PT" dirty="0"/>
              <a:t>Poder (cultural, simbólico) A QUE FALTA CUIDAR E IDENTIDADE sob um regime de mercado (economia inconsciente) A QUE FALTA EMPATIA COMUNISTA E HIERARQUIA DE GÉNERO (</a:t>
            </a:r>
            <a:r>
              <a:rPr lang="pt-PT" dirty="0" err="1"/>
              <a:t>Graeber</a:t>
            </a:r>
            <a:r>
              <a:rPr lang="pt-PT" dirty="0"/>
              <a:t>). </a:t>
            </a:r>
          </a:p>
          <a:p>
            <a:pPr lvl="0"/>
            <a:r>
              <a:rPr lang="pt-PT" dirty="0" err="1"/>
              <a:t>Ee</a:t>
            </a:r>
            <a:r>
              <a:rPr lang="pt-PT" dirty="0"/>
              <a:t> procura especificidade e particularidade social da espécie humana harmonizando praticamente, de acordo com as possibilidades e as capacidades a cada um dos níveis de realidade, identidades e familiaridades (quotidiano), cuidados e hierarquias (género), poder e mercado (império).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375151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Sumário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Estado neoliberal como estado penal</a:t>
            </a:r>
          </a:p>
          <a:p>
            <a:r>
              <a:rPr lang="pt-PT" dirty="0"/>
              <a:t>Função penal está globalizada</a:t>
            </a:r>
          </a:p>
          <a:p>
            <a:r>
              <a:rPr lang="pt-PT" dirty="0"/>
              <a:t>Qual o papel da sociologia?</a:t>
            </a:r>
          </a:p>
          <a:p>
            <a:r>
              <a:rPr lang="pt-PT" dirty="0"/>
              <a:t>Antropologia jurídica: sacrifício penal</a:t>
            </a:r>
          </a:p>
          <a:p>
            <a:r>
              <a:rPr lang="pt-PT" dirty="0"/>
              <a:t>Crítica </a:t>
            </a:r>
            <a:r>
              <a:rPr lang="pt-PT" dirty="0" err="1"/>
              <a:t>anti-cartesiana</a:t>
            </a:r>
            <a:r>
              <a:rPr lang="pt-PT" dirty="0"/>
              <a:t>: trabalho e penas – duas faces da exploração/dominação da natureza</a:t>
            </a:r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sp>
        <p:nvSpPr>
          <p:cNvPr id="6" name="Triângulo isósceles 5"/>
          <p:cNvSpPr/>
          <p:nvPr/>
        </p:nvSpPr>
        <p:spPr>
          <a:xfrm rot="10800000">
            <a:off x="8082956" y="4149080"/>
            <a:ext cx="576064" cy="43204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36831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Estado Penal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315618"/>
          </a:xfrm>
        </p:spPr>
        <p:txBody>
          <a:bodyPr/>
          <a:lstStyle/>
          <a:p>
            <a:r>
              <a:rPr lang="pt-PT" dirty="0" err="1"/>
              <a:t>Loïc</a:t>
            </a:r>
            <a:r>
              <a:rPr lang="pt-PT" dirty="0"/>
              <a:t> </a:t>
            </a:r>
            <a:r>
              <a:rPr lang="pt-PT" dirty="0" err="1"/>
              <a:t>Wacquant</a:t>
            </a:r>
            <a:r>
              <a:rPr lang="pt-PT" dirty="0"/>
              <a:t>: extensão (exagerada?) do campo penal, nos EUA</a:t>
            </a:r>
          </a:p>
          <a:p>
            <a:endParaRPr lang="pt-PT" dirty="0"/>
          </a:p>
          <a:p>
            <a:r>
              <a:rPr lang="pt-PT" dirty="0"/>
              <a:t>Teorização do </a:t>
            </a:r>
            <a:r>
              <a:rPr lang="pt-PT" i="1" dirty="0"/>
              <a:t>campo</a:t>
            </a:r>
            <a:r>
              <a:rPr lang="pt-PT" dirty="0"/>
              <a:t> administrativo (</a:t>
            </a:r>
            <a:r>
              <a:rPr lang="pt-PT" dirty="0" err="1"/>
              <a:t>Bourdieu</a:t>
            </a:r>
            <a:r>
              <a:rPr lang="pt-PT" dirty="0"/>
              <a:t>) como gaiola de ferro (</a:t>
            </a:r>
            <a:r>
              <a:rPr lang="pt-PT" i="1" dirty="0"/>
              <a:t>capital</a:t>
            </a:r>
            <a:r>
              <a:rPr lang="pt-PT" dirty="0"/>
              <a:t> weberiano: positivo/negativo; mão direita e mão esquerda do estado; masculino/</a:t>
            </a:r>
            <a:r>
              <a:rPr lang="pt-PT" dirty="0" err="1"/>
              <a:t>femi-nino</a:t>
            </a:r>
            <a:r>
              <a:rPr lang="pt-P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59534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Crítica ao estado neoliberal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err="1"/>
              <a:t>Super</a:t>
            </a:r>
            <a:r>
              <a:rPr lang="pt-PT" dirty="0"/>
              <a:t> burocratização é produção do “estado mínimo” e tecnocrático</a:t>
            </a:r>
          </a:p>
          <a:p>
            <a:r>
              <a:rPr lang="pt-PT" dirty="0"/>
              <a:t>Contraste liberdade comercial global e encarceramento em massa (mérito + e -)</a:t>
            </a:r>
          </a:p>
          <a:p>
            <a:r>
              <a:rPr lang="pt-PT" dirty="0"/>
              <a:t>Surpresa face ao </a:t>
            </a:r>
            <a:r>
              <a:rPr lang="pt-PT" i="1" dirty="0">
                <a:hlinkClick r:id="rId2"/>
              </a:rPr>
              <a:t>monstro</a:t>
            </a:r>
            <a:r>
              <a:rPr lang="pt-PT" dirty="0"/>
              <a:t> e receio de expansão para a Europa</a:t>
            </a:r>
          </a:p>
          <a:p>
            <a:r>
              <a:rPr lang="pt-PT" dirty="0"/>
              <a:t>Espírito abolicionista e espírito securitário </a:t>
            </a:r>
            <a:r>
              <a:rPr lang="pt-PT" sz="2400" dirty="0"/>
              <a:t>(solidariedade ou culpa; igualdade ou discriminação)</a:t>
            </a:r>
          </a:p>
        </p:txBody>
      </p:sp>
    </p:spTree>
    <p:extLst>
      <p:ext uri="{BB962C8B-B14F-4D97-AF65-F5344CB8AC3E}">
        <p14:creationId xmlns:p14="http://schemas.microsoft.com/office/powerpoint/2010/main" val="1913485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Méritos da teoria do </a:t>
            </a:r>
            <a:br>
              <a:rPr lang="pt-PT" dirty="0"/>
            </a:br>
            <a:r>
              <a:rPr lang="pt-PT" dirty="0"/>
              <a:t>estado penal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pornografia da pobreza, </a:t>
            </a:r>
          </a:p>
          <a:p>
            <a:r>
              <a:rPr lang="pt-PT" dirty="0"/>
              <a:t>paralelismo entre as prisões (homens) e a dos apoios sociais (mulheres)</a:t>
            </a:r>
          </a:p>
          <a:p>
            <a:r>
              <a:rPr lang="pt-PT" dirty="0"/>
              <a:t>crescente influência penal-policial na organização das sociedades.</a:t>
            </a:r>
          </a:p>
          <a:p>
            <a:endParaRPr lang="pt-PT" dirty="0"/>
          </a:p>
          <a:p>
            <a:r>
              <a:rPr lang="pt-PT" dirty="0"/>
              <a:t>Críticos notam que a repugnância de classe não é típica das últimas décadas.</a:t>
            </a:r>
          </a:p>
        </p:txBody>
      </p:sp>
    </p:spTree>
    <p:extLst>
      <p:ext uri="{BB962C8B-B14F-4D97-AF65-F5344CB8AC3E}">
        <p14:creationId xmlns:p14="http://schemas.microsoft.com/office/powerpoint/2010/main" val="2143315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Estado penal global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r>
              <a:rPr lang="pt-PT" dirty="0"/>
              <a:t>Continuidade das políticas de segregação racial herdadas dos Descobrimentos? </a:t>
            </a:r>
            <a:r>
              <a:rPr lang="pt-PT" sz="1800" dirty="0"/>
              <a:t>(micro)</a:t>
            </a:r>
          </a:p>
          <a:p>
            <a:r>
              <a:rPr lang="pt-PT" dirty="0"/>
              <a:t>Complexo militar-penal-industrial </a:t>
            </a:r>
            <a:r>
              <a:rPr lang="pt-PT" sz="1800" dirty="0"/>
              <a:t>(macro)</a:t>
            </a:r>
          </a:p>
          <a:p>
            <a:r>
              <a:rPr lang="pt-PT" dirty="0" err="1"/>
              <a:t>Reacção</a:t>
            </a:r>
            <a:r>
              <a:rPr lang="pt-PT" dirty="0"/>
              <a:t> norte-americana às lutas do </a:t>
            </a:r>
            <a:r>
              <a:rPr lang="pt-PT" dirty="0" err="1"/>
              <a:t>precariado</a:t>
            </a:r>
            <a:r>
              <a:rPr lang="pt-PT" dirty="0"/>
              <a:t>? </a:t>
            </a:r>
            <a:r>
              <a:rPr lang="pt-PT" sz="1800" dirty="0"/>
              <a:t>(reprodução social)</a:t>
            </a:r>
            <a:endParaRPr lang="pt-PT" dirty="0"/>
          </a:p>
          <a:p>
            <a:r>
              <a:rPr lang="pt-PT" dirty="0"/>
              <a:t>Crise do modelo social mostra as suas raízes – sociedade misógina, elitista e dissimulada </a:t>
            </a:r>
            <a:r>
              <a:rPr lang="pt-PT" sz="1800" dirty="0"/>
              <a:t>(género, legitimidade política e pós-verdade)</a:t>
            </a:r>
          </a:p>
        </p:txBody>
      </p:sp>
    </p:spTree>
    <p:extLst>
      <p:ext uri="{BB962C8B-B14F-4D97-AF65-F5344CB8AC3E}">
        <p14:creationId xmlns:p14="http://schemas.microsoft.com/office/powerpoint/2010/main" val="4053476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Papel da sociologia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Revigorar a antropologia </a:t>
            </a:r>
            <a:r>
              <a:rPr lang="pt-PT" sz="1800" dirty="0"/>
              <a:t>(cuidados/identidades)</a:t>
            </a:r>
          </a:p>
          <a:p>
            <a:r>
              <a:rPr lang="pt-PT" dirty="0"/>
              <a:t>Estudar o sacrifício </a:t>
            </a:r>
            <a:r>
              <a:rPr lang="pt-PT" sz="1800" dirty="0"/>
              <a:t>(mágica contra a instabilidade)</a:t>
            </a:r>
          </a:p>
          <a:p>
            <a:r>
              <a:rPr lang="pt-PT" dirty="0"/>
              <a:t>Compreender função social das penas</a:t>
            </a:r>
          </a:p>
          <a:p>
            <a:r>
              <a:rPr lang="pt-PT" dirty="0"/>
              <a:t>Desenvolver anti-intelectualismo </a:t>
            </a:r>
            <a:r>
              <a:rPr lang="pt-PT" sz="1800" dirty="0"/>
              <a:t>(contra a aceitação acrítica das doutrinas, em particular as dos juristas)</a:t>
            </a:r>
            <a:endParaRPr lang="pt-PT" dirty="0"/>
          </a:p>
          <a:p>
            <a:r>
              <a:rPr lang="pt-PT" dirty="0"/>
              <a:t>Romper com a repugnância ao biologismo</a:t>
            </a:r>
          </a:p>
          <a:p>
            <a:r>
              <a:rPr lang="pt-PT" dirty="0"/>
              <a:t>Romper com a idolatria do trabalho </a:t>
            </a:r>
            <a:r>
              <a:rPr lang="pt-PT" sz="1800" dirty="0"/>
              <a:t>(frequentemente contraposto ao crime, como o bem ao mal)</a:t>
            </a:r>
            <a:endParaRPr lang="pt-PT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276865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Futuros Imaginativos uni-vos</a:t>
            </a:r>
          </a:p>
        </p:txBody>
      </p:sp>
      <p:cxnSp>
        <p:nvCxnSpPr>
          <p:cNvPr id="5" name="Conexão reta 4"/>
          <p:cNvCxnSpPr/>
          <p:nvPr/>
        </p:nvCxnSpPr>
        <p:spPr>
          <a:xfrm>
            <a:off x="3229943" y="2479535"/>
            <a:ext cx="756084" cy="6480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exão reta 6"/>
          <p:cNvCxnSpPr/>
          <p:nvPr/>
        </p:nvCxnSpPr>
        <p:spPr>
          <a:xfrm flipV="1">
            <a:off x="3977934" y="2589302"/>
            <a:ext cx="918102" cy="5400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exão reta 10"/>
          <p:cNvCxnSpPr/>
          <p:nvPr/>
        </p:nvCxnSpPr>
        <p:spPr>
          <a:xfrm flipH="1">
            <a:off x="3391960" y="4654283"/>
            <a:ext cx="594066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exão reta 12"/>
          <p:cNvCxnSpPr/>
          <p:nvPr/>
        </p:nvCxnSpPr>
        <p:spPr>
          <a:xfrm>
            <a:off x="3986026" y="4659104"/>
            <a:ext cx="702078" cy="3780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3607985" y="4898170"/>
            <a:ext cx="13644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Depressão </a:t>
            </a:r>
          </a:p>
          <a:p>
            <a:r>
              <a:rPr lang="pt-PT" dirty="0"/>
              <a:t>Esperança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4127333" y="2877928"/>
            <a:ext cx="19644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Juízos morais</a:t>
            </a:r>
          </a:p>
          <a:p>
            <a:r>
              <a:rPr lang="pt-PT" dirty="0"/>
              <a:t>Iguais para todos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1403648" y="2863570"/>
            <a:ext cx="23157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Interesses diversos, </a:t>
            </a:r>
          </a:p>
          <a:p>
            <a:r>
              <a:rPr lang="pt-PT" dirty="0"/>
              <a:t>livres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3428192" y="2125414"/>
            <a:ext cx="15568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Soberania</a:t>
            </a:r>
          </a:p>
          <a:p>
            <a:r>
              <a:rPr lang="pt-PT" dirty="0"/>
              <a:t>Legitimidade 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2125818" y="4113301"/>
            <a:ext cx="1567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Corrupção</a:t>
            </a:r>
          </a:p>
          <a:p>
            <a:r>
              <a:rPr lang="pt-PT" dirty="0"/>
              <a:t>Dinamismo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4498579" y="4099153"/>
            <a:ext cx="1560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Impunidade </a:t>
            </a:r>
          </a:p>
          <a:p>
            <a:r>
              <a:rPr lang="pt-PT" dirty="0"/>
              <a:t>Privilégios</a:t>
            </a:r>
          </a:p>
        </p:txBody>
      </p:sp>
      <p:cxnSp>
        <p:nvCxnSpPr>
          <p:cNvPr id="4" name="Conexão reta unidirecional 3"/>
          <p:cNvCxnSpPr/>
          <p:nvPr/>
        </p:nvCxnSpPr>
        <p:spPr>
          <a:xfrm>
            <a:off x="6030162" y="2848214"/>
            <a:ext cx="0" cy="174191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6240343" y="3302005"/>
            <a:ext cx="14285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Níveis de</a:t>
            </a:r>
          </a:p>
          <a:p>
            <a:r>
              <a:rPr lang="pt-PT" dirty="0"/>
              <a:t>Realidade </a:t>
            </a:r>
          </a:p>
          <a:p>
            <a:r>
              <a:rPr lang="pt-PT" dirty="0"/>
              <a:t>Social</a:t>
            </a:r>
          </a:p>
          <a:p>
            <a:r>
              <a:rPr lang="pt-PT" dirty="0"/>
              <a:t>Construídos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1759040" y="5606916"/>
            <a:ext cx="535589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00" b="1" dirty="0">
                <a:solidFill>
                  <a:srgbClr val="FF0000"/>
                </a:solidFill>
                <a:hlinkClick r:id="rId3"/>
              </a:rPr>
              <a:t>RENDIMENTO BÁSICO INCONDICIONAL</a:t>
            </a:r>
            <a:endParaRPr lang="pt-PT" b="1" dirty="0">
              <a:solidFill>
                <a:srgbClr val="FF0000"/>
              </a:solidFill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5112701" y="4759632"/>
            <a:ext cx="37808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000" b="1" dirty="0">
                <a:solidFill>
                  <a:srgbClr val="FF0000"/>
                </a:solidFill>
                <a:hlinkClick r:id="rId4"/>
              </a:rPr>
              <a:t>JUSTIÇA TRANSFORMATIVA </a:t>
            </a:r>
            <a:endParaRPr lang="pt-PT" sz="2000" b="1" dirty="0">
              <a:solidFill>
                <a:srgbClr val="FF0000"/>
              </a:solidFill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275064" y="3863500"/>
            <a:ext cx="290419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00" b="1" dirty="0">
                <a:solidFill>
                  <a:srgbClr val="FF0000"/>
                </a:solidFill>
                <a:hlinkClick r:id="rId5"/>
              </a:rPr>
              <a:t>ANTI-EXTRATIVISMO</a:t>
            </a:r>
            <a:endParaRPr lang="pt-PT" b="1" dirty="0">
              <a:solidFill>
                <a:srgbClr val="FF0000"/>
              </a:solidFill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2710639" y="1800324"/>
            <a:ext cx="426398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00" b="1" dirty="0">
                <a:solidFill>
                  <a:srgbClr val="FF0000"/>
                </a:solidFill>
                <a:hlinkClick r:id="rId6"/>
              </a:rPr>
              <a:t>DEMOCRACIA ABOLICIONISTA </a:t>
            </a:r>
            <a:endParaRPr lang="pt-PT" sz="2100" b="1" dirty="0">
              <a:solidFill>
                <a:srgbClr val="FF0000"/>
              </a:solidFill>
            </a:endParaRPr>
          </a:p>
        </p:txBody>
      </p:sp>
      <p:cxnSp>
        <p:nvCxnSpPr>
          <p:cNvPr id="8" name="Conexão reta 7"/>
          <p:cNvCxnSpPr/>
          <p:nvPr/>
        </p:nvCxnSpPr>
        <p:spPr>
          <a:xfrm>
            <a:off x="3977934" y="3127608"/>
            <a:ext cx="8093" cy="426260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xão reta 11"/>
          <p:cNvCxnSpPr/>
          <p:nvPr/>
        </p:nvCxnSpPr>
        <p:spPr>
          <a:xfrm flipH="1" flipV="1">
            <a:off x="3977934" y="4120187"/>
            <a:ext cx="8092" cy="534097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ixaDeTexto 23"/>
          <p:cNvSpPr txBox="1"/>
          <p:nvPr/>
        </p:nvSpPr>
        <p:spPr>
          <a:xfrm>
            <a:off x="2574888" y="3561712"/>
            <a:ext cx="312098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00" b="1" dirty="0">
                <a:solidFill>
                  <a:srgbClr val="FF0000"/>
                </a:solidFill>
              </a:rPr>
              <a:t>CIENCIA CENTRIFUGA</a:t>
            </a:r>
          </a:p>
        </p:txBody>
      </p:sp>
    </p:spTree>
    <p:extLst>
      <p:ext uri="{BB962C8B-B14F-4D97-AF65-F5344CB8AC3E}">
        <p14:creationId xmlns:p14="http://schemas.microsoft.com/office/powerpoint/2010/main" val="4190193000"/>
      </p:ext>
    </p:extLst>
  </p:cSld>
  <p:clrMapOvr>
    <a:masterClrMapping/>
  </p:clrMapOvr>
</p:sld>
</file>

<file path=ppt/theme/theme1.xml><?xml version="1.0" encoding="utf-8"?>
<a:theme xmlns:a="http://schemas.openxmlformats.org/drawingml/2006/main" name="Modelo de apresentação predefinido">
  <a:themeElements>
    <a:clrScheme name="Modelo de apresentação predefini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elo de apresentação predefini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elo de apresentação predefini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1804</TotalTime>
  <Words>827</Words>
  <Application>Microsoft Office PowerPoint</Application>
  <PresentationFormat>Apresentação no Ecrã (4:3)</PresentationFormat>
  <Paragraphs>145</Paragraphs>
  <Slides>20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20</vt:i4>
      </vt:variant>
    </vt:vector>
  </HeadingPairs>
  <TitlesOfParts>
    <vt:vector size="21" baseType="lpstr">
      <vt:lpstr>Modelo de apresentação predefinido</vt:lpstr>
      <vt:lpstr>O Estado Penal controla a instabilidade social</vt:lpstr>
      <vt:lpstr>Princípio de organização social </vt:lpstr>
      <vt:lpstr>Sumário</vt:lpstr>
      <vt:lpstr>Estado Penal</vt:lpstr>
      <vt:lpstr>Crítica ao estado neoliberal</vt:lpstr>
      <vt:lpstr>Méritos da teoria do  estado penal</vt:lpstr>
      <vt:lpstr>Estado penal global</vt:lpstr>
      <vt:lpstr>Papel da sociologia</vt:lpstr>
      <vt:lpstr>Futuros Imaginativos uni-vos</vt:lpstr>
      <vt:lpstr>Fim</vt:lpstr>
      <vt:lpstr>Antropologia jurídica</vt:lpstr>
      <vt:lpstr>Níveis de análise</vt:lpstr>
      <vt:lpstr>Sacrifício contra a instabilidade</vt:lpstr>
      <vt:lpstr>Sistema penal</vt:lpstr>
      <vt:lpstr>Anti-intelectualismo</vt:lpstr>
      <vt:lpstr>Romper com a repugnância ao biologismo</vt:lpstr>
      <vt:lpstr>Sociologia centrifuga </vt:lpstr>
      <vt:lpstr>Futuros Imaginativos uni-vos</vt:lpstr>
      <vt:lpstr>Fim</vt:lpstr>
      <vt:lpstr>Ver “consciência” PP</vt:lpstr>
    </vt:vector>
  </TitlesOfParts>
  <Company>O nome da sua organização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O seu nome de utilizador</dc:creator>
  <cp:lastModifiedBy>Antonio Dores</cp:lastModifiedBy>
  <cp:revision>186</cp:revision>
  <dcterms:created xsi:type="dcterms:W3CDTF">2005-12-05T12:20:13Z</dcterms:created>
  <dcterms:modified xsi:type="dcterms:W3CDTF">2017-01-25T16:43:29Z</dcterms:modified>
</cp:coreProperties>
</file>