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1" r:id="rId2"/>
    <p:sldId id="356" r:id="rId3"/>
    <p:sldId id="370" r:id="rId4"/>
    <p:sldId id="366" r:id="rId5"/>
    <p:sldId id="353" r:id="rId6"/>
    <p:sldId id="352" r:id="rId7"/>
    <p:sldId id="372" r:id="rId8"/>
    <p:sldId id="373" r:id="rId9"/>
    <p:sldId id="368" r:id="rId10"/>
    <p:sldId id="367" r:id="rId11"/>
    <p:sldId id="311" r:id="rId12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>
        <p:scale>
          <a:sx n="74" d="100"/>
          <a:sy n="74" d="100"/>
        </p:scale>
        <p:origin x="-96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89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11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534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PT" dirty="0"/>
              <a:t>O papel das ciências sociais na criação de condições de paz</a:t>
            </a:r>
            <a:br>
              <a:rPr lang="pt-PT" dirty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/>
              <a:t>António Pedro Dores, Maio 2017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Modos de organização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799868" y="2395683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Triângulo isósceles 4"/>
          <p:cNvSpPr/>
          <p:nvPr/>
        </p:nvSpPr>
        <p:spPr>
          <a:xfrm rot="10800000">
            <a:off x="770281" y="3157933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2606570" y="2379950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Triângulo isósceles 6"/>
          <p:cNvSpPr/>
          <p:nvPr/>
        </p:nvSpPr>
        <p:spPr>
          <a:xfrm>
            <a:off x="5148064" y="2311018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Triângulo isósceles 7"/>
          <p:cNvSpPr/>
          <p:nvPr/>
        </p:nvSpPr>
        <p:spPr>
          <a:xfrm rot="10800000">
            <a:off x="6545803" y="2311018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Triângulo isósceles 8"/>
          <p:cNvSpPr/>
          <p:nvPr/>
        </p:nvSpPr>
        <p:spPr>
          <a:xfrm>
            <a:off x="6516216" y="3004245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riângulo isósceles 9"/>
          <p:cNvSpPr/>
          <p:nvPr/>
        </p:nvSpPr>
        <p:spPr>
          <a:xfrm>
            <a:off x="5148064" y="3004245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riângulo isósceles 10"/>
          <p:cNvSpPr/>
          <p:nvPr/>
        </p:nvSpPr>
        <p:spPr>
          <a:xfrm rot="10800000">
            <a:off x="2591778" y="3104343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5116836" y="4049807"/>
            <a:ext cx="967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Luta de classes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239377" y="4035808"/>
            <a:ext cx="118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Pós-imperial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453358" y="3879041"/>
            <a:ext cx="1326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/>
              <a:t>Neo-liberalismo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20851" y="3959552"/>
            <a:ext cx="135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Oligarquia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99868" y="5160620"/>
            <a:ext cx="233910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Populismos</a:t>
            </a:r>
          </a:p>
          <a:p>
            <a:pPr algn="ctr"/>
            <a:r>
              <a:rPr lang="pt-PT" dirty="0"/>
              <a:t>Produtivista / rentista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846069" y="5160620"/>
            <a:ext cx="278473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Democratização</a:t>
            </a:r>
          </a:p>
          <a:p>
            <a:pPr algn="ctr"/>
            <a:r>
              <a:rPr lang="pt-PT" dirty="0"/>
              <a:t>Produtivista / rentista</a:t>
            </a:r>
          </a:p>
        </p:txBody>
      </p:sp>
    </p:spTree>
    <p:extLst>
      <p:ext uri="{BB962C8B-B14F-4D97-AF65-F5344CB8AC3E}">
        <p14:creationId xmlns:p14="http://schemas.microsoft.com/office/powerpoint/2010/main" val="4151696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4"/>
              </a:rPr>
              <a:t>http://iscte.pt/~apad/estesp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http://iscte.pt/~apad/estesp/trilogia.htm</a:t>
            </a:r>
            <a:r>
              <a:rPr lang="pt-PT" sz="2400" dirty="0"/>
              <a:t> </a:t>
            </a:r>
          </a:p>
          <a:p>
            <a:pPr algn="ctr">
              <a:buFontTx/>
              <a:buNone/>
            </a:pPr>
            <a:r>
              <a:rPr lang="pt-PT" sz="2400" dirty="0"/>
              <a:t> </a:t>
            </a:r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Índice das matérias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Visita a Lesbos, 2009</a:t>
            </a:r>
          </a:p>
          <a:p>
            <a:r>
              <a:rPr lang="pt-PT" dirty="0"/>
              <a:t>A moral e a violência</a:t>
            </a:r>
          </a:p>
          <a:p>
            <a:r>
              <a:rPr lang="pt-PT" dirty="0"/>
              <a:t>A teoria social e a violência</a:t>
            </a:r>
          </a:p>
          <a:p>
            <a:r>
              <a:rPr lang="pt-PT" dirty="0"/>
              <a:t>Pragmática sociológica, em tempo de transformações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915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Moral e violência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27732" y="1716236"/>
            <a:ext cx="8229600" cy="4525963"/>
          </a:xfrm>
        </p:spPr>
        <p:txBody>
          <a:bodyPr/>
          <a:lstStyle/>
          <a:p>
            <a:r>
              <a:rPr lang="pt-PT" dirty="0"/>
              <a:t>Vivemos na época menos violenta?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Vivemos na época mais violenta?</a:t>
            </a:r>
          </a:p>
        </p:txBody>
      </p:sp>
      <p:pic>
        <p:nvPicPr>
          <p:cNvPr id="1028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76872"/>
            <a:ext cx="27908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76997"/>
            <a:ext cx="2590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41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Teoria Loïc </a:t>
            </a:r>
            <a:r>
              <a:rPr lang="pt-PT" dirty="0" err="1"/>
              <a:t>Wacquant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2589707" y="1874942"/>
            <a:ext cx="4032448" cy="27338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>
                <a:solidFill>
                  <a:schemeClr val="tx1"/>
                </a:solidFill>
              </a:rPr>
              <a:t>Prison</a:t>
            </a:r>
            <a:endParaRPr lang="pt-PT" dirty="0">
              <a:solidFill>
                <a:schemeClr val="tx1"/>
              </a:solidFill>
            </a:endParaRP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CITY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 err="1">
                <a:solidFill>
                  <a:schemeClr val="tx1"/>
                </a:solidFill>
              </a:rPr>
              <a:t>Hiper-ghetto</a:t>
            </a:r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Anti ghetto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29988" y="2956302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/>
              <a:t>Punishing</a:t>
            </a:r>
            <a:r>
              <a:rPr lang="pt-PT" i="1" dirty="0"/>
              <a:t> </a:t>
            </a:r>
            <a:r>
              <a:rPr lang="pt-PT" i="1" dirty="0" err="1"/>
              <a:t>the</a:t>
            </a:r>
            <a:r>
              <a:rPr lang="pt-PT" i="1" dirty="0"/>
              <a:t> </a:t>
            </a:r>
            <a:r>
              <a:rPr lang="pt-PT" i="1" dirty="0" err="1"/>
              <a:t>poor</a:t>
            </a:r>
            <a:endParaRPr lang="pt-PT" i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52639" y="2956302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/>
              <a:t>Deadly</a:t>
            </a:r>
            <a:r>
              <a:rPr lang="pt-PT" i="1" dirty="0"/>
              <a:t> </a:t>
            </a:r>
            <a:r>
              <a:rPr lang="pt-PT" i="1" dirty="0" err="1"/>
              <a:t>symbiosis</a:t>
            </a:r>
            <a:endParaRPr lang="pt-PT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78165" y="1332787"/>
            <a:ext cx="16594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Neo-liberalism</a:t>
            </a:r>
            <a:endParaRPr lang="pt-PT" dirty="0"/>
          </a:p>
          <a:p>
            <a:pPr algn="ctr"/>
            <a:r>
              <a:rPr lang="pt-PT" sz="2800" dirty="0"/>
              <a:t>STATE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761184" y="5229200"/>
            <a:ext cx="16466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(BODY)</a:t>
            </a:r>
            <a:endParaRPr lang="pt-PT" dirty="0"/>
          </a:p>
          <a:p>
            <a:pPr algn="ctr"/>
            <a:r>
              <a:rPr lang="pt-PT" dirty="0"/>
              <a:t>Body </a:t>
            </a:r>
            <a:r>
              <a:rPr lang="pt-PT" dirty="0" err="1"/>
              <a:t>and</a:t>
            </a:r>
            <a:r>
              <a:rPr lang="pt-PT" dirty="0"/>
              <a:t> soul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827470" y="487144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/>
              <a:t>Urban</a:t>
            </a:r>
            <a:r>
              <a:rPr lang="pt-PT" i="1" dirty="0"/>
              <a:t> </a:t>
            </a:r>
            <a:r>
              <a:rPr lang="pt-PT" i="1" dirty="0" err="1"/>
              <a:t>outcast</a:t>
            </a:r>
            <a:endParaRPr lang="pt-PT" i="1" dirty="0"/>
          </a:p>
        </p:txBody>
      </p:sp>
      <p:sp>
        <p:nvSpPr>
          <p:cNvPr id="10" name="Retângulo 9"/>
          <p:cNvSpPr/>
          <p:nvPr/>
        </p:nvSpPr>
        <p:spPr>
          <a:xfrm>
            <a:off x="6615259" y="4402094"/>
            <a:ext cx="118494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RACE</a:t>
            </a:r>
          </a:p>
          <a:p>
            <a:r>
              <a:rPr lang="pt-PT" dirty="0"/>
              <a:t>(</a:t>
            </a:r>
            <a:r>
              <a:rPr lang="pt-PT" dirty="0" err="1"/>
              <a:t>ethnicity</a:t>
            </a:r>
            <a:r>
              <a:rPr lang="pt-PT" dirty="0"/>
              <a:t>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129988" y="4428981"/>
            <a:ext cx="136127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CLASS</a:t>
            </a:r>
          </a:p>
          <a:p>
            <a:pPr algn="ctr"/>
            <a:r>
              <a:rPr lang="pt-PT" dirty="0"/>
              <a:t>(</a:t>
            </a:r>
            <a:r>
              <a:rPr lang="pt-PT" dirty="0" err="1"/>
              <a:t>market</a:t>
            </a:r>
            <a:r>
              <a:rPr lang="pt-PT" dirty="0"/>
              <a:t>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23528" y="5877272"/>
            <a:ext cx="3938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 err="1"/>
              <a:t>Marginality</a:t>
            </a:r>
            <a:r>
              <a:rPr lang="pt-PT" sz="1100" dirty="0"/>
              <a:t>, </a:t>
            </a:r>
            <a:r>
              <a:rPr lang="pt-PT" sz="1100" dirty="0" err="1"/>
              <a:t>ethnicity</a:t>
            </a:r>
            <a:r>
              <a:rPr lang="pt-PT" sz="1100" dirty="0"/>
              <a:t> </a:t>
            </a:r>
            <a:r>
              <a:rPr lang="pt-PT" sz="1100" dirty="0" err="1"/>
              <a:t>and</a:t>
            </a:r>
            <a:r>
              <a:rPr lang="pt-PT" sz="1100" dirty="0"/>
              <a:t> </a:t>
            </a:r>
            <a:r>
              <a:rPr lang="pt-PT" sz="1100" dirty="0" err="1"/>
              <a:t>penality</a:t>
            </a:r>
            <a:r>
              <a:rPr lang="pt-PT" sz="1100" dirty="0"/>
              <a:t> in </a:t>
            </a:r>
            <a:r>
              <a:rPr lang="pt-PT" sz="1100" dirty="0" err="1"/>
              <a:t>the</a:t>
            </a:r>
            <a:r>
              <a:rPr lang="pt-PT" sz="1100" dirty="0"/>
              <a:t> neoliberal </a:t>
            </a:r>
            <a:r>
              <a:rPr lang="pt-PT" sz="1100" dirty="0" err="1"/>
              <a:t>city</a:t>
            </a:r>
            <a:r>
              <a:rPr lang="pt-PT" sz="1100" dirty="0"/>
              <a:t>, 2014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552121" y="1863804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 err="1"/>
              <a:t>Left</a:t>
            </a:r>
            <a:r>
              <a:rPr lang="pt-PT" b="1" i="1" dirty="0"/>
              <a:t> </a:t>
            </a:r>
            <a:r>
              <a:rPr lang="pt-PT" b="1" i="1" dirty="0" err="1"/>
              <a:t>hand</a:t>
            </a:r>
            <a:endParaRPr lang="pt-PT" b="1" i="1" dirty="0"/>
          </a:p>
          <a:p>
            <a:r>
              <a:rPr lang="pt-PT" dirty="0"/>
              <a:t>“</a:t>
            </a:r>
            <a:r>
              <a:rPr lang="pt-PT" dirty="0" err="1"/>
              <a:t>workfare</a:t>
            </a:r>
            <a:r>
              <a:rPr lang="pt-PT" dirty="0"/>
              <a:t>”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163293" y="1783423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 err="1"/>
              <a:t>Right</a:t>
            </a:r>
            <a:r>
              <a:rPr lang="pt-PT" b="1" i="1" dirty="0"/>
              <a:t> </a:t>
            </a:r>
            <a:r>
              <a:rPr lang="pt-PT" b="1" i="1" dirty="0" err="1"/>
              <a:t>hand</a:t>
            </a:r>
            <a:endParaRPr lang="pt-PT" b="1" i="1" dirty="0"/>
          </a:p>
          <a:p>
            <a:r>
              <a:rPr lang="pt-PT" dirty="0"/>
              <a:t>“</a:t>
            </a:r>
            <a:r>
              <a:rPr lang="pt-PT" dirty="0" err="1"/>
              <a:t>prisonfare</a:t>
            </a:r>
            <a:r>
              <a:rPr lang="pt-PT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6110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Princípio real de organização social 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203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140968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Misóginia</a:t>
            </a:r>
            <a:r>
              <a:rPr lang="pt-PT" dirty="0"/>
              <a:t> / </a:t>
            </a:r>
            <a:r>
              <a:rPr lang="pt-PT" dirty="0" err="1"/>
              <a:t>afectiva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50153" y="3131676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Dissimulação / cognitiva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39692" y="141763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Elitismo / desejo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661789" y="5584379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Elitismo / sacrificial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55576" y="3784178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Misóginia</a:t>
            </a:r>
            <a:r>
              <a:rPr lang="pt-PT" dirty="0"/>
              <a:t> / doméstica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985201" y="3784178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Dissimulação / humilhação</a:t>
            </a:r>
          </a:p>
        </p:txBody>
      </p:sp>
    </p:spTree>
    <p:extLst>
      <p:ext uri="{BB962C8B-B14F-4D97-AF65-F5344CB8AC3E}">
        <p14:creationId xmlns:p14="http://schemas.microsoft.com/office/powerpoint/2010/main" val="231417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Integração e exclusão sociais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827584" y="2060848"/>
            <a:ext cx="7200801" cy="4069443"/>
            <a:chOff x="0" y="0"/>
            <a:chExt cx="4183145" cy="1400175"/>
          </a:xfrm>
        </p:grpSpPr>
        <p:grpSp>
          <p:nvGrpSpPr>
            <p:cNvPr id="6" name="Grupo 5"/>
            <p:cNvGrpSpPr/>
            <p:nvPr/>
          </p:nvGrpSpPr>
          <p:grpSpPr>
            <a:xfrm>
              <a:off x="1171575" y="0"/>
              <a:ext cx="1355091" cy="1400175"/>
              <a:chOff x="-2" y="0"/>
              <a:chExt cx="2736306" cy="3992202"/>
            </a:xfrm>
          </p:grpSpPr>
          <p:sp>
            <p:nvSpPr>
              <p:cNvPr id="9" name="Triângulo isósceles 8"/>
              <p:cNvSpPr/>
              <p:nvPr/>
            </p:nvSpPr>
            <p:spPr>
              <a:xfrm>
                <a:off x="0" y="0"/>
                <a:ext cx="2736304" cy="1800200"/>
              </a:xfrm>
              <a:prstGeom prst="triangl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endParaRPr lang="pt-PT"/>
              </a:p>
            </p:txBody>
          </p:sp>
          <p:sp>
            <p:nvSpPr>
              <p:cNvPr id="10" name="Triângulo isósceles 9"/>
              <p:cNvSpPr/>
              <p:nvPr/>
            </p:nvSpPr>
            <p:spPr>
              <a:xfrm rot="10800000">
                <a:off x="-2" y="2192001"/>
                <a:ext cx="2736304" cy="1800201"/>
              </a:xfrm>
              <a:prstGeom prst="triangl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endParaRPr lang="pt-PT"/>
              </a:p>
            </p:txBody>
          </p:sp>
        </p:grpSp>
        <p:cxnSp>
          <p:nvCxnSpPr>
            <p:cNvPr id="7" name="Conexão reta 6"/>
            <p:cNvCxnSpPr/>
            <p:nvPr/>
          </p:nvCxnSpPr>
          <p:spPr>
            <a:xfrm flipV="1">
              <a:off x="0" y="685800"/>
              <a:ext cx="3390900" cy="95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Caixa de Texto 2"/>
            <p:cNvSpPr txBox="1">
              <a:spLocks noChangeArrowheads="1"/>
            </p:cNvSpPr>
            <p:nvPr/>
          </p:nvSpPr>
          <p:spPr bwMode="auto">
            <a:xfrm>
              <a:off x="3419475" y="561975"/>
              <a:ext cx="763670" cy="2571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PT" sz="2400" u="sn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Espelho</a:t>
              </a:r>
              <a:endPara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9"/>
          <p:cNvSpPr>
            <a:spLocks noChangeArrowheads="1"/>
          </p:cNvSpPr>
          <p:nvPr/>
        </p:nvSpPr>
        <p:spPr bwMode="auto">
          <a:xfrm flipV="1">
            <a:off x="-4529353" y="452759"/>
            <a:ext cx="15740340" cy="5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9044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Tipos de relações sociais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799868" y="2395683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Triângulo isósceles 4"/>
          <p:cNvSpPr/>
          <p:nvPr/>
        </p:nvSpPr>
        <p:spPr>
          <a:xfrm rot="10800000">
            <a:off x="770281" y="3157933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2606570" y="2379950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Triângulo isósceles 6"/>
          <p:cNvSpPr/>
          <p:nvPr/>
        </p:nvSpPr>
        <p:spPr>
          <a:xfrm>
            <a:off x="5148064" y="2311018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Triângulo isósceles 7"/>
          <p:cNvSpPr/>
          <p:nvPr/>
        </p:nvSpPr>
        <p:spPr>
          <a:xfrm rot="10800000">
            <a:off x="6545803" y="2311018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Triângulo isósceles 8"/>
          <p:cNvSpPr/>
          <p:nvPr/>
        </p:nvSpPr>
        <p:spPr>
          <a:xfrm>
            <a:off x="6516216" y="3004245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riângulo isósceles 9"/>
          <p:cNvSpPr/>
          <p:nvPr/>
        </p:nvSpPr>
        <p:spPr>
          <a:xfrm>
            <a:off x="5148064" y="3004245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riângulo isósceles 10"/>
          <p:cNvSpPr/>
          <p:nvPr/>
        </p:nvSpPr>
        <p:spPr>
          <a:xfrm rot="10800000">
            <a:off x="2591778" y="3104343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4049807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Autoritárias</a:t>
            </a:r>
          </a:p>
          <a:p>
            <a:pPr algn="ctr"/>
            <a:r>
              <a:rPr lang="pt-PT" dirty="0"/>
              <a:t>(proibir)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239376" y="4035808"/>
            <a:ext cx="1933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Discriminatórias</a:t>
            </a:r>
          </a:p>
          <a:p>
            <a:r>
              <a:rPr lang="pt-PT" dirty="0"/>
              <a:t>(revolução) 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453358" y="3879041"/>
            <a:ext cx="1326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Abertas (marginal)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20851" y="3959552"/>
            <a:ext cx="1458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Moralistas</a:t>
            </a:r>
          </a:p>
          <a:p>
            <a:r>
              <a:rPr lang="pt-PT" dirty="0"/>
              <a:t>(submissão)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947345" y="5160620"/>
            <a:ext cx="204414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Populismos</a:t>
            </a:r>
          </a:p>
          <a:p>
            <a:pPr algn="ctr"/>
            <a:r>
              <a:rPr lang="pt-PT" dirty="0"/>
              <a:t>humor / conflito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846069" y="5160620"/>
            <a:ext cx="278473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/>
              <a:t>Democratização</a:t>
            </a:r>
          </a:p>
          <a:p>
            <a:pPr algn="ctr"/>
            <a:r>
              <a:rPr lang="pt-PT"/>
              <a:t>humor </a:t>
            </a:r>
            <a:r>
              <a:rPr lang="pt-PT" dirty="0"/>
              <a:t>/ violência</a:t>
            </a:r>
          </a:p>
        </p:txBody>
      </p:sp>
    </p:spTree>
    <p:extLst>
      <p:ext uri="{BB962C8B-B14F-4D97-AF65-F5344CB8AC3E}">
        <p14:creationId xmlns:p14="http://schemas.microsoft.com/office/powerpoint/2010/main" val="2961214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 teoria social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Trata da violência? 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Ou não trata da violência?</a:t>
            </a:r>
          </a:p>
        </p:txBody>
      </p:sp>
      <p:pic>
        <p:nvPicPr>
          <p:cNvPr id="2050" name="Picture 2" descr="Image result for divisão f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04864"/>
            <a:ext cx="285750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paises fot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40347"/>
            <a:ext cx="3491880" cy="211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72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Relação moral </a:t>
            </a:r>
            <a:br>
              <a:rPr lang="pt-PT" dirty="0"/>
            </a:br>
            <a:r>
              <a:rPr lang="pt-PT" dirty="0"/>
              <a:t>estado-sociedade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436672"/>
              </p:ext>
            </p:extLst>
          </p:nvPr>
        </p:nvGraphicFramePr>
        <p:xfrm>
          <a:off x="1524000" y="1988840"/>
          <a:ext cx="6096000" cy="3112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5988529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540788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1121100774"/>
                    </a:ext>
                  </a:extLst>
                </a:gridCol>
              </a:tblGrid>
              <a:tr h="1037373">
                <a:tc>
                  <a:txBody>
                    <a:bodyPr/>
                    <a:lstStyle/>
                    <a:p>
                      <a:pPr algn="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Aplicação</a:t>
                      </a:r>
                    </a:p>
                    <a:p>
                      <a:pPr algn="r"/>
                      <a:endParaRPr lang="pt-PT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Lei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Suave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Dura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2486409"/>
                  </a:ext>
                </a:extLst>
              </a:tr>
              <a:tr h="1037373">
                <a:tc>
                  <a:txBody>
                    <a:bodyPr/>
                    <a:lstStyle/>
                    <a:p>
                      <a:endParaRPr lang="pt-PT" b="1" dirty="0"/>
                    </a:p>
                    <a:p>
                      <a:r>
                        <a:rPr lang="pt-PT" b="1" dirty="0"/>
                        <a:t>Tolerante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Sociedades</a:t>
                      </a:r>
                      <a:r>
                        <a:rPr lang="pt-PT" baseline="0" dirty="0"/>
                        <a:t> abertas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Sociedades discriminatórias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0872843"/>
                  </a:ext>
                </a:extLst>
              </a:tr>
              <a:tr h="1037373">
                <a:tc>
                  <a:txBody>
                    <a:bodyPr/>
                    <a:lstStyle/>
                    <a:p>
                      <a:endParaRPr lang="pt-PT" b="1" dirty="0"/>
                    </a:p>
                    <a:p>
                      <a:r>
                        <a:rPr lang="pt-PT" b="1" dirty="0"/>
                        <a:t>Rígida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Sociedades moralistas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Sociedades</a:t>
                      </a:r>
                      <a:r>
                        <a:rPr lang="pt-PT" baseline="0" dirty="0"/>
                        <a:t> autoritárias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07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959166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231</Words>
  <Application>Microsoft Office PowerPoint</Application>
  <PresentationFormat>Apresentação no Ecrã (4:3)</PresentationFormat>
  <Paragraphs>103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Modelo de apresentação predefinido</vt:lpstr>
      <vt:lpstr>O papel das ciências sociais na criação de condições de paz </vt:lpstr>
      <vt:lpstr>Índice das matérias</vt:lpstr>
      <vt:lpstr>Moral e violência</vt:lpstr>
      <vt:lpstr>Teoria Loïc Wacquant</vt:lpstr>
      <vt:lpstr>Princípio real de organização social </vt:lpstr>
      <vt:lpstr>Integração e exclusão sociais</vt:lpstr>
      <vt:lpstr>Tipos de relações sociais</vt:lpstr>
      <vt:lpstr>A teoria social</vt:lpstr>
      <vt:lpstr>Relação moral  estado-sociedade</vt:lpstr>
      <vt:lpstr>Modos de organização</vt:lpstr>
      <vt:lpstr>Fim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151</cp:revision>
  <dcterms:created xsi:type="dcterms:W3CDTF">2005-12-05T12:20:13Z</dcterms:created>
  <dcterms:modified xsi:type="dcterms:W3CDTF">2017-04-12T08:48:41Z</dcterms:modified>
</cp:coreProperties>
</file>