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6" r:id="rId4"/>
    <p:sldId id="257" r:id="rId5"/>
    <p:sldId id="260" r:id="rId6"/>
    <p:sldId id="272" r:id="rId7"/>
    <p:sldId id="271" r:id="rId8"/>
    <p:sldId id="270" r:id="rId9"/>
    <p:sldId id="273" r:id="rId10"/>
    <p:sldId id="262" r:id="rId11"/>
    <p:sldId id="258" r:id="rId12"/>
    <p:sldId id="265" r:id="rId13"/>
    <p:sldId id="264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93C-F4F1-4870-A089-836131395966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B6CC-E6EC-48EB-BCB0-5E32A44F5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>
                <a:solidFill>
                  <a:srgbClr val="000000"/>
                </a:solidFill>
              </a:rPr>
              <a:pPr/>
              <a:t>6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5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14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2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EB50-B3EA-4363-8203-47F5C3C5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684F5-768C-47D0-853E-C23A7F5D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544B09-A770-42AA-ADB2-089CD89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07C000-D8A3-4616-8AD7-8D31A646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3FC8A-2A94-40B9-A6CF-9A0183A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1C6F-8E28-4A64-9C84-E97A5C11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2F594E9-3BD4-4785-A408-ECAE61BB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DDA264-8A76-4334-B7F6-6164F59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BE01-81BD-445C-A8DC-BD37A53E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F91DB8-DE6D-4B8E-922A-7105FA3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9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7CAB-283D-4316-8453-995B8299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0E7123-4472-4705-BE73-AB0682883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F86B7-B8D3-431D-A287-614CBD3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4FE68A-DC32-4EF4-8B24-AA21802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9E2686-DECC-49D1-AC6F-BDBE700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F94C-31B5-4477-9623-4AC0880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05A65-41D8-4AF3-A944-F2263FF3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05F7E2-5350-40AB-B068-DF63BF9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573A05-BAB1-4896-B9F4-21DC73AE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F016-27F9-4B98-877A-D038C0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5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2889-A890-46DE-A195-D9D735C7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19BBA1-9ECF-4376-8D8E-E5B0E5B0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BC635-F872-49FB-BDD1-C33CC41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558A40-F998-4831-A658-AA24D7A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5B325D-3337-432E-9BEA-29D92E0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8E539-7377-4DB2-81B3-A9235E02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E5FF8C-743B-408D-B549-0659F490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AD0CF60-FFFF-482E-B0DC-4546AAF7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DEE2-8B7B-4B64-B2AA-E20112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C7DB1E-CD58-4A4A-85EE-4938D28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4F0435-1C1B-4697-8BA9-1DC347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2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6EBA-81E1-4264-A31F-BB3416A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784100-F059-4B0F-8C03-11C574EA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DE21ED9-D25D-45DA-B837-62FBF3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01EF3F-91CE-4CBB-9E25-4211020A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039AB4A-F40F-47BB-A5E2-FF26B2B9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009E7D-845E-4DEB-8CA8-BCC4D60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09F0689-7BA6-4712-885B-FDEE9DC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C334565-84FE-4F75-AACC-D61419A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4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D290-9A84-4032-97C1-5E6EEA37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F04E6E0-77D0-4B62-96CD-0B1FC55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36EA7E-A739-4CCF-8156-FFA7749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B55CA1-A617-4A15-A9E3-FC679F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10A62A-6BAE-4544-BB8C-41FC57B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090DFB-D7CE-4287-B4CD-04F05506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DE96F8-C7FA-4ED1-96D3-D61F074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52B-9291-4257-8D86-A659B97B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23C8AE-24BD-493F-8571-963BE64D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7BD80C2-9F8C-4552-BEDF-62EBB7F9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304D01-2C77-42DA-86F5-4A52D6C7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8BC035-32E7-4D24-80AB-F8E1090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E7491D-C2AD-4C14-BBBF-7B14FB76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10CB-5325-4A85-BAD5-269B8856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7B6764-3007-451D-A894-E115ADA3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49D9E0-A497-462C-B42F-E4455115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DD2FF7-48E5-4C75-B902-497C6BF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595DD9-B7AC-4F14-9013-CF237C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24BFD0-A4E3-4D2F-BC70-3A4E905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1C8013-6CF2-46CA-923C-F1D6E559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D6C736-F131-4F2E-8A77-5CA5E4A2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4FEB20-917C-4C8C-AC64-1D0BFD5B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D48-5CD1-4F2B-862A-584DA159E584}" type="datetimeFigureOut">
              <a:rPr lang="pt-PT" smtClean="0"/>
              <a:t>09/06/2018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BDAA8F-B685-4954-B89C-30481AA7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F9C48-2F1C-4F53-8530-6B5CA800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iscte-iul.pt/~apad/novosite2007/EPLCS.html" TargetMode="External"/><Relationship Id="rId3" Type="http://schemas.openxmlformats.org/officeDocument/2006/relationships/hyperlink" Target="http://iscte.pt/~apad" TargetMode="External"/><Relationship Id="rId7" Type="http://schemas.openxmlformats.org/officeDocument/2006/relationships/hyperlink" Target="https://www.worldsshne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iscte-iul.pt/~apad/PrisoesEuropa/" TargetMode="Externa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CD7D-58D8-43E3-9DCB-3D62B0B1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Aparelhos ideológicos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C76B4-C933-4E9E-ADD1-B0C8AEAB2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Como vamos reinventar a Universidade?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António Pedro Dores, Junho 2018</a:t>
            </a:r>
          </a:p>
        </p:txBody>
      </p:sp>
    </p:spTree>
    <p:extLst>
      <p:ext uri="{BB962C8B-B14F-4D97-AF65-F5344CB8AC3E}">
        <p14:creationId xmlns:p14="http://schemas.microsoft.com/office/powerpoint/2010/main" val="3018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7EED79-9F7F-4836-A88C-379F9B424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2887"/>
            <a:ext cx="97536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C4C4EB-C5AE-42B6-A80B-D05EA88F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3" y="0"/>
            <a:ext cx="9984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1CFBC7-030F-4EDD-994A-1C43E069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3" y="489407"/>
            <a:ext cx="9009112" cy="53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EC82AC-8586-4AE5-9E8A-E286639FC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5" y="241788"/>
            <a:ext cx="4410807" cy="66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2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96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António Pedro Dores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>
              <a:hlinkClick r:id="rId4"/>
            </a:endParaRPr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Trilogia de estados de espírito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/>
              <a:t> </a:t>
            </a:r>
            <a:r>
              <a:rPr lang="pt-PT" sz="2400" dirty="0">
                <a:hlinkClick r:id="rId6"/>
              </a:rPr>
              <a:t>Observatório Europeu das Prisões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7"/>
              </a:rPr>
              <a:t>World Social </a:t>
            </a:r>
            <a:r>
              <a:rPr lang="pt-PT" sz="2400" dirty="0" err="1">
                <a:hlinkClick r:id="rId7"/>
              </a:rPr>
              <a:t>Sciences</a:t>
            </a:r>
            <a:r>
              <a:rPr lang="pt-PT" sz="2400" dirty="0">
                <a:hlinkClick r:id="rId7"/>
              </a:rPr>
              <a:t> &amp; </a:t>
            </a:r>
            <a:r>
              <a:rPr lang="pt-PT" sz="2400" dirty="0" err="1">
                <a:hlinkClick r:id="rId7"/>
              </a:rPr>
              <a:t>Humanities</a:t>
            </a:r>
            <a:r>
              <a:rPr lang="pt-PT" sz="2400" dirty="0">
                <a:hlinkClick r:id="rId7"/>
              </a:rPr>
              <a:t> Net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8"/>
              </a:rPr>
              <a:t>Escola para lá das ciências sociais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85799"/>
            <a:ext cx="10515600" cy="2322305"/>
          </a:xfrm>
        </p:spPr>
        <p:txBody>
          <a:bodyPr/>
          <a:lstStyle/>
          <a:p>
            <a:r>
              <a:rPr lang="pt-PT" dirty="0"/>
              <a:t>Papel das escolas para o Império</a:t>
            </a:r>
          </a:p>
          <a:p>
            <a:r>
              <a:rPr lang="pt-PT" dirty="0"/>
              <a:t>Papel das ciências sociais nas escolas</a:t>
            </a:r>
          </a:p>
          <a:p>
            <a:r>
              <a:rPr lang="pt-PT" dirty="0"/>
              <a:t>O império espiritual de que a universidade é uma dimensão</a:t>
            </a:r>
          </a:p>
        </p:txBody>
      </p:sp>
    </p:spTree>
    <p:extLst>
      <p:ext uri="{BB962C8B-B14F-4D97-AF65-F5344CB8AC3E}">
        <p14:creationId xmlns:p14="http://schemas.microsoft.com/office/powerpoint/2010/main" val="21108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6F4E8-E2B8-4036-84F6-3888C757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Império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8C1234B-4D13-427F-B30C-9D7D2D2C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7" y="2064164"/>
            <a:ext cx="9127435" cy="3886062"/>
          </a:xfrm>
        </p:spPr>
        <p:txBody>
          <a:bodyPr/>
          <a:lstStyle/>
          <a:p>
            <a:r>
              <a:rPr lang="pt-PT" dirty="0"/>
              <a:t>Modo de organização (micro, meso ou macro)</a:t>
            </a:r>
          </a:p>
          <a:p>
            <a:r>
              <a:rPr lang="pt-PT" dirty="0"/>
              <a:t>Império é </a:t>
            </a:r>
            <a:r>
              <a:rPr lang="pt-PT" b="1" i="1" dirty="0"/>
              <a:t>misógino, elitista e dissimulado</a:t>
            </a:r>
          </a:p>
          <a:p>
            <a:r>
              <a:rPr lang="pt-PT" dirty="0"/>
              <a:t>Universidade e escola servem sobretudo a dissimulação</a:t>
            </a:r>
          </a:p>
          <a:p>
            <a:r>
              <a:rPr lang="pt-PT" dirty="0"/>
              <a:t>Universidade e escola servem o império</a:t>
            </a:r>
          </a:p>
          <a:p>
            <a:r>
              <a:rPr lang="pt-PT" dirty="0"/>
              <a:t>Produção de conhecimentos é rara e é sobretudo roubar</a:t>
            </a:r>
          </a:p>
          <a:p>
            <a:r>
              <a:rPr lang="pt-PT" dirty="0"/>
              <a:t>Maior produção das universidades é misoginia e elitismo, dissimulados em praxes, cultos de personalidade, currículos </a:t>
            </a:r>
          </a:p>
        </p:txBody>
      </p:sp>
    </p:spTree>
    <p:extLst>
      <p:ext uri="{BB962C8B-B14F-4D97-AF65-F5344CB8AC3E}">
        <p14:creationId xmlns:p14="http://schemas.microsoft.com/office/powerpoint/2010/main" val="76311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70AE38-81D3-401C-9ED0-57F5FAA8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90500"/>
            <a:ext cx="91249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8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2DF251-5D16-4018-867A-639850B15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23" y="0"/>
            <a:ext cx="9510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Teorias sociais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809720" y="2071678"/>
          <a:ext cx="8329642" cy="118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Política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Cultura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Sociedade (moderna)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81290" y="157161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</a:rPr>
              <a:t>Estrutural funcionalismo, comunicação social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38414" y="378619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</a:rPr>
              <a:t>Crítica de </a:t>
            </a:r>
            <a:r>
              <a:rPr lang="pt-PT" dirty="0" err="1">
                <a:solidFill>
                  <a:srgbClr val="000000"/>
                </a:solidFill>
              </a:rPr>
              <a:t>Giddens</a:t>
            </a:r>
            <a:r>
              <a:rPr lang="pt-PT" dirty="0">
                <a:solidFill>
                  <a:srgbClr val="000000"/>
                </a:solidFill>
              </a:rPr>
              <a:t>, relações internacionais</a:t>
            </a:r>
          </a:p>
        </p:txBody>
      </p:sp>
      <p:graphicFrame>
        <p:nvGraphicFramePr>
          <p:cNvPr id="9" name="Marcador de Posição de Conteúdo 5"/>
          <p:cNvGraphicFramePr>
            <a:graphicFrameLocks/>
          </p:cNvGraphicFramePr>
          <p:nvPr/>
        </p:nvGraphicFramePr>
        <p:xfrm>
          <a:off x="2024034" y="4357694"/>
          <a:ext cx="8329642" cy="118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Capitalismo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Industrialismo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Guerra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Controlo social (segurança)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Teoria de </a:t>
            </a:r>
            <a:r>
              <a:rPr lang="pt-PT" dirty="0" err="1"/>
              <a:t>Loïc</a:t>
            </a:r>
            <a:r>
              <a:rPr lang="pt-PT" dirty="0"/>
              <a:t> </a:t>
            </a:r>
            <a:r>
              <a:rPr lang="pt-PT" dirty="0" err="1"/>
              <a:t>Wacquant</a:t>
            </a:r>
            <a:endParaRPr lang="pt-PT" dirty="0"/>
          </a:p>
        </p:txBody>
      </p:sp>
      <p:sp>
        <p:nvSpPr>
          <p:cNvPr id="4" name="Triângulo isósceles 3"/>
          <p:cNvSpPr/>
          <p:nvPr/>
        </p:nvSpPr>
        <p:spPr>
          <a:xfrm>
            <a:off x="4113707" y="1874942"/>
            <a:ext cx="4032448" cy="27338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Prisão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CIDADE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 err="1">
                <a:solidFill>
                  <a:schemeClr val="tx1"/>
                </a:solidFill>
              </a:rPr>
              <a:t>Hiper-gueto</a:t>
            </a:r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>
                <a:solidFill>
                  <a:schemeClr val="tx1"/>
                </a:solidFill>
              </a:rPr>
              <a:t>Anti gueto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53989" y="2956302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Punir a pobreza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76639" y="2956302"/>
            <a:ext cx="14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Simbiose letal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02166" y="1332788"/>
            <a:ext cx="16594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Neo-liberalismo</a:t>
            </a:r>
            <a:endParaRPr lang="pt-PT" dirty="0"/>
          </a:p>
          <a:p>
            <a:pPr algn="ctr"/>
            <a:r>
              <a:rPr lang="pt-PT" sz="2800" dirty="0"/>
              <a:t>ESTADO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85341" y="5229201"/>
            <a:ext cx="14462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dirty="0"/>
              <a:t>(CORPO)</a:t>
            </a:r>
            <a:endParaRPr lang="pt-PT" dirty="0"/>
          </a:p>
          <a:p>
            <a:pPr algn="ctr"/>
            <a:r>
              <a:rPr lang="pt-PT" dirty="0"/>
              <a:t>Corpo e alma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51470" y="4871440"/>
            <a:ext cx="171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Exclusão urbana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139259" y="4402095"/>
            <a:ext cx="13119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dirty="0"/>
              <a:t>RAÇA</a:t>
            </a:r>
          </a:p>
          <a:p>
            <a:r>
              <a:rPr lang="pt-PT" dirty="0"/>
              <a:t>(etnicidade)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53989" y="4428982"/>
            <a:ext cx="125361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/>
              <a:t>CLASSE</a:t>
            </a:r>
          </a:p>
          <a:p>
            <a:pPr algn="ctr"/>
            <a:r>
              <a:rPr lang="pt-PT" dirty="0"/>
              <a:t>(mercado)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47528" y="5877272"/>
            <a:ext cx="3698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err="1"/>
              <a:t>Marginality</a:t>
            </a:r>
            <a:r>
              <a:rPr lang="pt-PT" sz="1100" dirty="0"/>
              <a:t>, </a:t>
            </a:r>
            <a:r>
              <a:rPr lang="pt-PT" sz="1100" dirty="0" err="1"/>
              <a:t>ethnicity</a:t>
            </a:r>
            <a:r>
              <a:rPr lang="pt-PT" sz="1100" dirty="0"/>
              <a:t> </a:t>
            </a:r>
            <a:r>
              <a:rPr lang="pt-PT" sz="1100" dirty="0" err="1"/>
              <a:t>and</a:t>
            </a:r>
            <a:r>
              <a:rPr lang="pt-PT" sz="1100" dirty="0"/>
              <a:t> </a:t>
            </a:r>
            <a:r>
              <a:rPr lang="pt-PT" sz="1100" dirty="0" err="1"/>
              <a:t>penality</a:t>
            </a:r>
            <a:r>
              <a:rPr lang="pt-PT" sz="1100" dirty="0"/>
              <a:t> in </a:t>
            </a:r>
            <a:r>
              <a:rPr lang="pt-PT" sz="1100" dirty="0" err="1"/>
              <a:t>the</a:t>
            </a:r>
            <a:r>
              <a:rPr lang="pt-PT" sz="1100" dirty="0"/>
              <a:t> neoliberal </a:t>
            </a:r>
            <a:r>
              <a:rPr lang="pt-PT" sz="1100" dirty="0" err="1"/>
              <a:t>city</a:t>
            </a:r>
            <a:r>
              <a:rPr lang="pt-PT" sz="1100" dirty="0"/>
              <a:t>, 2014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76122" y="1863805"/>
            <a:ext cx="1581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/>
              <a:t>Mão esquerda</a:t>
            </a:r>
          </a:p>
          <a:p>
            <a:r>
              <a:rPr lang="pt-PT" dirty="0"/>
              <a:t>Regime laboral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687293" y="1783424"/>
            <a:ext cx="174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i="1" dirty="0"/>
              <a:t>Mão direita</a:t>
            </a:r>
          </a:p>
          <a:p>
            <a:pPr algn="ctr"/>
            <a:r>
              <a:rPr lang="pt-PT" dirty="0"/>
              <a:t>Regime prisional</a:t>
            </a:r>
          </a:p>
        </p:txBody>
      </p:sp>
    </p:spTree>
    <p:extLst>
      <p:ext uri="{BB962C8B-B14F-4D97-AF65-F5344CB8AC3E}">
        <p14:creationId xmlns:p14="http://schemas.microsoft.com/office/powerpoint/2010/main" val="337835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Princípio real de organização social </a:t>
            </a:r>
          </a:p>
        </p:txBody>
      </p:sp>
      <p:sp>
        <p:nvSpPr>
          <p:cNvPr id="4" name="Triângulo isósceles 3"/>
          <p:cNvSpPr/>
          <p:nvPr/>
        </p:nvSpPr>
        <p:spPr>
          <a:xfrm>
            <a:off x="4727848" y="1700808"/>
            <a:ext cx="2736304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riângulo isósceles 5"/>
          <p:cNvSpPr/>
          <p:nvPr/>
        </p:nvSpPr>
        <p:spPr>
          <a:xfrm rot="10800000">
            <a:off x="4727848" y="3784178"/>
            <a:ext cx="2736304" cy="18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279576" y="3140968"/>
            <a:ext cx="201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Misóginia</a:t>
            </a:r>
            <a:r>
              <a:rPr lang="pt-PT" dirty="0"/>
              <a:t> / </a:t>
            </a:r>
            <a:r>
              <a:rPr lang="pt-PT" dirty="0" err="1"/>
              <a:t>afectiva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74153" y="3131676"/>
            <a:ext cx="244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Dissimulação / cognitiva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163693" y="141763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Elitismo / desejo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85790" y="558437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Elitismo / sacrificial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79577" y="3784178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Misóginia</a:t>
            </a:r>
            <a:r>
              <a:rPr lang="pt-PT" dirty="0"/>
              <a:t> / doméstica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09202" y="3784178"/>
            <a:ext cx="270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Dissimulação / humilhação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7DCE5D-10AC-4395-A083-CF597B85493B}"/>
              </a:ext>
            </a:extLst>
          </p:cNvPr>
          <p:cNvSpPr txBox="1"/>
          <p:nvPr/>
        </p:nvSpPr>
        <p:spPr>
          <a:xfrm>
            <a:off x="8112225" y="206084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/>
              <a:t>PODER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D082C3-10BE-484D-B63F-E97B6B2817D9}"/>
              </a:ext>
            </a:extLst>
          </p:cNvPr>
          <p:cNvSpPr txBox="1"/>
          <p:nvPr/>
        </p:nvSpPr>
        <p:spPr>
          <a:xfrm>
            <a:off x="7907040" y="486080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i="1" dirty="0"/>
              <a:t>VIOLÊNCIA</a:t>
            </a:r>
          </a:p>
        </p:txBody>
      </p:sp>
    </p:spTree>
    <p:extLst>
      <p:ext uri="{BB962C8B-B14F-4D97-AF65-F5344CB8AC3E}">
        <p14:creationId xmlns:p14="http://schemas.microsoft.com/office/powerpoint/2010/main" val="23141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50335-422A-417D-9CC4-BF118E14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Fonte do espírito imperial moderno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165647-9AAA-4E45-BDDE-7F7F47C2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1690688"/>
            <a:ext cx="6518436" cy="48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7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232</Words>
  <Application>Microsoft Office PowerPoint</Application>
  <PresentationFormat>Ecrã Panorâmico</PresentationFormat>
  <Paragraphs>71</Paragraphs>
  <Slides>14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Aparelhos ideológicos</vt:lpstr>
      <vt:lpstr>Índice</vt:lpstr>
      <vt:lpstr>Império</vt:lpstr>
      <vt:lpstr>Apresentação do PowerPoint</vt:lpstr>
      <vt:lpstr>Apresentação do PowerPoint</vt:lpstr>
      <vt:lpstr>Teorias sociais</vt:lpstr>
      <vt:lpstr>Teoria de Loïc Wacquant</vt:lpstr>
      <vt:lpstr>Princípio real de organização social </vt:lpstr>
      <vt:lpstr>Fonte do espírito imperial moderno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Aparelhos ideológicos</dc:title>
  <dc:creator>antonio pedro dores</dc:creator>
  <cp:lastModifiedBy>antonio pedro dores</cp:lastModifiedBy>
  <cp:revision>4</cp:revision>
  <dcterms:created xsi:type="dcterms:W3CDTF">2018-06-07T14:57:59Z</dcterms:created>
  <dcterms:modified xsi:type="dcterms:W3CDTF">2018-06-09T09:33:18Z</dcterms:modified>
</cp:coreProperties>
</file>