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1" r:id="rId2"/>
    <p:sldId id="411" r:id="rId3"/>
    <p:sldId id="385" r:id="rId4"/>
    <p:sldId id="404" r:id="rId5"/>
    <p:sldId id="356" r:id="rId6"/>
    <p:sldId id="410" r:id="rId7"/>
    <p:sldId id="400" r:id="rId8"/>
    <p:sldId id="401" r:id="rId9"/>
    <p:sldId id="402" r:id="rId10"/>
    <p:sldId id="384" r:id="rId11"/>
    <p:sldId id="399" r:id="rId12"/>
    <p:sldId id="397" r:id="rId13"/>
    <p:sldId id="405" r:id="rId14"/>
    <p:sldId id="398" r:id="rId15"/>
    <p:sldId id="406" r:id="rId16"/>
    <p:sldId id="407" r:id="rId17"/>
    <p:sldId id="409" r:id="rId18"/>
    <p:sldId id="408" r:id="rId19"/>
    <p:sldId id="311" r:id="rId2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29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4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6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362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 dark part of society is not represented </a:t>
            </a:r>
          </a:p>
          <a:p>
            <a:r>
              <a:rPr lang="en-AU" dirty="0"/>
              <a:t>There is two dark sides: a) the lives of the “losers” (toped by prisoners) – represented by the triangle which vertices is down; b) the top conspirations of those who lead economy and states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470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Penitentiary have a ideological result: people see society shorter than it really is. Dark sides are hidden from popular conscious.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1022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Penitentiary are part of the apparatus used by the states to deal with popular rage against what is wrong in their lives </a:t>
            </a:r>
          </a:p>
          <a:p>
            <a:r>
              <a:rPr lang="en-AU" dirty="0"/>
              <a:t>Normally penitentiary system is directed to bottom side of dark part of society; now and then also directed to the top dark side. 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863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6421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/>
              <a:t>Alternatives to retaliation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/>
              <a:t>António Pedro Dores </a:t>
            </a:r>
          </a:p>
          <a:p>
            <a:r>
              <a:rPr lang="pt-PT" dirty="0" err="1"/>
              <a:t>November</a:t>
            </a:r>
            <a:r>
              <a:rPr lang="pt-PT" dirty="0"/>
              <a:t> 2018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Precarity of social theories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(not) free and equal, whenever is the state that warrantee us that status – </a:t>
            </a:r>
            <a:r>
              <a:rPr lang="en-GB" dirty="0" err="1"/>
              <a:t>M.Kuhn</a:t>
            </a:r>
            <a:endParaRPr lang="en-GB" dirty="0"/>
          </a:p>
          <a:p>
            <a:endParaRPr lang="en-GB" dirty="0"/>
          </a:p>
          <a:p>
            <a:r>
              <a:rPr lang="en-GB" dirty="0"/>
              <a:t>“We, humans, are not self sufficient”; one needs each other and nature to survive and reproduce – as indigenous people well know as basic knowledge.</a:t>
            </a:r>
          </a:p>
          <a:p>
            <a:endParaRPr lang="en-GB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2042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Power</a:t>
            </a:r>
            <a:r>
              <a:rPr lang="pt-PT" dirty="0"/>
              <a:t> social </a:t>
            </a:r>
            <a:r>
              <a:rPr lang="pt-PT" dirty="0" err="1"/>
              <a:t>theory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998115" y="1324076"/>
            <a:ext cx="1287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985916" y="4608816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BODY</a:t>
            </a:r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268552" y="269429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workfare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24128" y="27252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prisonfare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9324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Care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identity</a:t>
            </a:r>
            <a:r>
              <a:rPr lang="pt-PT" dirty="0"/>
              <a:t> </a:t>
            </a:r>
            <a:r>
              <a:rPr lang="pt-PT" dirty="0" err="1"/>
              <a:t>discriminative</a:t>
            </a:r>
            <a:br>
              <a:rPr lang="pt-PT" dirty="0"/>
            </a:br>
            <a:r>
              <a:rPr lang="pt-PT" dirty="0"/>
              <a:t>social </a:t>
            </a:r>
            <a:r>
              <a:rPr lang="pt-PT" dirty="0" err="1"/>
              <a:t>organization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Conatos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1125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Tanatos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1680" y="35010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Identity</a:t>
            </a:r>
            <a:endParaRPr lang="pt-PT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588224" y="206084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POWER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383039" y="486080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VIOLENCE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BB084B-50B6-49D3-963B-68DA68AEF127}"/>
              </a:ext>
            </a:extLst>
          </p:cNvPr>
          <p:cNvSpPr txBox="1"/>
          <p:nvPr/>
        </p:nvSpPr>
        <p:spPr>
          <a:xfrm>
            <a:off x="6190436" y="344537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Expectations</a:t>
            </a:r>
            <a:endParaRPr lang="pt-PT" dirty="0"/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D1F2D136-847E-491F-9DB3-92B68F67906E}"/>
              </a:ext>
            </a:extLst>
          </p:cNvPr>
          <p:cNvSpPr/>
          <p:nvPr/>
        </p:nvSpPr>
        <p:spPr>
          <a:xfrm>
            <a:off x="3631631" y="1731686"/>
            <a:ext cx="1880733" cy="117792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90C0CDC2-10B1-4AFC-98AA-75899F09669E}"/>
              </a:ext>
            </a:extLst>
          </p:cNvPr>
          <p:cNvSpPr/>
          <p:nvPr/>
        </p:nvSpPr>
        <p:spPr>
          <a:xfrm rot="10800000">
            <a:off x="3649239" y="4410808"/>
            <a:ext cx="1850575" cy="126933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3163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Exploring retaliation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GB" i="1" dirty="0"/>
              <a:t>Penitentiary</a:t>
            </a:r>
            <a:r>
              <a:rPr lang="en-GB" dirty="0"/>
              <a:t> symbolic and practical activities</a:t>
            </a:r>
          </a:p>
          <a:p>
            <a:r>
              <a:rPr lang="en-GB" i="1" dirty="0"/>
              <a:t>Criminal</a:t>
            </a:r>
            <a:r>
              <a:rPr lang="en-GB" dirty="0"/>
              <a:t> juridical justifications and punitive discrimination</a:t>
            </a:r>
          </a:p>
          <a:p>
            <a:r>
              <a:rPr lang="en-GB" dirty="0"/>
              <a:t>Punitive political and </a:t>
            </a:r>
            <a:r>
              <a:rPr lang="en-GB" i="1" dirty="0"/>
              <a:t>professional</a:t>
            </a:r>
            <a:r>
              <a:rPr lang="en-GB" dirty="0"/>
              <a:t> turn </a:t>
            </a:r>
          </a:p>
          <a:p>
            <a:r>
              <a:rPr lang="en-GB" dirty="0"/>
              <a:t>State and personal secrets safeguarding </a:t>
            </a:r>
            <a:r>
              <a:rPr lang="en-GB" i="1" dirty="0"/>
              <a:t>status quo </a:t>
            </a:r>
            <a:r>
              <a:rPr lang="en-GB" dirty="0"/>
              <a:t>(corruption, Wikileaks, global surveillance apparatus, CIA prisons)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90208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Political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penal </a:t>
            </a:r>
            <a:r>
              <a:rPr lang="pt-PT" dirty="0" err="1"/>
              <a:t>power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/>
              <a:t>out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society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Communication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57700" y="563864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Retaliation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1680" y="35010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Identity</a:t>
            </a:r>
            <a:endParaRPr lang="pt-PT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728835" y="2512287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POWER</a:t>
            </a:r>
          </a:p>
          <a:p>
            <a:pPr algn="ctr"/>
            <a:r>
              <a:rPr lang="pt-PT" dirty="0" err="1"/>
              <a:t>support</a:t>
            </a:r>
            <a:endParaRPr lang="pt-PT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433883" y="4388208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VIOLENCE</a:t>
            </a:r>
          </a:p>
          <a:p>
            <a:pPr algn="ctr"/>
            <a:r>
              <a:rPr lang="pt-PT" dirty="0"/>
              <a:t>tabu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BB084B-50B6-49D3-963B-68DA68AEF127}"/>
              </a:ext>
            </a:extLst>
          </p:cNvPr>
          <p:cNvSpPr txBox="1"/>
          <p:nvPr/>
        </p:nvSpPr>
        <p:spPr>
          <a:xfrm>
            <a:off x="6190436" y="344537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Expectations</a:t>
            </a:r>
            <a:endParaRPr lang="pt-PT" dirty="0"/>
          </a:p>
        </p:txBody>
      </p:sp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D1F2D136-847E-491F-9DB3-92B68F67906E}"/>
              </a:ext>
            </a:extLst>
          </p:cNvPr>
          <p:cNvSpPr/>
          <p:nvPr/>
        </p:nvSpPr>
        <p:spPr>
          <a:xfrm>
            <a:off x="5579373" y="1718983"/>
            <a:ext cx="944488" cy="114299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642DDE66-2901-4E94-BB24-59CBD2167206}"/>
              </a:ext>
            </a:extLst>
          </p:cNvPr>
          <p:cNvSpPr/>
          <p:nvPr/>
        </p:nvSpPr>
        <p:spPr>
          <a:xfrm rot="10800000">
            <a:off x="5543381" y="4467321"/>
            <a:ext cx="944488" cy="114299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7EFE5559-4069-49E5-BE67-993DB0E2351B}"/>
              </a:ext>
            </a:extLst>
          </p:cNvPr>
          <p:cNvSpPr/>
          <p:nvPr/>
        </p:nvSpPr>
        <p:spPr>
          <a:xfrm>
            <a:off x="3614649" y="1681363"/>
            <a:ext cx="1928732" cy="124860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7C3D63A7-E75D-4F41-B461-FA27AD65F266}"/>
              </a:ext>
            </a:extLst>
          </p:cNvPr>
          <p:cNvSpPr/>
          <p:nvPr/>
        </p:nvSpPr>
        <p:spPr>
          <a:xfrm rot="10800000">
            <a:off x="3619658" y="4349337"/>
            <a:ext cx="1928732" cy="124860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7987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Retaliation produce </a:t>
            </a:r>
            <a:br>
              <a:rPr lang="en-GB" dirty="0"/>
            </a:br>
            <a:r>
              <a:rPr lang="en-GB" dirty="0"/>
              <a:t>safety feelings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GB" dirty="0"/>
              <a:t>After II WW, Human Rights declaration was possible do the post-catastrophe ambience </a:t>
            </a:r>
          </a:p>
          <a:p>
            <a:r>
              <a:rPr lang="en-GB" dirty="0"/>
              <a:t>From 1973 oil crises on, economic confidence solidarity has been substituted by neoliberal precarity and suspicion </a:t>
            </a:r>
          </a:p>
          <a:p>
            <a:r>
              <a:rPr lang="en-GB" dirty="0"/>
              <a:t>Political (</a:t>
            </a:r>
            <a:r>
              <a:rPr lang="en-GB" dirty="0" err="1"/>
              <a:t>ir</a:t>
            </a:r>
            <a:r>
              <a:rPr lang="en-GB" dirty="0"/>
              <a:t>)responsibility produced fake news (to go to war) and causes retaliation popular claims (criminals and politicians)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0978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349F28-89E3-45D0-99EA-B6B0CC4E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Integration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participation</a:t>
            </a:r>
            <a:r>
              <a:rPr lang="pt-PT" dirty="0"/>
              <a:t>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086F817-0248-4332-AAB4-D2AA0ECF9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Public apathy regarding prison human rights is parallel to political apathy</a:t>
            </a:r>
            <a:endParaRPr lang="pt-PT" dirty="0"/>
          </a:p>
          <a:p>
            <a:pPr lvl="0"/>
            <a:r>
              <a:rPr lang="en-GB" dirty="0"/>
              <a:t>Failure of public integration policies both at poverty and political levels</a:t>
            </a:r>
            <a:endParaRPr lang="pt-PT" dirty="0"/>
          </a:p>
          <a:p>
            <a:pPr lvl="0"/>
            <a:r>
              <a:rPr lang="en-GB" dirty="0"/>
              <a:t>Growing of retaliation needs </a:t>
            </a:r>
            <a:endParaRPr lang="pt-PT" dirty="0"/>
          </a:p>
          <a:p>
            <a:pPr lvl="0"/>
            <a:r>
              <a:rPr lang="en-GB" dirty="0"/>
              <a:t>Alternatives to imprisonment reinforce penal system (</a:t>
            </a:r>
            <a:r>
              <a:rPr lang="en-GB" sz="2000" dirty="0"/>
              <a:t>as well critical theory reinforces social theory</a:t>
            </a:r>
            <a:r>
              <a:rPr lang="en-GB" dirty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6750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1655772" y="254740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Communication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773873" y="5682883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Retaliation</a:t>
            </a:r>
            <a:r>
              <a:rPr lang="pt-PT" dirty="0"/>
              <a:t>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691680" y="350100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Identity</a:t>
            </a:r>
            <a:endParaRPr lang="pt-PT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DCE5D-10AC-4395-A083-CF597B85493B}"/>
              </a:ext>
            </a:extLst>
          </p:cNvPr>
          <p:cNvSpPr txBox="1"/>
          <p:nvPr/>
        </p:nvSpPr>
        <p:spPr>
          <a:xfrm>
            <a:off x="6728835" y="2512287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POWER</a:t>
            </a:r>
          </a:p>
          <a:p>
            <a:pPr algn="ctr"/>
            <a:r>
              <a:rPr lang="pt-PT" dirty="0" err="1"/>
              <a:t>support</a:t>
            </a:r>
            <a:endParaRPr lang="pt-PT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3D082C3-10BE-484D-B63F-E97B6B2817D9}"/>
              </a:ext>
            </a:extLst>
          </p:cNvPr>
          <p:cNvSpPr txBox="1"/>
          <p:nvPr/>
        </p:nvSpPr>
        <p:spPr>
          <a:xfrm>
            <a:off x="6433883" y="4388208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VIOLENCE</a:t>
            </a:r>
          </a:p>
          <a:p>
            <a:pPr algn="ctr"/>
            <a:r>
              <a:rPr lang="pt-PT" dirty="0"/>
              <a:t>tabu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8BB084B-50B6-49D3-963B-68DA68AEF127}"/>
              </a:ext>
            </a:extLst>
          </p:cNvPr>
          <p:cNvSpPr txBox="1"/>
          <p:nvPr/>
        </p:nvSpPr>
        <p:spPr>
          <a:xfrm>
            <a:off x="6190436" y="3445371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Expectations</a:t>
            </a:r>
            <a:endParaRPr lang="pt-PT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7EFE5559-4069-49E5-BE67-993DB0E2351B}"/>
              </a:ext>
            </a:extLst>
          </p:cNvPr>
          <p:cNvSpPr/>
          <p:nvPr/>
        </p:nvSpPr>
        <p:spPr>
          <a:xfrm>
            <a:off x="3614649" y="1681363"/>
            <a:ext cx="1928732" cy="124860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7C3D63A7-E75D-4F41-B461-FA27AD65F266}"/>
              </a:ext>
            </a:extLst>
          </p:cNvPr>
          <p:cNvSpPr/>
          <p:nvPr/>
        </p:nvSpPr>
        <p:spPr>
          <a:xfrm rot="10800000">
            <a:off x="3619658" y="4349337"/>
            <a:ext cx="1928732" cy="124860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4215" y="753405"/>
            <a:ext cx="8229600" cy="1143000"/>
          </a:xfrm>
        </p:spPr>
        <p:txBody>
          <a:bodyPr/>
          <a:lstStyle/>
          <a:p>
            <a:r>
              <a:rPr lang="pt-PT" dirty="0" err="1"/>
              <a:t>Alternatives</a:t>
            </a:r>
            <a:r>
              <a:rPr lang="pt-PT" dirty="0"/>
              <a:t> to </a:t>
            </a:r>
            <a:r>
              <a:rPr lang="pt-PT" dirty="0" err="1"/>
              <a:t>retaliation</a:t>
            </a:r>
            <a:r>
              <a:rPr lang="pt-PT" dirty="0"/>
              <a:t>: </a:t>
            </a:r>
            <a:br>
              <a:rPr lang="pt-PT" dirty="0"/>
            </a:br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about</a:t>
            </a:r>
            <a:r>
              <a:rPr lang="pt-PT" dirty="0"/>
              <a:t> </a:t>
            </a:r>
            <a:r>
              <a:rPr lang="pt-PT" dirty="0" err="1"/>
              <a:t>war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crime?</a:t>
            </a:r>
          </a:p>
        </p:txBody>
      </p:sp>
    </p:spTree>
    <p:extLst>
      <p:ext uri="{BB962C8B-B14F-4D97-AF65-F5344CB8AC3E}">
        <p14:creationId xmlns:p14="http://schemas.microsoft.com/office/powerpoint/2010/main" val="1326585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A6533-DD4F-448E-BBA6-D20414D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remarks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B2CBB9B-CECE-4892-9EC1-C53E315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GB" dirty="0"/>
              <a:t>The state deliver easy and legitim retaliation, such stigma, policing and imprisonment, in exchange of elite irresponsibility (at war). </a:t>
            </a:r>
          </a:p>
          <a:p>
            <a:r>
              <a:rPr lang="en-ZA" dirty="0"/>
              <a:t>Are we able to replicate the spirit of post-catastrophe before it really happens and turn solidary instead of punitive retaliators?  </a:t>
            </a:r>
          </a:p>
        </p:txBody>
      </p:sp>
    </p:spTree>
    <p:extLst>
      <p:ext uri="{BB962C8B-B14F-4D97-AF65-F5344CB8AC3E}">
        <p14:creationId xmlns:p14="http://schemas.microsoft.com/office/powerpoint/2010/main" val="1013027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/>
              <a:t>The </a:t>
            </a:r>
            <a:r>
              <a:rPr lang="pt-PT" sz="8000" dirty="0" err="1"/>
              <a:t>end</a:t>
            </a:r>
            <a:endParaRPr lang="pt-PT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03251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BF41C-DC06-428F-BB34-32C483CA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The </a:t>
            </a:r>
            <a:r>
              <a:rPr lang="pt-PT" dirty="0" err="1"/>
              <a:t>problem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ABFCE3C-0563-4FCA-BD18-7F425A6F7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Alternatives to imprisonment become a prison reform issue</a:t>
            </a:r>
          </a:p>
          <a:p>
            <a:endParaRPr lang="en-US" dirty="0"/>
          </a:p>
          <a:p>
            <a:r>
              <a:rPr lang="en-US" dirty="0"/>
              <a:t>No effective solutions for crime prevention  </a:t>
            </a:r>
          </a:p>
        </p:txBody>
      </p:sp>
    </p:spTree>
    <p:extLst>
      <p:ext uri="{BB962C8B-B14F-4D97-AF65-F5344CB8AC3E}">
        <p14:creationId xmlns:p14="http://schemas.microsoft.com/office/powerpoint/2010/main" val="34229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F117E-E976-4EF4-A25C-CE1F33C5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My</a:t>
            </a:r>
            <a:r>
              <a:rPr lang="pt-PT" dirty="0"/>
              <a:t> </a:t>
            </a:r>
            <a:r>
              <a:rPr lang="pt-PT" dirty="0" err="1"/>
              <a:t>problem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24548B-EB67-4063-B23E-2B79C720C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01" y="1988840"/>
            <a:ext cx="8229600" cy="3888432"/>
          </a:xfrm>
        </p:spPr>
        <p:txBody>
          <a:bodyPr/>
          <a:lstStyle/>
          <a:p>
            <a:r>
              <a:rPr lang="en-GB" dirty="0"/>
              <a:t>TINA and no society: indispensable imprisonment and no empathy </a:t>
            </a:r>
          </a:p>
          <a:p>
            <a:endParaRPr lang="en-GB" dirty="0"/>
          </a:p>
          <a:p>
            <a:r>
              <a:rPr lang="en-GB" dirty="0"/>
              <a:t>Return of fascism to my life</a:t>
            </a:r>
          </a:p>
          <a:p>
            <a:endParaRPr lang="en-GB" dirty="0"/>
          </a:p>
          <a:p>
            <a:r>
              <a:rPr lang="en-GB" dirty="0"/>
              <a:t>Poor ghettoised theory on prisons</a:t>
            </a:r>
          </a:p>
        </p:txBody>
      </p:sp>
    </p:spTree>
    <p:extLst>
      <p:ext uri="{BB962C8B-B14F-4D97-AF65-F5344CB8AC3E}">
        <p14:creationId xmlns:p14="http://schemas.microsoft.com/office/powerpoint/2010/main" val="138869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F117E-E976-4EF4-A25C-CE1F33C5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My</a:t>
            </a:r>
            <a:r>
              <a:rPr lang="pt-PT" dirty="0"/>
              <a:t> </a:t>
            </a:r>
            <a:r>
              <a:rPr lang="pt-PT" dirty="0" err="1"/>
              <a:t>solution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24548B-EB67-4063-B23E-2B79C720C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01" y="1988840"/>
            <a:ext cx="8229600" cy="3888432"/>
          </a:xfrm>
        </p:spPr>
        <p:txBody>
          <a:bodyPr/>
          <a:lstStyle/>
          <a:p>
            <a:r>
              <a:rPr lang="en-GB" dirty="0"/>
              <a:t>Opposition to imprisonment and fascism (Human Rights)</a:t>
            </a:r>
          </a:p>
          <a:p>
            <a:endParaRPr lang="en-GB" dirty="0"/>
          </a:p>
          <a:p>
            <a:r>
              <a:rPr lang="en-GB" dirty="0"/>
              <a:t>Opposition to specialized social theory</a:t>
            </a:r>
          </a:p>
          <a:p>
            <a:endParaRPr lang="en-GB" dirty="0"/>
          </a:p>
          <a:p>
            <a:r>
              <a:rPr lang="en-GB" dirty="0"/>
              <a:t>Building holistic social analyses </a:t>
            </a:r>
          </a:p>
        </p:txBody>
      </p:sp>
    </p:spTree>
    <p:extLst>
      <p:ext uri="{BB962C8B-B14F-4D97-AF65-F5344CB8AC3E}">
        <p14:creationId xmlns:p14="http://schemas.microsoft.com/office/powerpoint/2010/main" val="21556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Index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Precarity of social theories</a:t>
            </a:r>
          </a:p>
          <a:p>
            <a:r>
              <a:rPr lang="en-GB" dirty="0"/>
              <a:t>Life is natural</a:t>
            </a:r>
          </a:p>
          <a:p>
            <a:r>
              <a:rPr lang="en-GB" dirty="0"/>
              <a:t>Why society would be out of life? And prisons out of society?</a:t>
            </a:r>
          </a:p>
          <a:p>
            <a:r>
              <a:rPr lang="en-GB" dirty="0"/>
              <a:t>Start anew, again, facing the catastrophe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Precarity of social theories</a:t>
            </a:r>
            <a:endParaRPr lang="pt-PT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109FA6A1-8242-4123-BD93-650B28654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805"/>
              </p:ext>
            </p:extLst>
          </p:nvPr>
        </p:nvGraphicFramePr>
        <p:xfrm>
          <a:off x="755576" y="1417638"/>
          <a:ext cx="7776863" cy="4624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1667939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53606008"/>
                    </a:ext>
                  </a:extLst>
                </a:gridCol>
                <a:gridCol w="2736303">
                  <a:extLst>
                    <a:ext uri="{9D8B030D-6E8A-4147-A177-3AD203B41FA5}">
                      <a16:colId xmlns:a16="http://schemas.microsoft.com/office/drawing/2014/main" val="1934428015"/>
                    </a:ext>
                  </a:extLst>
                </a:gridCol>
              </a:tblGrid>
              <a:tr h="111490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t-PT" sz="2800" kern="0" dirty="0">
                          <a:solidFill>
                            <a:srgbClr val="FF0000"/>
                          </a:solidFill>
                          <a:effectLst/>
                        </a:rPr>
                        <a:t>VALUES</a:t>
                      </a:r>
                      <a:endParaRPr lang="pt-PT" sz="2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PT" sz="2800" kern="0" dirty="0">
                          <a:solidFill>
                            <a:srgbClr val="FF0000"/>
                          </a:solidFill>
                          <a:effectLst/>
                        </a:rPr>
                        <a:t>PACIFIST STATES OF MIND</a:t>
                      </a:r>
                      <a:endParaRPr lang="pt-PT" sz="2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t-PT" sz="2800" kern="0" dirty="0">
                          <a:solidFill>
                            <a:srgbClr val="FF0000"/>
                          </a:solidFill>
                          <a:effectLst/>
                        </a:rPr>
                        <a:t>MARGINAL STATES OF MIND</a:t>
                      </a:r>
                      <a:endParaRPr lang="pt-PT" sz="2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647778"/>
                  </a:ext>
                </a:extLst>
              </a:tr>
              <a:tr h="111490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solidFill>
                            <a:schemeClr val="tx1"/>
                          </a:solidFill>
                          <a:effectLst/>
                        </a:rPr>
                        <a:t>Liberty</a:t>
                      </a:r>
                      <a:endParaRPr lang="pt-PT" sz="2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effectLst/>
                        </a:rPr>
                        <a:t>Confidence (cooperation)</a:t>
                      </a:r>
                      <a:endParaRPr lang="pt-PT" sz="2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>
                          <a:effectLst/>
                        </a:rPr>
                        <a:t>Boycott</a:t>
                      </a:r>
                      <a:endParaRPr lang="pt-PT" sz="28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210348"/>
                  </a:ext>
                </a:extLst>
              </a:tr>
              <a:tr h="111490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solidFill>
                            <a:schemeClr val="tx1"/>
                          </a:solidFill>
                          <a:effectLst/>
                        </a:rPr>
                        <a:t>Equality</a:t>
                      </a:r>
                      <a:endParaRPr lang="pt-PT" sz="2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effectLst/>
                        </a:rPr>
                        <a:t>Legitimacy (representation)</a:t>
                      </a:r>
                      <a:endParaRPr lang="pt-PT" sz="2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effectLst/>
                        </a:rPr>
                        <a:t>Subversion</a:t>
                      </a:r>
                      <a:endParaRPr lang="pt-PT" sz="2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517636"/>
                  </a:ext>
                </a:extLst>
              </a:tr>
              <a:tr h="111490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solidFill>
                            <a:schemeClr val="tx1"/>
                          </a:solidFill>
                          <a:effectLst/>
                        </a:rPr>
                        <a:t>Fraternity</a:t>
                      </a:r>
                      <a:endParaRPr lang="pt-PT" sz="2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effectLst/>
                        </a:rPr>
                        <a:t>Solidarity (order)</a:t>
                      </a:r>
                      <a:endParaRPr lang="pt-PT" sz="2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2800" kern="0" dirty="0">
                          <a:effectLst/>
                        </a:rPr>
                        <a:t>Retaliation</a:t>
                      </a:r>
                      <a:endParaRPr lang="pt-PT" sz="28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207765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E001EE45-B22B-4953-9058-CD199EB70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527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14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" descr="http://slideplayer.com.br/1798590/7/images/5/COM%C3%89RCIO+TRIANGULAR.jpg">
            <a:extLst>
              <a:ext uri="{FF2B5EF4-FFF2-40B4-BE49-F238E27FC236}">
                <a16:creationId xmlns:a16="http://schemas.microsoft.com/office/drawing/2014/main" id="{C3823851-ABAF-4D2D-89CF-F8ACFD94D4E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136904" cy="59046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7D24EAA-C5D1-4C87-8871-F728B6BBE2C5}"/>
              </a:ext>
            </a:extLst>
          </p:cNvPr>
          <p:cNvSpPr txBox="1"/>
          <p:nvPr/>
        </p:nvSpPr>
        <p:spPr>
          <a:xfrm>
            <a:off x="1933106" y="5165665"/>
            <a:ext cx="5493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b="1" dirty="0" err="1"/>
              <a:t>European</a:t>
            </a:r>
            <a:r>
              <a:rPr lang="pt-PT" sz="5400" b="1" dirty="0"/>
              <a:t> </a:t>
            </a:r>
            <a:r>
              <a:rPr lang="pt-PT" sz="5400" b="1" dirty="0" err="1"/>
              <a:t>traffic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119291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" descr="http://www.sistemanovi.com.br/basenovi/image/ConteudosDisciplinas/16/36/401/300191/triangulo-comercial.png?pfdrid_c=true">
            <a:extLst>
              <a:ext uri="{FF2B5EF4-FFF2-40B4-BE49-F238E27FC236}">
                <a16:creationId xmlns:a16="http://schemas.microsoft.com/office/drawing/2014/main" id="{98F6A108-C7D9-4C2B-845A-EB5AE3F757C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400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A5E1C871-B89B-46B7-96EE-84C1804CD280}"/>
              </a:ext>
            </a:extLst>
          </p:cNvPr>
          <p:cNvSpPr txBox="1"/>
          <p:nvPr/>
        </p:nvSpPr>
        <p:spPr>
          <a:xfrm>
            <a:off x="863292" y="5343598"/>
            <a:ext cx="741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5400" b="1" dirty="0" err="1"/>
              <a:t>North-american</a:t>
            </a:r>
            <a:r>
              <a:rPr lang="pt-PT" sz="5400" b="1" dirty="0"/>
              <a:t> </a:t>
            </a:r>
            <a:r>
              <a:rPr lang="pt-PT" sz="5400" b="1" dirty="0" err="1"/>
              <a:t>traffic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336536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yui_3_5_1_1_1540299780597_1432" descr="https://tse3.mm.bing.net/th?id=OIP.SuP1bTsx0QwhjHALnGKkxwHaGy&amp;pid=15.1&amp;P=0&amp;w=173&amp;h=159">
            <a:extLst>
              <a:ext uri="{FF2B5EF4-FFF2-40B4-BE49-F238E27FC236}">
                <a16:creationId xmlns:a16="http://schemas.microsoft.com/office/drawing/2014/main" id="{9FF37C10-215A-44D2-8B57-47DD4489FC0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7682"/>
            <a:ext cx="5832648" cy="495151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0DFA43E-1C7F-468D-B76D-4EFBC33F6B3D}"/>
              </a:ext>
            </a:extLst>
          </p:cNvPr>
          <p:cNvSpPr txBox="1"/>
          <p:nvPr/>
        </p:nvSpPr>
        <p:spPr>
          <a:xfrm>
            <a:off x="1331853" y="5229200"/>
            <a:ext cx="6840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5400" dirty="0" err="1"/>
              <a:t>Penitence</a:t>
            </a:r>
            <a:r>
              <a:rPr lang="pt-PT" sz="5400" dirty="0"/>
              <a:t> </a:t>
            </a:r>
            <a:r>
              <a:rPr lang="pt-PT" sz="5400" dirty="0" err="1"/>
              <a:t>democracy</a:t>
            </a:r>
            <a:endParaRPr lang="pt-PT" sz="5400" dirty="0"/>
          </a:p>
        </p:txBody>
      </p:sp>
    </p:spTree>
    <p:extLst>
      <p:ext uri="{BB962C8B-B14F-4D97-AF65-F5344CB8AC3E}">
        <p14:creationId xmlns:p14="http://schemas.microsoft.com/office/powerpoint/2010/main" val="50275999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556</Words>
  <Application>Microsoft Office PowerPoint</Application>
  <PresentationFormat>Apresentação no Ecrã (4:3)</PresentationFormat>
  <Paragraphs>125</Paragraphs>
  <Slides>19</Slides>
  <Notes>7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3" baseType="lpstr">
      <vt:lpstr>SimSun</vt:lpstr>
      <vt:lpstr>Arial</vt:lpstr>
      <vt:lpstr>Times New Roman</vt:lpstr>
      <vt:lpstr>Modelo de apresentação predefinido</vt:lpstr>
      <vt:lpstr>Alternatives to retaliation</vt:lpstr>
      <vt:lpstr>The problem</vt:lpstr>
      <vt:lpstr>My problem</vt:lpstr>
      <vt:lpstr>My solution</vt:lpstr>
      <vt:lpstr>Index</vt:lpstr>
      <vt:lpstr>Precarity of social theories</vt:lpstr>
      <vt:lpstr>Apresentação do PowerPoint</vt:lpstr>
      <vt:lpstr>Apresentação do PowerPoint</vt:lpstr>
      <vt:lpstr>Apresentação do PowerPoint</vt:lpstr>
      <vt:lpstr>Precarity of social theories</vt:lpstr>
      <vt:lpstr>Power social theory</vt:lpstr>
      <vt:lpstr>Care and identity discriminative social organization</vt:lpstr>
      <vt:lpstr>Exploring retaliation</vt:lpstr>
      <vt:lpstr>Political and penal power  out of society</vt:lpstr>
      <vt:lpstr>Retaliation produce  safety feelings</vt:lpstr>
      <vt:lpstr>Integration or participation?</vt:lpstr>
      <vt:lpstr>Alternatives to retaliation:  what about war and crime?</vt:lpstr>
      <vt:lpstr>Final remarks</vt:lpstr>
      <vt:lpstr>The end</vt:lpstr>
    </vt:vector>
  </TitlesOfParts>
  <Company>O nome da sua organização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António Pedro Dores</cp:lastModifiedBy>
  <cp:revision>188</cp:revision>
  <dcterms:created xsi:type="dcterms:W3CDTF">2005-12-05T12:20:13Z</dcterms:created>
  <dcterms:modified xsi:type="dcterms:W3CDTF">2018-11-23T18:28:47Z</dcterms:modified>
</cp:coreProperties>
</file>