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301" r:id="rId5"/>
    <p:sldId id="395" r:id="rId6"/>
    <p:sldId id="396" r:id="rId7"/>
    <p:sldId id="397" r:id="rId8"/>
    <p:sldId id="398" r:id="rId9"/>
    <p:sldId id="402" r:id="rId10"/>
    <p:sldId id="392" r:id="rId11"/>
    <p:sldId id="393" r:id="rId12"/>
    <p:sldId id="373" r:id="rId13"/>
    <p:sldId id="399" r:id="rId14"/>
    <p:sldId id="400" r:id="rId15"/>
    <p:sldId id="401" r:id="rId16"/>
    <p:sldId id="311" r:id="rId17"/>
  </p:sldIdLst>
  <p:sldSz cx="9144000" cy="6858000" type="screen4x3"/>
  <p:notesSz cx="7099300" cy="10234613"/>
  <p:defaultTextStyle>
    <a:defPPr>
      <a:defRPr lang="pt-PT"/>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endParaRPr lang="pt-PT"/>
          </a:p>
        </p:txBody>
      </p:sp>
      <p:sp>
        <p:nvSpPr>
          <p:cNvPr id="7171" name="Rectangle 3"/>
          <p:cNvSpPr>
            <a:spLocks noGrp="1" noChangeArrowheads="1"/>
          </p:cNvSpPr>
          <p:nvPr>
            <p:ph type="dt" idx="1"/>
          </p:nvPr>
        </p:nvSpPr>
        <p:spPr bwMode="auto">
          <a:xfrm>
            <a:off x="4021294"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endParaRPr lang="pt-PT"/>
          </a:p>
        </p:txBody>
      </p:sp>
      <p:sp>
        <p:nvSpPr>
          <p:cNvPr id="717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709930" y="4861441"/>
            <a:ext cx="5679440"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pt-PT"/>
              <a:t>Clique para 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7174" name="Rectangle 6"/>
          <p:cNvSpPr>
            <a:spLocks noGrp="1" noChangeArrowheads="1"/>
          </p:cNvSpPr>
          <p:nvPr>
            <p:ph type="ftr" sz="quarter" idx="4"/>
          </p:nvPr>
        </p:nvSpPr>
        <p:spPr bwMode="auto">
          <a:xfrm>
            <a:off x="0"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endParaRPr lang="pt-PT"/>
          </a:p>
        </p:txBody>
      </p:sp>
      <p:sp>
        <p:nvSpPr>
          <p:cNvPr id="7175" name="Rectangle 7"/>
          <p:cNvSpPr>
            <a:spLocks noGrp="1" noChangeArrowheads="1"/>
          </p:cNvSpPr>
          <p:nvPr>
            <p:ph type="sldNum" sz="quarter" idx="5"/>
          </p:nvPr>
        </p:nvSpPr>
        <p:spPr bwMode="auto">
          <a:xfrm>
            <a:off x="4021294"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fld id="{0B577D3F-E138-46E2-9D9E-FB23019883F1}" type="slidenum">
              <a:rPr lang="pt-PT"/>
              <a:pPr/>
              <a:t>‹nº›</a:t>
            </a:fld>
            <a:endParaRPr lang="pt-PT"/>
          </a:p>
        </p:txBody>
      </p:sp>
    </p:spTree>
    <p:extLst>
      <p:ext uri="{BB962C8B-B14F-4D97-AF65-F5344CB8AC3E}">
        <p14:creationId xmlns:p14="http://schemas.microsoft.com/office/powerpoint/2010/main" val="33266791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577BDC80-09CF-46AC-83D5-9D0E39173A42}" type="slidenum">
              <a:rPr lang="pt-PT" smtClean="0"/>
              <a:pPr/>
              <a:t>1</a:t>
            </a:fld>
            <a:endParaRPr lang="pt-PT"/>
          </a:p>
        </p:txBody>
      </p:sp>
    </p:spTree>
    <p:extLst>
      <p:ext uri="{BB962C8B-B14F-4D97-AF65-F5344CB8AC3E}">
        <p14:creationId xmlns:p14="http://schemas.microsoft.com/office/powerpoint/2010/main" val="111891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697E1A-BD40-4470-8797-8CA970BE352B}" type="slidenum">
              <a:rPr lang="pt-PT"/>
              <a:pPr/>
              <a:t>13</a:t>
            </a:fld>
            <a:endParaRPr lang="pt-PT"/>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pt-PT"/>
          </a:p>
        </p:txBody>
      </p:sp>
    </p:spTree>
    <p:extLst>
      <p:ext uri="{BB962C8B-B14F-4D97-AF65-F5344CB8AC3E}">
        <p14:creationId xmlns:p14="http://schemas.microsoft.com/office/powerpoint/2010/main" val="885346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a:t>Clique para editar o estilo</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a:t>Faça clique para editar o estilo</a:t>
            </a:r>
          </a:p>
        </p:txBody>
      </p:sp>
      <p:sp>
        <p:nvSpPr>
          <p:cNvPr id="4" name="Marcador de Posição da Data 3"/>
          <p:cNvSpPr>
            <a:spLocks noGrp="1"/>
          </p:cNvSpPr>
          <p:nvPr>
            <p:ph type="dt" sz="half" idx="10"/>
          </p:nvPr>
        </p:nvSpPr>
        <p:spPr/>
        <p:txBody>
          <a:bodyPr/>
          <a:lstStyle>
            <a:lvl1pPr>
              <a:defRPr/>
            </a:lvl1pPr>
          </a:lstStyle>
          <a:p>
            <a:endParaRPr lang="pt-PT"/>
          </a:p>
        </p:txBody>
      </p:sp>
      <p:sp>
        <p:nvSpPr>
          <p:cNvPr id="5" name="Marcador de Posição do Rodapé 4"/>
          <p:cNvSpPr>
            <a:spLocks noGrp="1"/>
          </p:cNvSpPr>
          <p:nvPr>
            <p:ph type="ftr" sz="quarter" idx="11"/>
          </p:nvPr>
        </p:nvSpPr>
        <p:spPr/>
        <p:txBody>
          <a:bodyPr/>
          <a:lstStyle>
            <a:lvl1pPr>
              <a:defRPr/>
            </a:lvl1pPr>
          </a:lstStyle>
          <a:p>
            <a:endParaRPr lang="pt-PT"/>
          </a:p>
        </p:txBody>
      </p:sp>
      <p:sp>
        <p:nvSpPr>
          <p:cNvPr id="6" name="Marcador de Posição do Número do Diapositivo 5"/>
          <p:cNvSpPr>
            <a:spLocks noGrp="1"/>
          </p:cNvSpPr>
          <p:nvPr>
            <p:ph type="sldNum" sz="quarter" idx="12"/>
          </p:nvPr>
        </p:nvSpPr>
        <p:spPr/>
        <p:txBody>
          <a:bodyPr/>
          <a:lstStyle>
            <a:lvl1pPr>
              <a:defRPr/>
            </a:lvl1pPr>
          </a:lstStyle>
          <a:p>
            <a:fld id="{202DE124-5BD5-498F-BA49-7FBDCA3BBAE2}" type="slidenum">
              <a:rPr lang="pt-PT"/>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lvl1pPr>
              <a:defRPr/>
            </a:lvl1pPr>
          </a:lstStyle>
          <a:p>
            <a:endParaRPr lang="pt-PT"/>
          </a:p>
        </p:txBody>
      </p:sp>
      <p:sp>
        <p:nvSpPr>
          <p:cNvPr id="5" name="Marcador de Posição do Rodapé 4"/>
          <p:cNvSpPr>
            <a:spLocks noGrp="1"/>
          </p:cNvSpPr>
          <p:nvPr>
            <p:ph type="ftr" sz="quarter" idx="11"/>
          </p:nvPr>
        </p:nvSpPr>
        <p:spPr/>
        <p:txBody>
          <a:bodyPr/>
          <a:lstStyle>
            <a:lvl1pPr>
              <a:defRPr/>
            </a:lvl1pPr>
          </a:lstStyle>
          <a:p>
            <a:endParaRPr lang="pt-PT"/>
          </a:p>
        </p:txBody>
      </p:sp>
      <p:sp>
        <p:nvSpPr>
          <p:cNvPr id="6" name="Marcador de Posição do Número do Diapositivo 5"/>
          <p:cNvSpPr>
            <a:spLocks noGrp="1"/>
          </p:cNvSpPr>
          <p:nvPr>
            <p:ph type="sldNum" sz="quarter" idx="12"/>
          </p:nvPr>
        </p:nvSpPr>
        <p:spPr/>
        <p:txBody>
          <a:bodyPr/>
          <a:lstStyle>
            <a:lvl1pPr>
              <a:defRPr/>
            </a:lvl1pPr>
          </a:lstStyle>
          <a:p>
            <a:fld id="{409E20A8-19BB-48D7-AD84-4FFA87D5B9B8}" type="slidenum">
              <a:rPr lang="pt-PT"/>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a:t>Clique para editar o estilo</a:t>
            </a:r>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lvl1pPr>
              <a:defRPr/>
            </a:lvl1pPr>
          </a:lstStyle>
          <a:p>
            <a:endParaRPr lang="pt-PT"/>
          </a:p>
        </p:txBody>
      </p:sp>
      <p:sp>
        <p:nvSpPr>
          <p:cNvPr id="5" name="Marcador de Posição do Rodapé 4"/>
          <p:cNvSpPr>
            <a:spLocks noGrp="1"/>
          </p:cNvSpPr>
          <p:nvPr>
            <p:ph type="ftr" sz="quarter" idx="11"/>
          </p:nvPr>
        </p:nvSpPr>
        <p:spPr/>
        <p:txBody>
          <a:bodyPr/>
          <a:lstStyle>
            <a:lvl1pPr>
              <a:defRPr/>
            </a:lvl1pPr>
          </a:lstStyle>
          <a:p>
            <a:endParaRPr lang="pt-PT"/>
          </a:p>
        </p:txBody>
      </p:sp>
      <p:sp>
        <p:nvSpPr>
          <p:cNvPr id="6" name="Marcador de Posição do Número do Diapositivo 5"/>
          <p:cNvSpPr>
            <a:spLocks noGrp="1"/>
          </p:cNvSpPr>
          <p:nvPr>
            <p:ph type="sldNum" sz="quarter" idx="12"/>
          </p:nvPr>
        </p:nvSpPr>
        <p:spPr/>
        <p:txBody>
          <a:bodyPr/>
          <a:lstStyle>
            <a:lvl1pPr>
              <a:defRPr/>
            </a:lvl1pPr>
          </a:lstStyle>
          <a:p>
            <a:fld id="{8FF99DB3-104F-4C62-997C-0DC16B6F6EB9}" type="slidenum">
              <a:rPr lang="pt-PT"/>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lvl1pPr>
              <a:defRPr/>
            </a:lvl1pPr>
          </a:lstStyle>
          <a:p>
            <a:endParaRPr lang="pt-PT"/>
          </a:p>
        </p:txBody>
      </p:sp>
      <p:sp>
        <p:nvSpPr>
          <p:cNvPr id="5" name="Marcador de Posição do Rodapé 4"/>
          <p:cNvSpPr>
            <a:spLocks noGrp="1"/>
          </p:cNvSpPr>
          <p:nvPr>
            <p:ph type="ftr" sz="quarter" idx="11"/>
          </p:nvPr>
        </p:nvSpPr>
        <p:spPr/>
        <p:txBody>
          <a:bodyPr/>
          <a:lstStyle>
            <a:lvl1pPr>
              <a:defRPr/>
            </a:lvl1pPr>
          </a:lstStyle>
          <a:p>
            <a:endParaRPr lang="pt-PT"/>
          </a:p>
        </p:txBody>
      </p:sp>
      <p:sp>
        <p:nvSpPr>
          <p:cNvPr id="6" name="Marcador de Posição do Número do Diapositivo 5"/>
          <p:cNvSpPr>
            <a:spLocks noGrp="1"/>
          </p:cNvSpPr>
          <p:nvPr>
            <p:ph type="sldNum" sz="quarter" idx="12"/>
          </p:nvPr>
        </p:nvSpPr>
        <p:spPr/>
        <p:txBody>
          <a:bodyPr/>
          <a:lstStyle>
            <a:lvl1pPr>
              <a:defRPr/>
            </a:lvl1pPr>
          </a:lstStyle>
          <a:p>
            <a:fld id="{C9C4A563-B0BE-4BF0-83B9-7F47F262D88E}" type="slidenum">
              <a:rPr lang="pt-PT"/>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a:t>Clique para editar o estilo</a:t>
            </a:r>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a:t>Clique para editar os estilos</a:t>
            </a:r>
          </a:p>
        </p:txBody>
      </p:sp>
      <p:sp>
        <p:nvSpPr>
          <p:cNvPr id="4" name="Marcador de Posição da Data 3"/>
          <p:cNvSpPr>
            <a:spLocks noGrp="1"/>
          </p:cNvSpPr>
          <p:nvPr>
            <p:ph type="dt" sz="half" idx="10"/>
          </p:nvPr>
        </p:nvSpPr>
        <p:spPr/>
        <p:txBody>
          <a:bodyPr/>
          <a:lstStyle>
            <a:lvl1pPr>
              <a:defRPr/>
            </a:lvl1pPr>
          </a:lstStyle>
          <a:p>
            <a:endParaRPr lang="pt-PT"/>
          </a:p>
        </p:txBody>
      </p:sp>
      <p:sp>
        <p:nvSpPr>
          <p:cNvPr id="5" name="Marcador de Posição do Rodapé 4"/>
          <p:cNvSpPr>
            <a:spLocks noGrp="1"/>
          </p:cNvSpPr>
          <p:nvPr>
            <p:ph type="ftr" sz="quarter" idx="11"/>
          </p:nvPr>
        </p:nvSpPr>
        <p:spPr/>
        <p:txBody>
          <a:bodyPr/>
          <a:lstStyle>
            <a:lvl1pPr>
              <a:defRPr/>
            </a:lvl1pPr>
          </a:lstStyle>
          <a:p>
            <a:endParaRPr lang="pt-PT"/>
          </a:p>
        </p:txBody>
      </p:sp>
      <p:sp>
        <p:nvSpPr>
          <p:cNvPr id="6" name="Marcador de Posição do Número do Diapositivo 5"/>
          <p:cNvSpPr>
            <a:spLocks noGrp="1"/>
          </p:cNvSpPr>
          <p:nvPr>
            <p:ph type="sldNum" sz="quarter" idx="12"/>
          </p:nvPr>
        </p:nvSpPr>
        <p:spPr/>
        <p:txBody>
          <a:bodyPr/>
          <a:lstStyle>
            <a:lvl1pPr>
              <a:defRPr/>
            </a:lvl1pPr>
          </a:lstStyle>
          <a:p>
            <a:fld id="{596C48F4-B079-4A95-99A8-FC3444BF0AE7}" type="slidenum">
              <a:rPr lang="pt-PT"/>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p:cNvSpPr>
            <a:spLocks noGrp="1"/>
          </p:cNvSpPr>
          <p:nvPr>
            <p:ph type="dt" sz="half" idx="10"/>
          </p:nvPr>
        </p:nvSpPr>
        <p:spPr/>
        <p:txBody>
          <a:bodyPr/>
          <a:lstStyle>
            <a:lvl1pPr>
              <a:defRPr/>
            </a:lvl1pPr>
          </a:lstStyle>
          <a:p>
            <a:endParaRPr lang="pt-PT"/>
          </a:p>
        </p:txBody>
      </p:sp>
      <p:sp>
        <p:nvSpPr>
          <p:cNvPr id="6" name="Marcador de Posição do Rodapé 5"/>
          <p:cNvSpPr>
            <a:spLocks noGrp="1"/>
          </p:cNvSpPr>
          <p:nvPr>
            <p:ph type="ftr" sz="quarter" idx="11"/>
          </p:nvPr>
        </p:nvSpPr>
        <p:spPr/>
        <p:txBody>
          <a:bodyPr/>
          <a:lstStyle>
            <a:lvl1pPr>
              <a:defRPr/>
            </a:lvl1pPr>
          </a:lstStyle>
          <a:p>
            <a:endParaRPr lang="pt-PT"/>
          </a:p>
        </p:txBody>
      </p:sp>
      <p:sp>
        <p:nvSpPr>
          <p:cNvPr id="7" name="Marcador de Posição do Número do Diapositivo 6"/>
          <p:cNvSpPr>
            <a:spLocks noGrp="1"/>
          </p:cNvSpPr>
          <p:nvPr>
            <p:ph type="sldNum" sz="quarter" idx="12"/>
          </p:nvPr>
        </p:nvSpPr>
        <p:spPr/>
        <p:txBody>
          <a:bodyPr/>
          <a:lstStyle>
            <a:lvl1pPr>
              <a:defRPr/>
            </a:lvl1pPr>
          </a:lstStyle>
          <a:p>
            <a:fld id="{81262804-BBA6-44C9-B78E-22B0253B04A3}" type="slidenum">
              <a:rPr lang="pt-PT"/>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a:t>Clique para editar o estilo</a:t>
            </a:r>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p:cNvSpPr>
            <a:spLocks noGrp="1"/>
          </p:cNvSpPr>
          <p:nvPr>
            <p:ph type="dt" sz="half" idx="10"/>
          </p:nvPr>
        </p:nvSpPr>
        <p:spPr/>
        <p:txBody>
          <a:bodyPr/>
          <a:lstStyle>
            <a:lvl1pPr>
              <a:defRPr/>
            </a:lvl1pPr>
          </a:lstStyle>
          <a:p>
            <a:endParaRPr lang="pt-PT"/>
          </a:p>
        </p:txBody>
      </p:sp>
      <p:sp>
        <p:nvSpPr>
          <p:cNvPr id="8" name="Marcador de Posição do Rodapé 7"/>
          <p:cNvSpPr>
            <a:spLocks noGrp="1"/>
          </p:cNvSpPr>
          <p:nvPr>
            <p:ph type="ftr" sz="quarter" idx="11"/>
          </p:nvPr>
        </p:nvSpPr>
        <p:spPr/>
        <p:txBody>
          <a:bodyPr/>
          <a:lstStyle>
            <a:lvl1pPr>
              <a:defRPr/>
            </a:lvl1pPr>
          </a:lstStyle>
          <a:p>
            <a:endParaRPr lang="pt-PT"/>
          </a:p>
        </p:txBody>
      </p:sp>
      <p:sp>
        <p:nvSpPr>
          <p:cNvPr id="9" name="Marcador de Posição do Número do Diapositivo 8"/>
          <p:cNvSpPr>
            <a:spLocks noGrp="1"/>
          </p:cNvSpPr>
          <p:nvPr>
            <p:ph type="sldNum" sz="quarter" idx="12"/>
          </p:nvPr>
        </p:nvSpPr>
        <p:spPr/>
        <p:txBody>
          <a:bodyPr/>
          <a:lstStyle>
            <a:lvl1pPr>
              <a:defRPr/>
            </a:lvl1pPr>
          </a:lstStyle>
          <a:p>
            <a:fld id="{8CB55AB3-1A63-4CAC-A4B7-E83704B2F5ED}" type="slidenum">
              <a:rPr lang="pt-PT"/>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a Data 2"/>
          <p:cNvSpPr>
            <a:spLocks noGrp="1"/>
          </p:cNvSpPr>
          <p:nvPr>
            <p:ph type="dt" sz="half" idx="10"/>
          </p:nvPr>
        </p:nvSpPr>
        <p:spPr/>
        <p:txBody>
          <a:bodyPr/>
          <a:lstStyle>
            <a:lvl1pPr>
              <a:defRPr/>
            </a:lvl1pPr>
          </a:lstStyle>
          <a:p>
            <a:endParaRPr lang="pt-PT"/>
          </a:p>
        </p:txBody>
      </p:sp>
      <p:sp>
        <p:nvSpPr>
          <p:cNvPr id="4" name="Marcador de Posição do Rodapé 3"/>
          <p:cNvSpPr>
            <a:spLocks noGrp="1"/>
          </p:cNvSpPr>
          <p:nvPr>
            <p:ph type="ftr" sz="quarter" idx="11"/>
          </p:nvPr>
        </p:nvSpPr>
        <p:spPr/>
        <p:txBody>
          <a:bodyPr/>
          <a:lstStyle>
            <a:lvl1pPr>
              <a:defRPr/>
            </a:lvl1pPr>
          </a:lstStyle>
          <a:p>
            <a:endParaRPr lang="pt-PT"/>
          </a:p>
        </p:txBody>
      </p:sp>
      <p:sp>
        <p:nvSpPr>
          <p:cNvPr id="5" name="Marcador de Posição do Número do Diapositivo 4"/>
          <p:cNvSpPr>
            <a:spLocks noGrp="1"/>
          </p:cNvSpPr>
          <p:nvPr>
            <p:ph type="sldNum" sz="quarter" idx="12"/>
          </p:nvPr>
        </p:nvSpPr>
        <p:spPr/>
        <p:txBody>
          <a:bodyPr/>
          <a:lstStyle>
            <a:lvl1pPr>
              <a:defRPr/>
            </a:lvl1pPr>
          </a:lstStyle>
          <a:p>
            <a:fld id="{F9A7B569-2D95-47EC-B510-01878496F0D2}" type="slidenum">
              <a:rPr lang="pt-PT"/>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lvl1pPr>
              <a:defRPr/>
            </a:lvl1pPr>
          </a:lstStyle>
          <a:p>
            <a:endParaRPr lang="pt-PT"/>
          </a:p>
        </p:txBody>
      </p:sp>
      <p:sp>
        <p:nvSpPr>
          <p:cNvPr id="3" name="Marcador de Posição do Rodapé 2"/>
          <p:cNvSpPr>
            <a:spLocks noGrp="1"/>
          </p:cNvSpPr>
          <p:nvPr>
            <p:ph type="ftr" sz="quarter" idx="11"/>
          </p:nvPr>
        </p:nvSpPr>
        <p:spPr/>
        <p:txBody>
          <a:bodyPr/>
          <a:lstStyle>
            <a:lvl1pPr>
              <a:defRPr/>
            </a:lvl1pPr>
          </a:lstStyle>
          <a:p>
            <a:endParaRPr lang="pt-PT"/>
          </a:p>
        </p:txBody>
      </p:sp>
      <p:sp>
        <p:nvSpPr>
          <p:cNvPr id="4" name="Marcador de Posição do Número do Diapositivo 3"/>
          <p:cNvSpPr>
            <a:spLocks noGrp="1"/>
          </p:cNvSpPr>
          <p:nvPr>
            <p:ph type="sldNum" sz="quarter" idx="12"/>
          </p:nvPr>
        </p:nvSpPr>
        <p:spPr/>
        <p:txBody>
          <a:bodyPr/>
          <a:lstStyle>
            <a:lvl1pPr>
              <a:defRPr/>
            </a:lvl1pPr>
          </a:lstStyle>
          <a:p>
            <a:fld id="{D5AA738A-0372-47A3-93A3-CFDDC48F719E}" type="slidenum">
              <a:rPr lang="pt-PT"/>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a:t>Clique para editar o estilo</a:t>
            </a:r>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Marcador de Posição da Data 4"/>
          <p:cNvSpPr>
            <a:spLocks noGrp="1"/>
          </p:cNvSpPr>
          <p:nvPr>
            <p:ph type="dt" sz="half" idx="10"/>
          </p:nvPr>
        </p:nvSpPr>
        <p:spPr/>
        <p:txBody>
          <a:bodyPr/>
          <a:lstStyle>
            <a:lvl1pPr>
              <a:defRPr/>
            </a:lvl1pPr>
          </a:lstStyle>
          <a:p>
            <a:endParaRPr lang="pt-PT"/>
          </a:p>
        </p:txBody>
      </p:sp>
      <p:sp>
        <p:nvSpPr>
          <p:cNvPr id="6" name="Marcador de Posição do Rodapé 5"/>
          <p:cNvSpPr>
            <a:spLocks noGrp="1"/>
          </p:cNvSpPr>
          <p:nvPr>
            <p:ph type="ftr" sz="quarter" idx="11"/>
          </p:nvPr>
        </p:nvSpPr>
        <p:spPr/>
        <p:txBody>
          <a:bodyPr/>
          <a:lstStyle>
            <a:lvl1pPr>
              <a:defRPr/>
            </a:lvl1pPr>
          </a:lstStyle>
          <a:p>
            <a:endParaRPr lang="pt-PT"/>
          </a:p>
        </p:txBody>
      </p:sp>
      <p:sp>
        <p:nvSpPr>
          <p:cNvPr id="7" name="Marcador de Posição do Número do Diapositivo 6"/>
          <p:cNvSpPr>
            <a:spLocks noGrp="1"/>
          </p:cNvSpPr>
          <p:nvPr>
            <p:ph type="sldNum" sz="quarter" idx="12"/>
          </p:nvPr>
        </p:nvSpPr>
        <p:spPr/>
        <p:txBody>
          <a:bodyPr/>
          <a:lstStyle>
            <a:lvl1pPr>
              <a:defRPr/>
            </a:lvl1pPr>
          </a:lstStyle>
          <a:p>
            <a:fld id="{7F7014B6-32A5-4268-A541-7C1835A5EDEC}" type="slidenum">
              <a:rPr lang="pt-PT"/>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a:t>Clique para editar o estilo</a:t>
            </a:r>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Marcador de Posição da Data 4"/>
          <p:cNvSpPr>
            <a:spLocks noGrp="1"/>
          </p:cNvSpPr>
          <p:nvPr>
            <p:ph type="dt" sz="half" idx="10"/>
          </p:nvPr>
        </p:nvSpPr>
        <p:spPr/>
        <p:txBody>
          <a:bodyPr/>
          <a:lstStyle>
            <a:lvl1pPr>
              <a:defRPr/>
            </a:lvl1pPr>
          </a:lstStyle>
          <a:p>
            <a:endParaRPr lang="pt-PT"/>
          </a:p>
        </p:txBody>
      </p:sp>
      <p:sp>
        <p:nvSpPr>
          <p:cNvPr id="6" name="Marcador de Posição do Rodapé 5"/>
          <p:cNvSpPr>
            <a:spLocks noGrp="1"/>
          </p:cNvSpPr>
          <p:nvPr>
            <p:ph type="ftr" sz="quarter" idx="11"/>
          </p:nvPr>
        </p:nvSpPr>
        <p:spPr/>
        <p:txBody>
          <a:bodyPr/>
          <a:lstStyle>
            <a:lvl1pPr>
              <a:defRPr/>
            </a:lvl1pPr>
          </a:lstStyle>
          <a:p>
            <a:endParaRPr lang="pt-PT"/>
          </a:p>
        </p:txBody>
      </p:sp>
      <p:sp>
        <p:nvSpPr>
          <p:cNvPr id="7" name="Marcador de Posição do Número do Diapositivo 6"/>
          <p:cNvSpPr>
            <a:spLocks noGrp="1"/>
          </p:cNvSpPr>
          <p:nvPr>
            <p:ph type="sldNum" sz="quarter" idx="12"/>
          </p:nvPr>
        </p:nvSpPr>
        <p:spPr/>
        <p:txBody>
          <a:bodyPr/>
          <a:lstStyle>
            <a:lvl1pPr>
              <a:defRPr/>
            </a:lvl1pPr>
          </a:lstStyle>
          <a:p>
            <a:fld id="{77E7C319-5ACF-47DF-AD6D-858075C91C68}" type="slidenum">
              <a:rPr lang="pt-PT"/>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r="-67"/>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PT"/>
              <a:t>Clique para editar o estilo do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PT"/>
              <a:t>Clique para 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t-P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t-P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2992EB7-6D1E-4287-A698-161F7F5422ED}" type="slidenum">
              <a:rPr lang="pt-PT"/>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iscte.pt/~apa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1196752"/>
            <a:ext cx="7772400" cy="1470025"/>
          </a:xfrm>
        </p:spPr>
        <p:txBody>
          <a:bodyPr>
            <a:normAutofit/>
          </a:bodyPr>
          <a:lstStyle/>
          <a:p>
            <a:r>
              <a:rPr lang="pt-PT" dirty="0"/>
              <a:t>The </a:t>
            </a:r>
            <a:r>
              <a:rPr lang="pt-PT" dirty="0" err="1"/>
              <a:t>Empire</a:t>
            </a:r>
            <a:r>
              <a:rPr lang="pt-PT" dirty="0"/>
              <a:t> </a:t>
            </a:r>
            <a:r>
              <a:rPr lang="pt-PT" dirty="0" err="1"/>
              <a:t>is</a:t>
            </a:r>
            <a:r>
              <a:rPr lang="pt-PT" dirty="0"/>
              <a:t> </a:t>
            </a:r>
            <a:r>
              <a:rPr lang="pt-PT" dirty="0" err="1"/>
              <a:t>like</a:t>
            </a:r>
            <a:r>
              <a:rPr lang="pt-PT" dirty="0"/>
              <a:t> </a:t>
            </a:r>
            <a:r>
              <a:rPr lang="pt-PT" dirty="0" err="1"/>
              <a:t>Dracula</a:t>
            </a:r>
            <a:endParaRPr lang="pt-PT" dirty="0"/>
          </a:p>
        </p:txBody>
      </p:sp>
      <p:sp>
        <p:nvSpPr>
          <p:cNvPr id="3" name="Subtítulo 2"/>
          <p:cNvSpPr>
            <a:spLocks noGrp="1"/>
          </p:cNvSpPr>
          <p:nvPr>
            <p:ph type="subTitle" idx="1"/>
          </p:nvPr>
        </p:nvSpPr>
        <p:spPr>
          <a:xfrm>
            <a:off x="1403648" y="4725144"/>
            <a:ext cx="6400800" cy="888504"/>
          </a:xfrm>
        </p:spPr>
        <p:txBody>
          <a:bodyPr/>
          <a:lstStyle/>
          <a:p>
            <a:r>
              <a:rPr lang="pt-PT" dirty="0"/>
              <a:t>António Pedro Dores, </a:t>
            </a:r>
          </a:p>
          <a:p>
            <a:r>
              <a:rPr lang="pt-PT" dirty="0"/>
              <a:t>2019, </a:t>
            </a:r>
            <a:r>
              <a:rPr lang="pt-PT" dirty="0" err="1"/>
              <a:t>December</a:t>
            </a:r>
            <a:r>
              <a:rPr lang="pt-PT" dirty="0"/>
              <a:t> </a:t>
            </a:r>
            <a:r>
              <a:rPr lang="pt-PT" dirty="0" err="1"/>
              <a:t>the</a:t>
            </a:r>
            <a:r>
              <a:rPr lang="pt-PT" dirty="0"/>
              <a:t> 6th </a:t>
            </a:r>
          </a:p>
          <a:p>
            <a:endParaRPr lang="pt-P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E664B2-755E-462B-88E2-C43FC13B7C1D}"/>
              </a:ext>
            </a:extLst>
          </p:cNvPr>
          <p:cNvSpPr>
            <a:spLocks noGrp="1"/>
          </p:cNvSpPr>
          <p:nvPr>
            <p:ph type="title"/>
          </p:nvPr>
        </p:nvSpPr>
        <p:spPr/>
        <p:txBody>
          <a:bodyPr/>
          <a:lstStyle/>
          <a:p>
            <a:r>
              <a:rPr lang="pt-PT" dirty="0"/>
              <a:t>Incorporated social </a:t>
            </a:r>
            <a:r>
              <a:rPr lang="pt-PT" dirty="0" err="1"/>
              <a:t>emotion</a:t>
            </a:r>
            <a:r>
              <a:rPr lang="pt-PT" dirty="0"/>
              <a:t> </a:t>
            </a:r>
            <a:r>
              <a:rPr lang="pt-PT" dirty="0" err="1"/>
              <a:t>framework</a:t>
            </a:r>
            <a:endParaRPr lang="pt-PT" dirty="0"/>
          </a:p>
        </p:txBody>
      </p:sp>
      <p:sp>
        <p:nvSpPr>
          <p:cNvPr id="3" name="Marcador de Posição de Conteúdo 2">
            <a:extLst>
              <a:ext uri="{FF2B5EF4-FFF2-40B4-BE49-F238E27FC236}">
                <a16:creationId xmlns:a16="http://schemas.microsoft.com/office/drawing/2014/main" id="{8E7C0D05-4EFC-4B15-B811-C0248B6E0EF4}"/>
              </a:ext>
            </a:extLst>
          </p:cNvPr>
          <p:cNvSpPr>
            <a:spLocks noGrp="1"/>
          </p:cNvSpPr>
          <p:nvPr>
            <p:ph idx="1"/>
          </p:nvPr>
        </p:nvSpPr>
        <p:spPr/>
        <p:txBody>
          <a:bodyPr/>
          <a:lstStyle/>
          <a:p>
            <a:r>
              <a:rPr lang="en-US" dirty="0"/>
              <a:t>Millennial imperial spirit:</a:t>
            </a:r>
          </a:p>
          <a:p>
            <a:r>
              <a:rPr lang="en-US" dirty="0"/>
              <a:t>What claims for a leader, whenever social action is required (selecting good from bad violence)</a:t>
            </a:r>
          </a:p>
          <a:p>
            <a:r>
              <a:rPr lang="en-US" dirty="0"/>
              <a:t>What claims for misogynous privileges and  lack of prestige to work of care</a:t>
            </a:r>
          </a:p>
          <a:p>
            <a:r>
              <a:rPr lang="en-US" dirty="0"/>
              <a:t>What excuses social different status as personal or social conquests (</a:t>
            </a:r>
            <a:r>
              <a:rPr lang="en-US" dirty="0" err="1"/>
              <a:t>selfidentity</a:t>
            </a:r>
            <a:r>
              <a:rPr lang="en-US" dirty="0"/>
              <a:t>)</a:t>
            </a:r>
            <a:endParaRPr lang="pt-PT" dirty="0"/>
          </a:p>
        </p:txBody>
      </p:sp>
    </p:spTree>
    <p:extLst>
      <p:ext uri="{BB962C8B-B14F-4D97-AF65-F5344CB8AC3E}">
        <p14:creationId xmlns:p14="http://schemas.microsoft.com/office/powerpoint/2010/main" val="140321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F83052-43BC-4C09-BB29-137E363F142E}"/>
              </a:ext>
            </a:extLst>
          </p:cNvPr>
          <p:cNvSpPr>
            <a:spLocks noGrp="1"/>
          </p:cNvSpPr>
          <p:nvPr>
            <p:ph type="title"/>
          </p:nvPr>
        </p:nvSpPr>
        <p:spPr/>
        <p:txBody>
          <a:bodyPr/>
          <a:lstStyle/>
          <a:p>
            <a:r>
              <a:rPr lang="pt-PT" dirty="0" err="1"/>
              <a:t>Transparency</a:t>
            </a:r>
            <a:r>
              <a:rPr lang="pt-PT" dirty="0"/>
              <a:t> </a:t>
            </a:r>
            <a:r>
              <a:rPr lang="pt-PT" dirty="0" err="1"/>
              <a:t>of</a:t>
            </a:r>
            <a:r>
              <a:rPr lang="pt-PT" dirty="0"/>
              <a:t> imperial </a:t>
            </a:r>
            <a:r>
              <a:rPr lang="pt-PT" dirty="0" err="1"/>
              <a:t>spirit</a:t>
            </a:r>
            <a:endParaRPr lang="pt-PT" dirty="0"/>
          </a:p>
        </p:txBody>
      </p:sp>
      <p:sp>
        <p:nvSpPr>
          <p:cNvPr id="3" name="Marcador de Posição de Conteúdo 2">
            <a:extLst>
              <a:ext uri="{FF2B5EF4-FFF2-40B4-BE49-F238E27FC236}">
                <a16:creationId xmlns:a16="http://schemas.microsoft.com/office/drawing/2014/main" id="{8098EE33-BF6D-4867-9CB4-DE04DBE19E71}"/>
              </a:ext>
            </a:extLst>
          </p:cNvPr>
          <p:cNvSpPr>
            <a:spLocks noGrp="1"/>
          </p:cNvSpPr>
          <p:nvPr>
            <p:ph idx="1"/>
          </p:nvPr>
        </p:nvSpPr>
        <p:spPr/>
        <p:txBody>
          <a:bodyPr/>
          <a:lstStyle/>
          <a:p>
            <a:r>
              <a:rPr lang="en-US" dirty="0"/>
              <a:t>Capital and state are social enterprises that have common strategic interest in supporting imperial spirit</a:t>
            </a:r>
          </a:p>
          <a:p>
            <a:endParaRPr lang="en-US" dirty="0"/>
          </a:p>
          <a:p>
            <a:r>
              <a:rPr lang="en-US" dirty="0"/>
              <a:t>That is why there are true social basis to state-capital coalitions (aristocrat-bourgeois; politicians-managers) against the sacrificed people</a:t>
            </a:r>
            <a:endParaRPr lang="pt-PT" dirty="0"/>
          </a:p>
        </p:txBody>
      </p:sp>
    </p:spTree>
    <p:extLst>
      <p:ext uri="{BB962C8B-B14F-4D97-AF65-F5344CB8AC3E}">
        <p14:creationId xmlns:p14="http://schemas.microsoft.com/office/powerpoint/2010/main" val="3317225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A40D99-06F8-4AA4-A725-B4E8FB084D70}"/>
              </a:ext>
            </a:extLst>
          </p:cNvPr>
          <p:cNvSpPr>
            <a:spLocks noGrp="1"/>
          </p:cNvSpPr>
          <p:nvPr>
            <p:ph type="title"/>
          </p:nvPr>
        </p:nvSpPr>
        <p:spPr/>
        <p:txBody>
          <a:bodyPr/>
          <a:lstStyle/>
          <a:p>
            <a:endParaRPr lang="pt-PT"/>
          </a:p>
        </p:txBody>
      </p:sp>
      <p:sp>
        <p:nvSpPr>
          <p:cNvPr id="3" name="Marcador de Posição de Conteúdo 2">
            <a:extLst>
              <a:ext uri="{FF2B5EF4-FFF2-40B4-BE49-F238E27FC236}">
                <a16:creationId xmlns:a16="http://schemas.microsoft.com/office/drawing/2014/main" id="{D9AD6406-2907-4E78-B2F4-40CF56F081E1}"/>
              </a:ext>
            </a:extLst>
          </p:cNvPr>
          <p:cNvSpPr>
            <a:spLocks noGrp="1"/>
          </p:cNvSpPr>
          <p:nvPr>
            <p:ph idx="1"/>
          </p:nvPr>
        </p:nvSpPr>
        <p:spPr/>
        <p:txBody>
          <a:bodyPr/>
          <a:lstStyle/>
          <a:p>
            <a:r>
              <a:rPr lang="en-US" dirty="0"/>
              <a:t>Life under the world of nation-states is irrational because the imperial state of mind is so long, broad and deeply incorporated into modern people that we do not have social imagination to able us to organize living without state control apparatus and economic growth. </a:t>
            </a:r>
            <a:endParaRPr lang="pt-PT" dirty="0"/>
          </a:p>
        </p:txBody>
      </p:sp>
    </p:spTree>
    <p:extLst>
      <p:ext uri="{BB962C8B-B14F-4D97-AF65-F5344CB8AC3E}">
        <p14:creationId xmlns:p14="http://schemas.microsoft.com/office/powerpoint/2010/main" val="2096881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357158" y="642918"/>
            <a:ext cx="8229600" cy="1143000"/>
          </a:xfrm>
        </p:spPr>
        <p:txBody>
          <a:bodyPr>
            <a:normAutofit fontScale="90000"/>
          </a:bodyPr>
          <a:lstStyle/>
          <a:p>
            <a:r>
              <a:rPr lang="pt-PT" sz="8000" dirty="0"/>
              <a:t>To </a:t>
            </a:r>
            <a:r>
              <a:rPr lang="pt-PT" sz="8000" dirty="0" err="1"/>
              <a:t>be</a:t>
            </a:r>
            <a:r>
              <a:rPr lang="pt-PT" sz="8000" dirty="0"/>
              <a:t> </a:t>
            </a:r>
            <a:r>
              <a:rPr lang="pt-PT" sz="8000" dirty="0" err="1"/>
              <a:t>continued</a:t>
            </a:r>
            <a:endParaRPr lang="pt-PT" sz="8000" dirty="0"/>
          </a:p>
        </p:txBody>
      </p:sp>
      <p:sp>
        <p:nvSpPr>
          <p:cNvPr id="68611" name="Rectangle 3"/>
          <p:cNvSpPr>
            <a:spLocks noGrp="1" noChangeArrowheads="1"/>
          </p:cNvSpPr>
          <p:nvPr>
            <p:ph type="body" idx="1"/>
          </p:nvPr>
        </p:nvSpPr>
        <p:spPr/>
        <p:txBody>
          <a:bodyPr/>
          <a:lstStyle/>
          <a:p>
            <a:pPr algn="ctr">
              <a:buFontTx/>
              <a:buNone/>
            </a:pPr>
            <a:endParaRPr lang="pt-PT" sz="2400" dirty="0"/>
          </a:p>
          <a:p>
            <a:pPr algn="ctr">
              <a:buFontTx/>
              <a:buNone/>
            </a:pPr>
            <a:endParaRPr lang="pt-PT" sz="2400" dirty="0"/>
          </a:p>
          <a:p>
            <a:pPr algn="ctr">
              <a:buFontTx/>
              <a:buNone/>
            </a:pPr>
            <a:r>
              <a:rPr lang="pt-PT" sz="2400" dirty="0">
                <a:hlinkClick r:id="rId3"/>
              </a:rPr>
              <a:t>http://iscte.pt/~apad</a:t>
            </a:r>
            <a:endParaRPr lang="pt-PT" sz="2400" dirty="0"/>
          </a:p>
          <a:p>
            <a:pPr algn="ctr">
              <a:buFontTx/>
              <a:buNone/>
            </a:pPr>
            <a:endParaRPr lang="pt-PT" sz="2400" dirty="0"/>
          </a:p>
          <a:p>
            <a:pPr algn="ctr">
              <a:buFontTx/>
              <a:buNone/>
            </a:pPr>
            <a:endParaRPr lang="pt-PT"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DB0BF685-EFA6-4BE7-BA5F-D5BF9772D8A8}"/>
              </a:ext>
            </a:extLst>
          </p:cNvPr>
          <p:cNvSpPr>
            <a:spLocks noGrp="1"/>
          </p:cNvSpPr>
          <p:nvPr>
            <p:ph idx="1"/>
          </p:nvPr>
        </p:nvSpPr>
        <p:spPr>
          <a:xfrm>
            <a:off x="395536" y="188640"/>
            <a:ext cx="8075240" cy="6048672"/>
          </a:xfrm>
        </p:spPr>
        <p:txBody>
          <a:bodyPr/>
          <a:lstStyle/>
          <a:p>
            <a:r>
              <a:rPr lang="en-US" dirty="0"/>
              <a:t>•	Why the 1,5 century much known Marx’s in-deep critic of capital still does not conduct people´s action?</a:t>
            </a:r>
          </a:p>
          <a:p>
            <a:r>
              <a:rPr lang="en-US" dirty="0"/>
              <a:t>•	Why the Lenin’s one-century old revolutionary critic to the state does not convince left-wing people to abandon this bourgeois instrument of power? </a:t>
            </a:r>
          </a:p>
          <a:p>
            <a:endParaRPr lang="en-US" dirty="0"/>
          </a:p>
          <a:p>
            <a:r>
              <a:rPr lang="en-US" dirty="0"/>
              <a:t>Answer: because what is the milestone of societal will for social change is </a:t>
            </a:r>
            <a:r>
              <a:rPr lang="en-US" i="1" dirty="0"/>
              <a:t>state of mind</a:t>
            </a:r>
            <a:r>
              <a:rPr lang="en-US" dirty="0"/>
              <a:t>, not true knowledge</a:t>
            </a:r>
          </a:p>
          <a:p>
            <a:endParaRPr lang="pt-PT" dirty="0"/>
          </a:p>
          <a:p>
            <a:endParaRPr lang="pt-PT" dirty="0"/>
          </a:p>
        </p:txBody>
      </p:sp>
    </p:spTree>
    <p:extLst>
      <p:ext uri="{BB962C8B-B14F-4D97-AF65-F5344CB8AC3E}">
        <p14:creationId xmlns:p14="http://schemas.microsoft.com/office/powerpoint/2010/main" val="3403146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F971C8-D66F-4A44-86C0-2C6BEB4801CD}"/>
              </a:ext>
            </a:extLst>
          </p:cNvPr>
          <p:cNvSpPr>
            <a:spLocks noGrp="1"/>
          </p:cNvSpPr>
          <p:nvPr>
            <p:ph type="title"/>
          </p:nvPr>
        </p:nvSpPr>
        <p:spPr/>
        <p:txBody>
          <a:bodyPr/>
          <a:lstStyle/>
          <a:p>
            <a:r>
              <a:rPr lang="pt-PT" dirty="0"/>
              <a:t>Episteme </a:t>
            </a:r>
            <a:r>
              <a:rPr lang="pt-PT" dirty="0" err="1"/>
              <a:t>and</a:t>
            </a:r>
            <a:r>
              <a:rPr lang="pt-PT" dirty="0"/>
              <a:t> </a:t>
            </a:r>
            <a:r>
              <a:rPr lang="pt-PT" dirty="0" err="1"/>
              <a:t>knowledge</a:t>
            </a:r>
            <a:endParaRPr lang="pt-PT" dirty="0"/>
          </a:p>
        </p:txBody>
      </p:sp>
      <p:sp>
        <p:nvSpPr>
          <p:cNvPr id="3" name="Marcador de Posição de Conteúdo 2">
            <a:extLst>
              <a:ext uri="{FF2B5EF4-FFF2-40B4-BE49-F238E27FC236}">
                <a16:creationId xmlns:a16="http://schemas.microsoft.com/office/drawing/2014/main" id="{8FADE269-EC53-4A96-9FF6-56DDC250CBED}"/>
              </a:ext>
            </a:extLst>
          </p:cNvPr>
          <p:cNvSpPr>
            <a:spLocks noGrp="1"/>
          </p:cNvSpPr>
          <p:nvPr>
            <p:ph idx="1"/>
          </p:nvPr>
        </p:nvSpPr>
        <p:spPr/>
        <p:txBody>
          <a:bodyPr/>
          <a:lstStyle/>
          <a:p>
            <a:r>
              <a:rPr lang="en-US" dirty="0"/>
              <a:t>Vanguard or academic knowledge depends on structural conditions of differentiation of vanguards and of academia</a:t>
            </a:r>
          </a:p>
          <a:p>
            <a:r>
              <a:rPr lang="en-US" dirty="0"/>
              <a:t>Knowledge, anyway, has its own power, when incorporated</a:t>
            </a:r>
          </a:p>
          <a:p>
            <a:r>
              <a:rPr lang="en-US" dirty="0"/>
              <a:t>Episteme signal the differentiation between knowledge available for elites and incorporated social action knowledge</a:t>
            </a:r>
            <a:endParaRPr lang="pt-PT" dirty="0"/>
          </a:p>
        </p:txBody>
      </p:sp>
    </p:spTree>
    <p:extLst>
      <p:ext uri="{BB962C8B-B14F-4D97-AF65-F5344CB8AC3E}">
        <p14:creationId xmlns:p14="http://schemas.microsoft.com/office/powerpoint/2010/main" val="886638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787AB6-67AE-4396-AB32-CD0F930A36AC}"/>
              </a:ext>
            </a:extLst>
          </p:cNvPr>
          <p:cNvSpPr>
            <a:spLocks noGrp="1"/>
          </p:cNvSpPr>
          <p:nvPr>
            <p:ph type="title"/>
          </p:nvPr>
        </p:nvSpPr>
        <p:spPr/>
        <p:txBody>
          <a:bodyPr/>
          <a:lstStyle/>
          <a:p>
            <a:r>
              <a:rPr lang="pt-PT" dirty="0" err="1"/>
              <a:t>States</a:t>
            </a:r>
            <a:r>
              <a:rPr lang="pt-PT" dirty="0"/>
              <a:t> </a:t>
            </a:r>
            <a:r>
              <a:rPr lang="pt-PT" dirty="0" err="1"/>
              <a:t>of</a:t>
            </a:r>
            <a:r>
              <a:rPr lang="pt-PT" dirty="0"/>
              <a:t> </a:t>
            </a:r>
            <a:r>
              <a:rPr lang="pt-PT" dirty="0" err="1"/>
              <a:t>mind</a:t>
            </a:r>
            <a:endParaRPr lang="pt-PT" dirty="0"/>
          </a:p>
        </p:txBody>
      </p:sp>
      <p:sp>
        <p:nvSpPr>
          <p:cNvPr id="3" name="Marcador de Posição de Conteúdo 2">
            <a:extLst>
              <a:ext uri="{FF2B5EF4-FFF2-40B4-BE49-F238E27FC236}">
                <a16:creationId xmlns:a16="http://schemas.microsoft.com/office/drawing/2014/main" id="{268AFC34-53CB-450D-AD91-025C4FE87293}"/>
              </a:ext>
            </a:extLst>
          </p:cNvPr>
          <p:cNvSpPr>
            <a:spLocks noGrp="1"/>
          </p:cNvSpPr>
          <p:nvPr>
            <p:ph idx="1"/>
          </p:nvPr>
        </p:nvSpPr>
        <p:spPr/>
        <p:txBody>
          <a:bodyPr/>
          <a:lstStyle/>
          <a:p>
            <a:r>
              <a:rPr lang="pt-PT" dirty="0"/>
              <a:t>Social </a:t>
            </a:r>
            <a:r>
              <a:rPr lang="pt-PT" dirty="0" err="1"/>
              <a:t>states</a:t>
            </a:r>
            <a:r>
              <a:rPr lang="pt-PT" dirty="0"/>
              <a:t> </a:t>
            </a:r>
            <a:r>
              <a:rPr lang="pt-PT" dirty="0" err="1"/>
              <a:t>of</a:t>
            </a:r>
            <a:r>
              <a:rPr lang="pt-PT" dirty="0"/>
              <a:t> </a:t>
            </a:r>
            <a:r>
              <a:rPr lang="pt-PT" dirty="0" err="1"/>
              <a:t>mind</a:t>
            </a:r>
            <a:r>
              <a:rPr lang="pt-PT" dirty="0"/>
              <a:t> are </a:t>
            </a:r>
            <a:r>
              <a:rPr lang="pt-PT" dirty="0" err="1"/>
              <a:t>human</a:t>
            </a:r>
            <a:r>
              <a:rPr lang="pt-PT" dirty="0"/>
              <a:t> </a:t>
            </a:r>
            <a:r>
              <a:rPr lang="pt-PT" dirty="0" err="1"/>
              <a:t>firmware</a:t>
            </a:r>
            <a:r>
              <a:rPr lang="pt-PT" dirty="0"/>
              <a:t> </a:t>
            </a:r>
            <a:r>
              <a:rPr lang="pt-PT" dirty="0" err="1"/>
              <a:t>produced</a:t>
            </a:r>
            <a:r>
              <a:rPr lang="pt-PT" dirty="0"/>
              <a:t> </a:t>
            </a:r>
            <a:r>
              <a:rPr lang="pt-PT" dirty="0" err="1"/>
              <a:t>by</a:t>
            </a:r>
            <a:r>
              <a:rPr lang="pt-PT" dirty="0"/>
              <a:t> </a:t>
            </a:r>
            <a:r>
              <a:rPr lang="pt-PT" dirty="0" err="1"/>
              <a:t>societies</a:t>
            </a:r>
            <a:r>
              <a:rPr lang="pt-PT" dirty="0"/>
              <a:t> </a:t>
            </a:r>
            <a:r>
              <a:rPr lang="pt-PT" dirty="0" err="1"/>
              <a:t>and</a:t>
            </a:r>
            <a:r>
              <a:rPr lang="pt-PT" dirty="0"/>
              <a:t> </a:t>
            </a:r>
            <a:r>
              <a:rPr lang="pt-PT" dirty="0" err="1"/>
              <a:t>civilizations</a:t>
            </a:r>
            <a:r>
              <a:rPr lang="pt-PT" dirty="0"/>
              <a:t> to </a:t>
            </a:r>
            <a:r>
              <a:rPr lang="pt-PT" dirty="0" err="1"/>
              <a:t>stabilize</a:t>
            </a:r>
            <a:r>
              <a:rPr lang="pt-PT" dirty="0"/>
              <a:t> </a:t>
            </a:r>
            <a:r>
              <a:rPr lang="pt-PT" dirty="0" err="1"/>
              <a:t>human</a:t>
            </a:r>
            <a:r>
              <a:rPr lang="pt-PT" dirty="0"/>
              <a:t> </a:t>
            </a:r>
            <a:r>
              <a:rPr lang="pt-PT" dirty="0" err="1"/>
              <a:t>beings</a:t>
            </a:r>
            <a:r>
              <a:rPr lang="pt-PT" dirty="0"/>
              <a:t> </a:t>
            </a:r>
            <a:r>
              <a:rPr lang="pt-PT" dirty="0" err="1"/>
              <a:t>and</a:t>
            </a:r>
            <a:r>
              <a:rPr lang="pt-PT" dirty="0"/>
              <a:t> </a:t>
            </a:r>
            <a:r>
              <a:rPr lang="pt-PT" dirty="0" err="1"/>
              <a:t>their´s</a:t>
            </a:r>
            <a:r>
              <a:rPr lang="pt-PT" dirty="0"/>
              <a:t> social </a:t>
            </a:r>
            <a:r>
              <a:rPr lang="pt-PT" dirty="0" err="1"/>
              <a:t>unstable</a:t>
            </a:r>
            <a:r>
              <a:rPr lang="pt-PT" dirty="0"/>
              <a:t> </a:t>
            </a:r>
            <a:r>
              <a:rPr lang="pt-PT" dirty="0" err="1"/>
              <a:t>existence</a:t>
            </a:r>
            <a:endParaRPr lang="pt-PT" dirty="0"/>
          </a:p>
          <a:p>
            <a:r>
              <a:rPr lang="pt-PT" dirty="0"/>
              <a:t>Elias </a:t>
            </a:r>
            <a:r>
              <a:rPr lang="pt-PT" dirty="0" err="1"/>
              <a:t>example</a:t>
            </a:r>
            <a:r>
              <a:rPr lang="pt-PT" dirty="0"/>
              <a:t> </a:t>
            </a:r>
            <a:r>
              <a:rPr lang="pt-PT" dirty="0" err="1"/>
              <a:t>of</a:t>
            </a:r>
            <a:r>
              <a:rPr lang="pt-PT" dirty="0"/>
              <a:t> </a:t>
            </a:r>
            <a:r>
              <a:rPr lang="pt-PT" dirty="0" err="1"/>
              <a:t>the</a:t>
            </a:r>
            <a:r>
              <a:rPr lang="pt-PT" dirty="0"/>
              <a:t> use </a:t>
            </a:r>
            <a:r>
              <a:rPr lang="pt-PT" dirty="0" err="1"/>
              <a:t>of</a:t>
            </a:r>
            <a:r>
              <a:rPr lang="pt-PT" dirty="0"/>
              <a:t> saliva in western </a:t>
            </a:r>
            <a:r>
              <a:rPr lang="pt-PT" dirty="0" err="1"/>
              <a:t>societies</a:t>
            </a:r>
            <a:r>
              <a:rPr lang="pt-PT" dirty="0"/>
              <a:t> </a:t>
            </a:r>
            <a:r>
              <a:rPr lang="pt-PT" dirty="0" err="1"/>
              <a:t>is</a:t>
            </a:r>
            <a:r>
              <a:rPr lang="pt-PT" dirty="0"/>
              <a:t> </a:t>
            </a:r>
            <a:r>
              <a:rPr lang="pt-PT" dirty="0" err="1"/>
              <a:t>revealing</a:t>
            </a:r>
            <a:r>
              <a:rPr lang="pt-PT" dirty="0"/>
              <a:t> </a:t>
            </a:r>
            <a:r>
              <a:rPr lang="pt-PT" dirty="0" err="1"/>
              <a:t>of</a:t>
            </a:r>
            <a:r>
              <a:rPr lang="pt-PT" dirty="0"/>
              <a:t> </a:t>
            </a:r>
            <a:r>
              <a:rPr lang="pt-PT" dirty="0" err="1"/>
              <a:t>the</a:t>
            </a:r>
            <a:r>
              <a:rPr lang="pt-PT" dirty="0"/>
              <a:t> </a:t>
            </a:r>
            <a:r>
              <a:rPr lang="pt-PT" dirty="0" err="1"/>
              <a:t>process</a:t>
            </a:r>
            <a:r>
              <a:rPr lang="pt-PT" dirty="0"/>
              <a:t> </a:t>
            </a:r>
            <a:r>
              <a:rPr lang="pt-PT" dirty="0" err="1"/>
              <a:t>of</a:t>
            </a:r>
            <a:r>
              <a:rPr lang="pt-PT" dirty="0"/>
              <a:t> </a:t>
            </a:r>
            <a:r>
              <a:rPr lang="pt-PT" dirty="0" err="1"/>
              <a:t>incorporating</a:t>
            </a:r>
            <a:r>
              <a:rPr lang="pt-PT" dirty="0"/>
              <a:t> social </a:t>
            </a:r>
            <a:r>
              <a:rPr lang="pt-PT" dirty="0" err="1"/>
              <a:t>states</a:t>
            </a:r>
            <a:r>
              <a:rPr lang="pt-PT" dirty="0"/>
              <a:t> </a:t>
            </a:r>
            <a:r>
              <a:rPr lang="pt-PT" dirty="0" err="1"/>
              <a:t>of</a:t>
            </a:r>
            <a:r>
              <a:rPr lang="pt-PT" dirty="0"/>
              <a:t> </a:t>
            </a:r>
            <a:r>
              <a:rPr lang="pt-PT" dirty="0" err="1"/>
              <a:t>mind</a:t>
            </a:r>
            <a:endParaRPr lang="pt-PT" dirty="0"/>
          </a:p>
          <a:p>
            <a:endParaRPr lang="pt-PT" dirty="0"/>
          </a:p>
        </p:txBody>
      </p:sp>
    </p:spTree>
    <p:extLst>
      <p:ext uri="{BB962C8B-B14F-4D97-AF65-F5344CB8AC3E}">
        <p14:creationId xmlns:p14="http://schemas.microsoft.com/office/powerpoint/2010/main" val="445944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02EA72-8ED3-4F86-88BD-87A76D4B56A0}"/>
              </a:ext>
            </a:extLst>
          </p:cNvPr>
          <p:cNvSpPr>
            <a:spLocks noGrp="1"/>
          </p:cNvSpPr>
          <p:nvPr>
            <p:ph type="title"/>
          </p:nvPr>
        </p:nvSpPr>
        <p:spPr/>
        <p:txBody>
          <a:bodyPr/>
          <a:lstStyle/>
          <a:p>
            <a:r>
              <a:rPr lang="pt-PT" dirty="0"/>
              <a:t>Power </a:t>
            </a:r>
          </a:p>
        </p:txBody>
      </p:sp>
      <p:sp>
        <p:nvSpPr>
          <p:cNvPr id="3" name="Marcador de Posição de Conteúdo 2">
            <a:extLst>
              <a:ext uri="{FF2B5EF4-FFF2-40B4-BE49-F238E27FC236}">
                <a16:creationId xmlns:a16="http://schemas.microsoft.com/office/drawing/2014/main" id="{474FCFFA-AE4D-4A91-B24F-AB5DDEE62477}"/>
              </a:ext>
            </a:extLst>
          </p:cNvPr>
          <p:cNvSpPr>
            <a:spLocks noGrp="1"/>
          </p:cNvSpPr>
          <p:nvPr>
            <p:ph idx="1"/>
          </p:nvPr>
        </p:nvSpPr>
        <p:spPr/>
        <p:txBody>
          <a:bodyPr/>
          <a:lstStyle/>
          <a:p>
            <a:pPr marL="0" indent="0">
              <a:buNone/>
            </a:pPr>
            <a:r>
              <a:rPr lang="en-US" dirty="0"/>
              <a:t>Power is socially build through </a:t>
            </a:r>
            <a:r>
              <a:rPr lang="en-US" i="1" dirty="0"/>
              <a:t>education</a:t>
            </a:r>
            <a:r>
              <a:rPr lang="en-US" dirty="0"/>
              <a:t> of those in power (special caring) and through identifying power with all meaningful society (by naming people, places, animals, lands), excluding as </a:t>
            </a:r>
            <a:r>
              <a:rPr lang="en-US" i="1" dirty="0"/>
              <a:t>transparent</a:t>
            </a:r>
            <a:r>
              <a:rPr lang="en-US" dirty="0"/>
              <a:t> the rest or, at least, a significant part of the rest of humankind and nature. </a:t>
            </a:r>
          </a:p>
          <a:p>
            <a:pPr marL="0" indent="0">
              <a:buNone/>
            </a:pPr>
            <a:r>
              <a:rPr lang="en-US" dirty="0"/>
              <a:t>Modern power thinking excludes caring, identity, violence activities – market religion</a:t>
            </a:r>
            <a:endParaRPr lang="pt-PT" dirty="0"/>
          </a:p>
        </p:txBody>
      </p:sp>
    </p:spTree>
    <p:extLst>
      <p:ext uri="{BB962C8B-B14F-4D97-AF65-F5344CB8AC3E}">
        <p14:creationId xmlns:p14="http://schemas.microsoft.com/office/powerpoint/2010/main" val="2276028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ED791B-B886-493F-9055-40E4E01DFF4B}"/>
              </a:ext>
            </a:extLst>
          </p:cNvPr>
          <p:cNvSpPr>
            <a:spLocks noGrp="1"/>
          </p:cNvSpPr>
          <p:nvPr>
            <p:ph type="title"/>
          </p:nvPr>
        </p:nvSpPr>
        <p:spPr/>
        <p:txBody>
          <a:bodyPr/>
          <a:lstStyle/>
          <a:p>
            <a:r>
              <a:rPr lang="pt-PT" dirty="0"/>
              <a:t>Imperial </a:t>
            </a:r>
            <a:r>
              <a:rPr lang="pt-PT" dirty="0" err="1"/>
              <a:t>state</a:t>
            </a:r>
            <a:r>
              <a:rPr lang="pt-PT" dirty="0"/>
              <a:t> </a:t>
            </a:r>
            <a:r>
              <a:rPr lang="pt-PT" dirty="0" err="1"/>
              <a:t>of</a:t>
            </a:r>
            <a:r>
              <a:rPr lang="pt-PT" dirty="0"/>
              <a:t> </a:t>
            </a:r>
            <a:r>
              <a:rPr lang="pt-PT" dirty="0" err="1"/>
              <a:t>mind</a:t>
            </a:r>
            <a:endParaRPr lang="pt-PT" dirty="0"/>
          </a:p>
        </p:txBody>
      </p:sp>
      <p:sp>
        <p:nvSpPr>
          <p:cNvPr id="3" name="Marcador de Posição do Texto 2">
            <a:extLst>
              <a:ext uri="{FF2B5EF4-FFF2-40B4-BE49-F238E27FC236}">
                <a16:creationId xmlns:a16="http://schemas.microsoft.com/office/drawing/2014/main" id="{B2A24E54-4FCA-4883-80F8-DB1DA8E7CD37}"/>
              </a:ext>
            </a:extLst>
          </p:cNvPr>
          <p:cNvSpPr>
            <a:spLocks noGrp="1"/>
          </p:cNvSpPr>
          <p:nvPr>
            <p:ph type="body" idx="1"/>
          </p:nvPr>
        </p:nvSpPr>
        <p:spPr/>
        <p:txBody>
          <a:bodyPr/>
          <a:lstStyle/>
          <a:p>
            <a:r>
              <a:rPr lang="pt-PT" dirty="0"/>
              <a:t>Basic </a:t>
            </a:r>
            <a:r>
              <a:rPr lang="pt-PT" dirty="0" err="1"/>
              <a:t>modern</a:t>
            </a:r>
            <a:r>
              <a:rPr lang="pt-PT" dirty="0"/>
              <a:t> (</a:t>
            </a:r>
            <a:r>
              <a:rPr lang="pt-PT" dirty="0" err="1"/>
              <a:t>rational</a:t>
            </a:r>
            <a:r>
              <a:rPr lang="pt-PT" dirty="0"/>
              <a:t> amoral </a:t>
            </a:r>
            <a:r>
              <a:rPr lang="pt-PT" dirty="0" err="1"/>
              <a:t>interest</a:t>
            </a:r>
            <a:r>
              <a:rPr lang="pt-PT" dirty="0"/>
              <a:t> </a:t>
            </a:r>
            <a:r>
              <a:rPr lang="pt-PT" dirty="0" err="1"/>
              <a:t>merger</a:t>
            </a:r>
            <a:r>
              <a:rPr lang="pt-PT" dirty="0"/>
              <a:t>) </a:t>
            </a:r>
            <a:r>
              <a:rPr lang="pt-PT" dirty="0" err="1"/>
              <a:t>state</a:t>
            </a:r>
            <a:r>
              <a:rPr lang="pt-PT" dirty="0"/>
              <a:t> </a:t>
            </a:r>
            <a:r>
              <a:rPr lang="pt-PT" dirty="0" err="1"/>
              <a:t>of</a:t>
            </a:r>
            <a:r>
              <a:rPr lang="pt-PT" dirty="0"/>
              <a:t> </a:t>
            </a:r>
            <a:r>
              <a:rPr lang="pt-PT" dirty="0" err="1"/>
              <a:t>mind</a:t>
            </a:r>
            <a:r>
              <a:rPr lang="pt-PT" dirty="0"/>
              <a:t> </a:t>
            </a:r>
          </a:p>
        </p:txBody>
      </p:sp>
    </p:spTree>
    <p:extLst>
      <p:ext uri="{BB962C8B-B14F-4D97-AF65-F5344CB8AC3E}">
        <p14:creationId xmlns:p14="http://schemas.microsoft.com/office/powerpoint/2010/main" val="3844611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descr="Uma imagem com edifício, local de culto, exterior, céu&#10;&#10;Descrição gerada automaticamente">
            <a:extLst>
              <a:ext uri="{FF2B5EF4-FFF2-40B4-BE49-F238E27FC236}">
                <a16:creationId xmlns:a16="http://schemas.microsoft.com/office/drawing/2014/main" id="{DB3DD15F-8E4D-44DD-A467-3546D1E8F5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721" y="1306761"/>
            <a:ext cx="7114553" cy="4244478"/>
          </a:xfrm>
          <a:prstGeom prst="rect">
            <a:avLst/>
          </a:prstGeom>
        </p:spPr>
      </p:pic>
      <p:sp>
        <p:nvSpPr>
          <p:cNvPr id="4" name="CaixaDeTexto 3">
            <a:extLst>
              <a:ext uri="{FF2B5EF4-FFF2-40B4-BE49-F238E27FC236}">
                <a16:creationId xmlns:a16="http://schemas.microsoft.com/office/drawing/2014/main" id="{05074086-C3D2-41FB-A113-ED3E7424F028}"/>
              </a:ext>
            </a:extLst>
          </p:cNvPr>
          <p:cNvSpPr txBox="1"/>
          <p:nvPr/>
        </p:nvSpPr>
        <p:spPr>
          <a:xfrm>
            <a:off x="1677200" y="5606207"/>
            <a:ext cx="5789597" cy="523220"/>
          </a:xfrm>
          <a:prstGeom prst="rect">
            <a:avLst/>
          </a:prstGeom>
          <a:noFill/>
        </p:spPr>
        <p:txBody>
          <a:bodyPr wrap="square" rtlCol="0">
            <a:spAutoFit/>
          </a:bodyPr>
          <a:lstStyle/>
          <a:p>
            <a:r>
              <a:rPr lang="pt-PT" sz="2800" dirty="0"/>
              <a:t>Babel Tour</a:t>
            </a:r>
          </a:p>
        </p:txBody>
      </p:sp>
      <p:sp>
        <p:nvSpPr>
          <p:cNvPr id="5" name="CaixaDeTexto 4">
            <a:extLst>
              <a:ext uri="{FF2B5EF4-FFF2-40B4-BE49-F238E27FC236}">
                <a16:creationId xmlns:a16="http://schemas.microsoft.com/office/drawing/2014/main" id="{0261D47F-9897-4641-81C6-5830E14708B9}"/>
              </a:ext>
            </a:extLst>
          </p:cNvPr>
          <p:cNvSpPr txBox="1"/>
          <p:nvPr/>
        </p:nvSpPr>
        <p:spPr>
          <a:xfrm>
            <a:off x="2238666" y="266908"/>
            <a:ext cx="4532010" cy="923330"/>
          </a:xfrm>
          <a:prstGeom prst="rect">
            <a:avLst/>
          </a:prstGeom>
          <a:noFill/>
        </p:spPr>
        <p:txBody>
          <a:bodyPr wrap="none" rtlCol="0">
            <a:spAutoFit/>
          </a:bodyPr>
          <a:lstStyle/>
          <a:p>
            <a:r>
              <a:rPr lang="pt-PT" sz="5400" dirty="0" err="1"/>
              <a:t>Discrimination</a:t>
            </a:r>
            <a:endParaRPr lang="pt-PT" sz="5400" dirty="0"/>
          </a:p>
        </p:txBody>
      </p:sp>
    </p:spTree>
    <p:extLst>
      <p:ext uri="{BB962C8B-B14F-4D97-AF65-F5344CB8AC3E}">
        <p14:creationId xmlns:p14="http://schemas.microsoft.com/office/powerpoint/2010/main" val="1413674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m para praça s pedro vaticano">
            <a:extLst>
              <a:ext uri="{FF2B5EF4-FFF2-40B4-BE49-F238E27FC236}">
                <a16:creationId xmlns:a16="http://schemas.microsoft.com/office/drawing/2014/main" id="{956A74B8-9077-40C3-B60D-D08042934F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103" y="1484784"/>
            <a:ext cx="8243793" cy="4616524"/>
          </a:xfrm>
          <a:prstGeom prst="rect">
            <a:avLst/>
          </a:prstGeom>
          <a:noFill/>
          <a:extLst>
            <a:ext uri="{909E8E84-426E-40DD-AFC4-6F175D3DCCD1}">
              <a14:hiddenFill xmlns:a14="http://schemas.microsoft.com/office/drawing/2010/main">
                <a:solidFill>
                  <a:srgbClr val="FFFFFF"/>
                </a:solidFill>
              </a14:hiddenFill>
            </a:ext>
          </a:extLst>
        </p:spPr>
      </p:pic>
      <p:sp>
        <p:nvSpPr>
          <p:cNvPr id="2" name="CaixaDeTexto 1">
            <a:extLst>
              <a:ext uri="{FF2B5EF4-FFF2-40B4-BE49-F238E27FC236}">
                <a16:creationId xmlns:a16="http://schemas.microsoft.com/office/drawing/2014/main" id="{079CF574-635F-47C5-BA4F-69B08654E13C}"/>
              </a:ext>
            </a:extLst>
          </p:cNvPr>
          <p:cNvSpPr txBox="1"/>
          <p:nvPr/>
        </p:nvSpPr>
        <p:spPr>
          <a:xfrm>
            <a:off x="3267796" y="295027"/>
            <a:ext cx="2223686" cy="923330"/>
          </a:xfrm>
          <a:prstGeom prst="rect">
            <a:avLst/>
          </a:prstGeom>
          <a:noFill/>
        </p:spPr>
        <p:txBody>
          <a:bodyPr wrap="none" rtlCol="0">
            <a:spAutoFit/>
          </a:bodyPr>
          <a:lstStyle/>
          <a:p>
            <a:r>
              <a:rPr lang="pt-PT" sz="5400" dirty="0" err="1"/>
              <a:t>Elitism</a:t>
            </a:r>
            <a:endParaRPr lang="pt-PT" sz="5400" dirty="0"/>
          </a:p>
        </p:txBody>
      </p:sp>
    </p:spTree>
    <p:extLst>
      <p:ext uri="{BB962C8B-B14F-4D97-AF65-F5344CB8AC3E}">
        <p14:creationId xmlns:p14="http://schemas.microsoft.com/office/powerpoint/2010/main" val="1646100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a:t>Dissimulation</a:t>
            </a:r>
            <a:endParaRPr lang="pt-PT" dirty="0"/>
          </a:p>
        </p:txBody>
      </p:sp>
      <p:sp>
        <p:nvSpPr>
          <p:cNvPr id="4" name="Triângulo isósceles 3"/>
          <p:cNvSpPr/>
          <p:nvPr/>
        </p:nvSpPr>
        <p:spPr>
          <a:xfrm>
            <a:off x="3203848" y="1700808"/>
            <a:ext cx="2736304" cy="1800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riângulo isósceles 5"/>
          <p:cNvSpPr/>
          <p:nvPr/>
        </p:nvSpPr>
        <p:spPr>
          <a:xfrm rot="10800000">
            <a:off x="3203848" y="3784178"/>
            <a:ext cx="2736304" cy="1800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CaixaDeTexto 2"/>
          <p:cNvSpPr txBox="1"/>
          <p:nvPr/>
        </p:nvSpPr>
        <p:spPr>
          <a:xfrm>
            <a:off x="1882787" y="3175262"/>
            <a:ext cx="1326004" cy="369332"/>
          </a:xfrm>
          <a:prstGeom prst="rect">
            <a:avLst/>
          </a:prstGeom>
          <a:noFill/>
        </p:spPr>
        <p:txBody>
          <a:bodyPr wrap="none" rtlCol="0">
            <a:spAutoFit/>
          </a:bodyPr>
          <a:lstStyle/>
          <a:p>
            <a:r>
              <a:rPr lang="pt-PT" dirty="0"/>
              <a:t>Submissão</a:t>
            </a:r>
          </a:p>
        </p:txBody>
      </p:sp>
      <p:sp>
        <p:nvSpPr>
          <p:cNvPr id="5" name="CaixaDeTexto 4"/>
          <p:cNvSpPr txBox="1"/>
          <p:nvPr/>
        </p:nvSpPr>
        <p:spPr>
          <a:xfrm>
            <a:off x="5950153" y="3131676"/>
            <a:ext cx="1133644" cy="369332"/>
          </a:xfrm>
          <a:prstGeom prst="rect">
            <a:avLst/>
          </a:prstGeom>
          <a:noFill/>
        </p:spPr>
        <p:txBody>
          <a:bodyPr wrap="none" rtlCol="0">
            <a:spAutoFit/>
          </a:bodyPr>
          <a:lstStyle/>
          <a:p>
            <a:r>
              <a:rPr lang="pt-PT" dirty="0"/>
              <a:t>Marginal </a:t>
            </a:r>
          </a:p>
        </p:txBody>
      </p:sp>
      <p:sp>
        <p:nvSpPr>
          <p:cNvPr id="7" name="CaixaDeTexto 6"/>
          <p:cNvSpPr txBox="1"/>
          <p:nvPr/>
        </p:nvSpPr>
        <p:spPr>
          <a:xfrm>
            <a:off x="4067944" y="1287890"/>
            <a:ext cx="851515" cy="369332"/>
          </a:xfrm>
          <a:prstGeom prst="rect">
            <a:avLst/>
          </a:prstGeom>
          <a:noFill/>
        </p:spPr>
        <p:txBody>
          <a:bodyPr wrap="none" rtlCol="0">
            <a:spAutoFit/>
          </a:bodyPr>
          <a:lstStyle/>
          <a:p>
            <a:r>
              <a:rPr lang="pt-PT" dirty="0"/>
              <a:t>Proibir</a:t>
            </a:r>
          </a:p>
        </p:txBody>
      </p:sp>
      <p:sp>
        <p:nvSpPr>
          <p:cNvPr id="8" name="CaixaDeTexto 7"/>
          <p:cNvSpPr txBox="1"/>
          <p:nvPr/>
        </p:nvSpPr>
        <p:spPr>
          <a:xfrm rot="16200000">
            <a:off x="568366" y="3156777"/>
            <a:ext cx="1820994" cy="523220"/>
          </a:xfrm>
          <a:prstGeom prst="rect">
            <a:avLst/>
          </a:prstGeom>
          <a:noFill/>
        </p:spPr>
        <p:txBody>
          <a:bodyPr wrap="square" rtlCol="0">
            <a:spAutoFit/>
          </a:bodyPr>
          <a:lstStyle/>
          <a:p>
            <a:r>
              <a:rPr lang="pt-PT" sz="2800" i="1" dirty="0"/>
              <a:t>Sacrifício</a:t>
            </a:r>
          </a:p>
        </p:txBody>
      </p:sp>
      <p:sp>
        <p:nvSpPr>
          <p:cNvPr id="10" name="CaixaDeTexto 9"/>
          <p:cNvSpPr txBox="1"/>
          <p:nvPr/>
        </p:nvSpPr>
        <p:spPr>
          <a:xfrm>
            <a:off x="5985201" y="3784178"/>
            <a:ext cx="877163" cy="369332"/>
          </a:xfrm>
          <a:prstGeom prst="rect">
            <a:avLst/>
          </a:prstGeom>
          <a:noFill/>
        </p:spPr>
        <p:txBody>
          <a:bodyPr wrap="none" rtlCol="0">
            <a:spAutoFit/>
          </a:bodyPr>
          <a:lstStyle/>
          <a:p>
            <a:r>
              <a:rPr lang="pt-PT" dirty="0"/>
              <a:t>Humor</a:t>
            </a:r>
          </a:p>
        </p:txBody>
      </p:sp>
      <p:sp>
        <p:nvSpPr>
          <p:cNvPr id="11" name="CaixaDeTexto 10">
            <a:extLst>
              <a:ext uri="{FF2B5EF4-FFF2-40B4-BE49-F238E27FC236}">
                <a16:creationId xmlns:a16="http://schemas.microsoft.com/office/drawing/2014/main" id="{ACDCBB99-D9DF-4333-A1E7-835917BE7FC0}"/>
              </a:ext>
            </a:extLst>
          </p:cNvPr>
          <p:cNvSpPr txBox="1"/>
          <p:nvPr/>
        </p:nvSpPr>
        <p:spPr>
          <a:xfrm>
            <a:off x="1985610" y="3759583"/>
            <a:ext cx="1116652" cy="369332"/>
          </a:xfrm>
          <a:prstGeom prst="rect">
            <a:avLst/>
          </a:prstGeom>
          <a:noFill/>
        </p:spPr>
        <p:txBody>
          <a:bodyPr wrap="none" rtlCol="0">
            <a:spAutoFit/>
          </a:bodyPr>
          <a:lstStyle/>
          <a:p>
            <a:r>
              <a:rPr lang="pt-PT" dirty="0"/>
              <a:t>Violência</a:t>
            </a:r>
          </a:p>
        </p:txBody>
      </p:sp>
      <p:sp>
        <p:nvSpPr>
          <p:cNvPr id="12" name="CaixaDeTexto 11">
            <a:extLst>
              <a:ext uri="{FF2B5EF4-FFF2-40B4-BE49-F238E27FC236}">
                <a16:creationId xmlns:a16="http://schemas.microsoft.com/office/drawing/2014/main" id="{DAC43CE9-2783-475E-80BA-0BD637307229}"/>
              </a:ext>
            </a:extLst>
          </p:cNvPr>
          <p:cNvSpPr txBox="1"/>
          <p:nvPr/>
        </p:nvSpPr>
        <p:spPr>
          <a:xfrm rot="5400000">
            <a:off x="6750012" y="3341443"/>
            <a:ext cx="1820994" cy="523220"/>
          </a:xfrm>
          <a:prstGeom prst="rect">
            <a:avLst/>
          </a:prstGeom>
          <a:noFill/>
        </p:spPr>
        <p:txBody>
          <a:bodyPr wrap="square" rtlCol="0">
            <a:spAutoFit/>
          </a:bodyPr>
          <a:lstStyle/>
          <a:p>
            <a:r>
              <a:rPr lang="pt-PT" sz="2800" i="1" dirty="0"/>
              <a:t>Segredo</a:t>
            </a:r>
          </a:p>
        </p:txBody>
      </p:sp>
      <p:sp>
        <p:nvSpPr>
          <p:cNvPr id="13" name="CaixaDeTexto 12">
            <a:extLst>
              <a:ext uri="{FF2B5EF4-FFF2-40B4-BE49-F238E27FC236}">
                <a16:creationId xmlns:a16="http://schemas.microsoft.com/office/drawing/2014/main" id="{209431CF-452B-4299-A319-88AE03D754D3}"/>
              </a:ext>
            </a:extLst>
          </p:cNvPr>
          <p:cNvSpPr txBox="1"/>
          <p:nvPr/>
        </p:nvSpPr>
        <p:spPr>
          <a:xfrm>
            <a:off x="3015227" y="5527613"/>
            <a:ext cx="3275256" cy="646331"/>
          </a:xfrm>
          <a:prstGeom prst="rect">
            <a:avLst/>
          </a:prstGeom>
          <a:noFill/>
        </p:spPr>
        <p:txBody>
          <a:bodyPr wrap="none" rtlCol="0">
            <a:spAutoFit/>
          </a:bodyPr>
          <a:lstStyle/>
          <a:p>
            <a:pPr algn="ctr"/>
            <a:r>
              <a:rPr lang="pt-PT" dirty="0"/>
              <a:t>Intimidade </a:t>
            </a:r>
          </a:p>
          <a:p>
            <a:pPr algn="ctr"/>
            <a:r>
              <a:rPr lang="pt-PT" dirty="0"/>
              <a:t>(sexual, cósmica via genética)</a:t>
            </a:r>
          </a:p>
        </p:txBody>
      </p:sp>
      <p:sp>
        <p:nvSpPr>
          <p:cNvPr id="9" name="CaixaDeTexto 8">
            <a:extLst>
              <a:ext uri="{FF2B5EF4-FFF2-40B4-BE49-F238E27FC236}">
                <a16:creationId xmlns:a16="http://schemas.microsoft.com/office/drawing/2014/main" id="{0FE38C70-27F5-4002-903E-26E616526CB9}"/>
              </a:ext>
            </a:extLst>
          </p:cNvPr>
          <p:cNvSpPr txBox="1"/>
          <p:nvPr/>
        </p:nvSpPr>
        <p:spPr>
          <a:xfrm>
            <a:off x="4159065" y="5157192"/>
            <a:ext cx="838691" cy="369332"/>
          </a:xfrm>
          <a:prstGeom prst="rect">
            <a:avLst/>
          </a:prstGeom>
          <a:noFill/>
        </p:spPr>
        <p:txBody>
          <a:bodyPr wrap="none" rtlCol="0">
            <a:spAutoFit/>
          </a:bodyPr>
          <a:lstStyle/>
          <a:p>
            <a:r>
              <a:rPr lang="pt-PT" b="1" dirty="0">
                <a:solidFill>
                  <a:srgbClr val="FF0000"/>
                </a:solidFill>
              </a:rPr>
              <a:t>CARE</a:t>
            </a:r>
          </a:p>
        </p:txBody>
      </p:sp>
      <p:sp>
        <p:nvSpPr>
          <p:cNvPr id="14" name="CaixaDeTexto 13">
            <a:extLst>
              <a:ext uri="{FF2B5EF4-FFF2-40B4-BE49-F238E27FC236}">
                <a16:creationId xmlns:a16="http://schemas.microsoft.com/office/drawing/2014/main" id="{96A61237-A38B-4B75-9561-47C184C79555}"/>
              </a:ext>
            </a:extLst>
          </p:cNvPr>
          <p:cNvSpPr txBox="1"/>
          <p:nvPr/>
        </p:nvSpPr>
        <p:spPr>
          <a:xfrm>
            <a:off x="1927114" y="4412085"/>
            <a:ext cx="1351652" cy="369332"/>
          </a:xfrm>
          <a:prstGeom prst="rect">
            <a:avLst/>
          </a:prstGeom>
          <a:noFill/>
        </p:spPr>
        <p:txBody>
          <a:bodyPr wrap="none" rtlCol="0">
            <a:spAutoFit/>
          </a:bodyPr>
          <a:lstStyle/>
          <a:p>
            <a:r>
              <a:rPr lang="pt-PT" b="1" dirty="0">
                <a:solidFill>
                  <a:srgbClr val="FF0000"/>
                </a:solidFill>
              </a:rPr>
              <a:t>VIOLENCE</a:t>
            </a:r>
          </a:p>
        </p:txBody>
      </p:sp>
      <p:sp>
        <p:nvSpPr>
          <p:cNvPr id="15" name="CaixaDeTexto 14">
            <a:extLst>
              <a:ext uri="{FF2B5EF4-FFF2-40B4-BE49-F238E27FC236}">
                <a16:creationId xmlns:a16="http://schemas.microsoft.com/office/drawing/2014/main" id="{384EFE41-7900-484C-A5C8-C539BC1F769D}"/>
              </a:ext>
            </a:extLst>
          </p:cNvPr>
          <p:cNvSpPr txBox="1"/>
          <p:nvPr/>
        </p:nvSpPr>
        <p:spPr>
          <a:xfrm>
            <a:off x="5980649" y="4436680"/>
            <a:ext cx="1236236" cy="369332"/>
          </a:xfrm>
          <a:prstGeom prst="rect">
            <a:avLst/>
          </a:prstGeom>
          <a:noFill/>
        </p:spPr>
        <p:txBody>
          <a:bodyPr wrap="none" rtlCol="0">
            <a:spAutoFit/>
          </a:bodyPr>
          <a:lstStyle/>
          <a:p>
            <a:r>
              <a:rPr lang="pt-PT" b="1" dirty="0">
                <a:solidFill>
                  <a:srgbClr val="FF0000"/>
                </a:solidFill>
              </a:rPr>
              <a:t>IDENTITY</a:t>
            </a:r>
          </a:p>
        </p:txBody>
      </p:sp>
    </p:spTree>
    <p:extLst>
      <p:ext uri="{BB962C8B-B14F-4D97-AF65-F5344CB8AC3E}">
        <p14:creationId xmlns:p14="http://schemas.microsoft.com/office/powerpoint/2010/main" val="37444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p:bldP spid="11" grpId="0"/>
      <p:bldP spid="12" grpId="0"/>
      <p:bldP spid="13" grpId="0"/>
    </p:bldLst>
  </p:timing>
</p:sld>
</file>

<file path=ppt/theme/theme1.xml><?xml version="1.0" encoding="utf-8"?>
<a:theme xmlns:a="http://schemas.openxmlformats.org/drawingml/2006/main" name="Modelo de apresentação predefinido">
  <a:themeElements>
    <a:clrScheme name="Modelo de apresentação predefini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elo de apresentação predefini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elo de apresentação predefini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elo de apresentação predefini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elo de apresentação predefini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elo de apresentação predefini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elo de apresentação predefini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elo de apresentação predefini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elo de apresentação predefini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elo de apresentação predefini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elo de apresentação predefini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elo de apresentação predefini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elo de apresentação predefini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elo de apresentação predefini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AF76B08DE8C26B42B2585BD991D97FC1" ma:contentTypeVersion="7" ma:contentTypeDescription="Criar um novo documento." ma:contentTypeScope="" ma:versionID="00afc885a6a67f99bae5dc85642706b7">
  <xsd:schema xmlns:xsd="http://www.w3.org/2001/XMLSchema" xmlns:xs="http://www.w3.org/2001/XMLSchema" xmlns:p="http://schemas.microsoft.com/office/2006/metadata/properties" xmlns:ns3="7bac7f6d-bb1c-4cf5-8054-70832b4f4be6" xmlns:ns4="e8a5bfb1-4499-4ff5-bda2-94832a0415b8" targetNamespace="http://schemas.microsoft.com/office/2006/metadata/properties" ma:root="true" ma:fieldsID="93e3a1735d2c2049cda7cfc074418b2f" ns3:_="" ns4:_="">
    <xsd:import namespace="7bac7f6d-bb1c-4cf5-8054-70832b4f4be6"/>
    <xsd:import namespace="e8a5bfb1-4499-4ff5-bda2-94832a0415b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ac7f6d-bb1c-4cf5-8054-70832b4f4be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8a5bfb1-4499-4ff5-bda2-94832a0415b8" elementFormDefault="qualified">
    <xsd:import namespace="http://schemas.microsoft.com/office/2006/documentManagement/types"/>
    <xsd:import namespace="http://schemas.microsoft.com/office/infopath/2007/PartnerControls"/>
    <xsd:element name="SharedWithUsers" ma:index="10" nillable="true" ma:displayName="Partilhado Com"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Partilhado Com" ma:description="" ma:internalName="SharedWithDetails" ma:readOnly="true">
      <xsd:simpleType>
        <xsd:restriction base="dms:Note">
          <xsd:maxLength value="255"/>
        </xsd:restriction>
      </xsd:simpleType>
    </xsd:element>
    <xsd:element name="SharingHintHash" ma:index="12" nillable="true" ma:displayName="Hash de Sugestão de Partilha"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F46181-6014-4CC3-9B65-ACF288C683F5}">
  <ds:schemaRefs>
    <ds:schemaRef ds:uri="http://schemas.microsoft.com/sharepoint/v3/contenttype/forms"/>
  </ds:schemaRefs>
</ds:datastoreItem>
</file>

<file path=customXml/itemProps2.xml><?xml version="1.0" encoding="utf-8"?>
<ds:datastoreItem xmlns:ds="http://schemas.openxmlformats.org/officeDocument/2006/customXml" ds:itemID="{DEC5B116-1D11-4A06-A35A-DEF0F9394DC4}">
  <ds:schemaRefs>
    <ds:schemaRef ds:uri="http://purl.org/dc/dcmitype/"/>
    <ds:schemaRef ds:uri="http://purl.org/dc/terms/"/>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purl.org/dc/elements/1.1/"/>
    <ds:schemaRef ds:uri="http://schemas.microsoft.com/office/2006/documentManagement/types"/>
    <ds:schemaRef ds:uri="e8a5bfb1-4499-4ff5-bda2-94832a0415b8"/>
    <ds:schemaRef ds:uri="7bac7f6d-bb1c-4cf5-8054-70832b4f4be6"/>
  </ds:schemaRefs>
</ds:datastoreItem>
</file>

<file path=customXml/itemProps3.xml><?xml version="1.0" encoding="utf-8"?>
<ds:datastoreItem xmlns:ds="http://schemas.openxmlformats.org/officeDocument/2006/customXml" ds:itemID="{2E71DE49-C7ED-4E7B-908E-8B03752AA2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ac7f6d-bb1c-4cf5-8054-70832b4f4be6"/>
    <ds:schemaRef ds:uri="e8a5bfb1-4499-4ff5-bda2-94832a0415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1842</TotalTime>
  <Words>360</Words>
  <Application>Microsoft Office PowerPoint</Application>
  <PresentationFormat>Apresentação no Ecrã (4:3)</PresentationFormat>
  <Paragraphs>51</Paragraphs>
  <Slides>13</Slides>
  <Notes>2</Notes>
  <HiddenSlides>0</HiddenSlides>
  <MMClips>0</MMClips>
  <ScaleCrop>false</ScaleCrop>
  <HeadingPairs>
    <vt:vector size="6" baseType="variant">
      <vt:variant>
        <vt:lpstr>Tipos de letra usados</vt:lpstr>
      </vt:variant>
      <vt:variant>
        <vt:i4>1</vt:i4>
      </vt:variant>
      <vt:variant>
        <vt:lpstr>Tema</vt:lpstr>
      </vt:variant>
      <vt:variant>
        <vt:i4>1</vt:i4>
      </vt:variant>
      <vt:variant>
        <vt:lpstr>Títulos dos diapositivos</vt:lpstr>
      </vt:variant>
      <vt:variant>
        <vt:i4>13</vt:i4>
      </vt:variant>
    </vt:vector>
  </HeadingPairs>
  <TitlesOfParts>
    <vt:vector size="15" baseType="lpstr">
      <vt:lpstr>Arial</vt:lpstr>
      <vt:lpstr>Modelo de apresentação predefinido</vt:lpstr>
      <vt:lpstr>The Empire is like Dracula</vt:lpstr>
      <vt:lpstr>Apresentação do PowerPoint</vt:lpstr>
      <vt:lpstr>Episteme and knowledge</vt:lpstr>
      <vt:lpstr>States of mind</vt:lpstr>
      <vt:lpstr>Power </vt:lpstr>
      <vt:lpstr>Imperial state of mind</vt:lpstr>
      <vt:lpstr>Apresentação do PowerPoint</vt:lpstr>
      <vt:lpstr>Apresentação do PowerPoint</vt:lpstr>
      <vt:lpstr>Dissimulation</vt:lpstr>
      <vt:lpstr>Incorporated social emotion framework</vt:lpstr>
      <vt:lpstr>Transparency of imperial spirit</vt:lpstr>
      <vt:lpstr>Apresentação do PowerPoint</vt:lpstr>
      <vt:lpstr>To be continued</vt:lpstr>
    </vt:vector>
  </TitlesOfParts>
  <Company>O nome da sua organização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O seu nome de utilizador</dc:creator>
  <cp:lastModifiedBy>António Pedro Dores</cp:lastModifiedBy>
  <cp:revision>168</cp:revision>
  <dcterms:created xsi:type="dcterms:W3CDTF">2005-12-05T12:20:13Z</dcterms:created>
  <dcterms:modified xsi:type="dcterms:W3CDTF">2019-12-03T10:20:39Z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0x010100AF76B08DE8C26B42B2585BD991D97FC1</vt:lpwstr>
  </property>
</Properties>
</file>