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715" autoAdjust="0"/>
  </p:normalViewPr>
  <p:slideViewPr>
    <p:cSldViewPr snapToGrid="0" snapToObjects="1">
      <p:cViewPr varScale="1">
        <p:scale>
          <a:sx n="130" d="100"/>
          <a:sy n="130" d="100"/>
        </p:scale>
        <p:origin x="-1832" y="-112"/>
      </p:cViewPr>
      <p:guideLst>
        <p:guide orient="horz" pos="2160"/>
        <p:guide pos="2880"/>
      </p:guideLst>
    </p:cSldViewPr>
  </p:slideViewPr>
  <p:outlineViewPr>
    <p:cViewPr>
      <p:scale>
        <a:sx n="33" d="100"/>
        <a:sy n="33" d="100"/>
      </p:scale>
      <p:origin x="0" y="4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C1D3F0-7F47-0140-B6EC-02EA2C4A8A68}" type="doc">
      <dgm:prSet loTypeId="urn:microsoft.com/office/officeart/2009/3/layout/RandomtoResultProcess" loCatId="" qsTypeId="urn:microsoft.com/office/officeart/2005/8/quickstyle/simple1" qsCatId="simple" csTypeId="urn:microsoft.com/office/officeart/2005/8/colors/accent1_2" csCatId="accent1" phldr="1"/>
      <dgm:spPr/>
      <dgm:t>
        <a:bodyPr/>
        <a:lstStyle/>
        <a:p>
          <a:endParaRPr lang="de-DE"/>
        </a:p>
      </dgm:t>
    </dgm:pt>
    <dgm:pt modelId="{A2D5992E-F905-534B-BFA7-1C71D5D1FA1C}">
      <dgm:prSet phldrT="[Text]"/>
      <dgm:spPr/>
      <dgm:t>
        <a:bodyPr/>
        <a:lstStyle/>
        <a:p>
          <a:r>
            <a:rPr lang="de-DE" dirty="0" err="1" smtClean="0"/>
            <a:t>Fragmented</a:t>
          </a:r>
          <a:r>
            <a:rPr lang="de-DE" dirty="0" smtClean="0"/>
            <a:t> national/ regional </a:t>
          </a:r>
          <a:r>
            <a:rPr lang="de-DE" dirty="0" err="1" smtClean="0"/>
            <a:t>knowledge</a:t>
          </a:r>
          <a:endParaRPr lang="de-DE" dirty="0"/>
        </a:p>
      </dgm:t>
    </dgm:pt>
    <dgm:pt modelId="{9072424D-362D-9A42-91D5-BC3FC2041A48}" type="parTrans" cxnId="{F7089890-0438-B44E-BAB4-06258F498B06}">
      <dgm:prSet/>
      <dgm:spPr/>
      <dgm:t>
        <a:bodyPr/>
        <a:lstStyle/>
        <a:p>
          <a:endParaRPr lang="de-DE"/>
        </a:p>
      </dgm:t>
    </dgm:pt>
    <dgm:pt modelId="{9D97F752-D451-2946-84C1-8A4FE9B52A07}" type="sibTrans" cxnId="{F7089890-0438-B44E-BAB4-06258F498B06}">
      <dgm:prSet/>
      <dgm:spPr/>
      <dgm:t>
        <a:bodyPr/>
        <a:lstStyle/>
        <a:p>
          <a:endParaRPr lang="de-DE"/>
        </a:p>
      </dgm:t>
    </dgm:pt>
    <dgm:pt modelId="{6A0396FE-AB14-CB47-B3A9-2D8C03145A77}">
      <dgm:prSet phldrT="[Text]"/>
      <dgm:spPr/>
      <dgm:t>
        <a:bodyPr/>
        <a:lstStyle/>
        <a:p>
          <a:r>
            <a:rPr lang="de-DE" dirty="0" err="1" smtClean="0"/>
            <a:t>They</a:t>
          </a:r>
          <a:r>
            <a:rPr lang="de-DE" dirty="0" smtClean="0"/>
            <a:t> </a:t>
          </a:r>
          <a:r>
            <a:rPr lang="de-DE" dirty="0" err="1" smtClean="0"/>
            <a:t>are</a:t>
          </a:r>
          <a:r>
            <a:rPr lang="de-DE" dirty="0" smtClean="0"/>
            <a:t> </a:t>
          </a:r>
          <a:r>
            <a:rPr lang="de-DE" dirty="0" err="1" smtClean="0"/>
            <a:t>labelled</a:t>
          </a:r>
          <a:r>
            <a:rPr lang="de-DE" dirty="0" smtClean="0"/>
            <a:t> </a:t>
          </a:r>
          <a:r>
            <a:rPr lang="de-DE" dirty="0" err="1" smtClean="0"/>
            <a:t>as</a:t>
          </a:r>
          <a:r>
            <a:rPr lang="de-DE" dirty="0" smtClean="0"/>
            <a:t> ‚</a:t>
          </a:r>
          <a:r>
            <a:rPr lang="de-DE" dirty="0" err="1" smtClean="0"/>
            <a:t>indigenous</a:t>
          </a:r>
          <a:r>
            <a:rPr lang="de-DE" dirty="0" smtClean="0"/>
            <a:t>‘, ‚</a:t>
          </a:r>
          <a:r>
            <a:rPr lang="de-DE" dirty="0" err="1" smtClean="0"/>
            <a:t>local</a:t>
          </a:r>
          <a:r>
            <a:rPr lang="de-DE" dirty="0" smtClean="0"/>
            <a:t>‘, ‚global‘, ‚</a:t>
          </a:r>
          <a:r>
            <a:rPr lang="de-DE" dirty="0" err="1" smtClean="0"/>
            <a:t>hegemonic</a:t>
          </a:r>
          <a:r>
            <a:rPr lang="de-DE" dirty="0" smtClean="0"/>
            <a:t>‘, ‚South‘ etc.</a:t>
          </a:r>
          <a:endParaRPr lang="de-DE" dirty="0"/>
        </a:p>
      </dgm:t>
    </dgm:pt>
    <dgm:pt modelId="{30DBCBE9-DA86-5B41-9AA3-7CD8B709F16E}" type="parTrans" cxnId="{FBE725EC-96F7-B243-93C8-A9983749BD52}">
      <dgm:prSet/>
      <dgm:spPr/>
      <dgm:t>
        <a:bodyPr/>
        <a:lstStyle/>
        <a:p>
          <a:endParaRPr lang="de-DE"/>
        </a:p>
      </dgm:t>
    </dgm:pt>
    <dgm:pt modelId="{1473C272-0F61-DF41-A2BB-F68B4E381729}" type="sibTrans" cxnId="{FBE725EC-96F7-B243-93C8-A9983749BD52}">
      <dgm:prSet/>
      <dgm:spPr/>
      <dgm:t>
        <a:bodyPr/>
        <a:lstStyle/>
        <a:p>
          <a:endParaRPr lang="de-DE"/>
        </a:p>
      </dgm:t>
    </dgm:pt>
    <dgm:pt modelId="{808D8DE1-CB02-BB42-B65A-A7C685FFE12B}">
      <dgm:prSet phldrT="[Text]"/>
      <dgm:spPr/>
      <dgm:t>
        <a:bodyPr/>
        <a:lstStyle/>
        <a:p>
          <a:r>
            <a:rPr lang="de-DE" dirty="0" err="1" smtClean="0"/>
            <a:t>Knowledge</a:t>
          </a:r>
          <a:r>
            <a:rPr lang="de-DE" dirty="0" smtClean="0"/>
            <a:t> </a:t>
          </a:r>
          <a:r>
            <a:rPr lang="de-DE" dirty="0" err="1" smtClean="0"/>
            <a:t>for</a:t>
          </a:r>
          <a:r>
            <a:rPr lang="de-DE" dirty="0" smtClean="0"/>
            <a:t> </a:t>
          </a:r>
          <a:r>
            <a:rPr lang="de-DE" dirty="0" err="1" smtClean="0"/>
            <a:t>the</a:t>
          </a:r>
          <a:r>
            <a:rPr lang="de-DE" dirty="0" smtClean="0"/>
            <a:t> </a:t>
          </a:r>
          <a:r>
            <a:rPr lang="de-DE" dirty="0" err="1" smtClean="0"/>
            <a:t>globalised</a:t>
          </a:r>
          <a:r>
            <a:rPr lang="de-DE" dirty="0" smtClean="0"/>
            <a:t> </a:t>
          </a:r>
          <a:r>
            <a:rPr lang="de-DE" dirty="0" err="1" smtClean="0"/>
            <a:t>world</a:t>
          </a:r>
          <a:endParaRPr lang="de-DE" dirty="0"/>
        </a:p>
      </dgm:t>
    </dgm:pt>
    <dgm:pt modelId="{B46CF333-F3D8-BE40-9C21-480317A9937E}" type="parTrans" cxnId="{C4C4F5F5-EFD6-E248-B60B-2BA0D9BE400D}">
      <dgm:prSet/>
      <dgm:spPr/>
      <dgm:t>
        <a:bodyPr/>
        <a:lstStyle/>
        <a:p>
          <a:endParaRPr lang="de-DE"/>
        </a:p>
      </dgm:t>
    </dgm:pt>
    <dgm:pt modelId="{97022AE9-1CE3-6645-98B2-230AE7C6EAD9}" type="sibTrans" cxnId="{C4C4F5F5-EFD6-E248-B60B-2BA0D9BE400D}">
      <dgm:prSet/>
      <dgm:spPr/>
      <dgm:t>
        <a:bodyPr/>
        <a:lstStyle/>
        <a:p>
          <a:endParaRPr lang="de-DE"/>
        </a:p>
      </dgm:t>
    </dgm:pt>
    <dgm:pt modelId="{2968A6B6-9209-C047-B57B-9057B9311F88}">
      <dgm:prSet phldrT="[Text]"/>
      <dgm:spPr/>
      <dgm:t>
        <a:bodyPr/>
        <a:lstStyle/>
        <a:p>
          <a:r>
            <a:rPr lang="de-DE" dirty="0" smtClean="0"/>
            <a:t>This </a:t>
          </a:r>
          <a:r>
            <a:rPr lang="de-DE" dirty="0" err="1" smtClean="0"/>
            <a:t>is</a:t>
          </a:r>
          <a:r>
            <a:rPr lang="de-DE" dirty="0" smtClean="0"/>
            <a:t> not a </a:t>
          </a:r>
          <a:r>
            <a:rPr lang="de-DE" dirty="0" err="1" smtClean="0"/>
            <a:t>collection</a:t>
          </a:r>
          <a:r>
            <a:rPr lang="de-DE" dirty="0" smtClean="0"/>
            <a:t> </a:t>
          </a:r>
          <a:r>
            <a:rPr lang="de-DE" dirty="0" err="1" smtClean="0"/>
            <a:t>of</a:t>
          </a:r>
          <a:r>
            <a:rPr lang="de-DE" dirty="0" smtClean="0"/>
            <a:t> </a:t>
          </a:r>
          <a:r>
            <a:rPr lang="de-DE" dirty="0" err="1" smtClean="0"/>
            <a:t>those</a:t>
          </a:r>
          <a:r>
            <a:rPr lang="de-DE" dirty="0" smtClean="0"/>
            <a:t> </a:t>
          </a:r>
          <a:r>
            <a:rPr lang="de-DE" dirty="0" err="1" smtClean="0"/>
            <a:t>fragmented</a:t>
          </a:r>
          <a:r>
            <a:rPr lang="de-DE" dirty="0" smtClean="0"/>
            <a:t> </a:t>
          </a:r>
          <a:r>
            <a:rPr lang="de-DE" dirty="0" err="1" smtClean="0"/>
            <a:t>bodies</a:t>
          </a:r>
          <a:r>
            <a:rPr lang="de-DE" dirty="0" smtClean="0"/>
            <a:t> </a:t>
          </a:r>
          <a:r>
            <a:rPr lang="de-DE" dirty="0" err="1" smtClean="0"/>
            <a:t>of</a:t>
          </a:r>
          <a:r>
            <a:rPr lang="de-DE" dirty="0" smtClean="0"/>
            <a:t> </a:t>
          </a:r>
          <a:r>
            <a:rPr lang="de-DE" dirty="0" err="1" smtClean="0"/>
            <a:t>knowledge</a:t>
          </a:r>
          <a:r>
            <a:rPr lang="de-DE" dirty="0" smtClean="0"/>
            <a:t>, but a </a:t>
          </a:r>
          <a:r>
            <a:rPr lang="de-DE" dirty="0" err="1" smtClean="0"/>
            <a:t>body</a:t>
          </a:r>
          <a:r>
            <a:rPr lang="de-DE" dirty="0" smtClean="0"/>
            <a:t> </a:t>
          </a:r>
          <a:r>
            <a:rPr lang="de-DE" dirty="0" err="1" smtClean="0"/>
            <a:t>of</a:t>
          </a:r>
          <a:r>
            <a:rPr lang="de-DE" dirty="0" smtClean="0"/>
            <a:t> </a:t>
          </a:r>
          <a:r>
            <a:rPr lang="de-DE" dirty="0" err="1" smtClean="0"/>
            <a:t>knowledge</a:t>
          </a:r>
          <a:r>
            <a:rPr lang="de-DE" dirty="0" smtClean="0"/>
            <a:t> </a:t>
          </a:r>
          <a:r>
            <a:rPr lang="de-DE" dirty="0" err="1" smtClean="0"/>
            <a:t>which</a:t>
          </a:r>
          <a:r>
            <a:rPr lang="de-DE" dirty="0" smtClean="0"/>
            <a:t> </a:t>
          </a:r>
          <a:r>
            <a:rPr lang="de-DE" dirty="0" err="1" smtClean="0"/>
            <a:t>overcomes</a:t>
          </a:r>
          <a:r>
            <a:rPr lang="de-DE" dirty="0" smtClean="0"/>
            <a:t> such </a:t>
          </a:r>
          <a:r>
            <a:rPr lang="de-DE" dirty="0" err="1" smtClean="0"/>
            <a:t>fragmentations</a:t>
          </a:r>
          <a:r>
            <a:rPr lang="de-DE" dirty="0" smtClean="0"/>
            <a:t>.</a:t>
          </a:r>
          <a:endParaRPr lang="de-DE" dirty="0"/>
        </a:p>
      </dgm:t>
    </dgm:pt>
    <dgm:pt modelId="{67419CAE-1FB8-C444-95A3-818F323B9DF2}" type="parTrans" cxnId="{F7AE0801-72F1-5A4E-8B85-C9CE372FBE00}">
      <dgm:prSet/>
      <dgm:spPr/>
      <dgm:t>
        <a:bodyPr/>
        <a:lstStyle/>
        <a:p>
          <a:endParaRPr lang="de-DE"/>
        </a:p>
      </dgm:t>
    </dgm:pt>
    <dgm:pt modelId="{AE59BA9F-4D6A-604F-BE3F-2BD94CC61FC8}" type="sibTrans" cxnId="{F7AE0801-72F1-5A4E-8B85-C9CE372FBE00}">
      <dgm:prSet/>
      <dgm:spPr/>
      <dgm:t>
        <a:bodyPr/>
        <a:lstStyle/>
        <a:p>
          <a:endParaRPr lang="de-DE"/>
        </a:p>
      </dgm:t>
    </dgm:pt>
    <dgm:pt modelId="{0A4436E3-6B03-B04C-B6EA-6114E31D082F}" type="pres">
      <dgm:prSet presAssocID="{E5C1D3F0-7F47-0140-B6EC-02EA2C4A8A68}" presName="Name0" presStyleCnt="0">
        <dgm:presLayoutVars>
          <dgm:dir/>
          <dgm:animOne val="branch"/>
          <dgm:animLvl val="lvl"/>
        </dgm:presLayoutVars>
      </dgm:prSet>
      <dgm:spPr/>
      <dgm:t>
        <a:bodyPr/>
        <a:lstStyle/>
        <a:p>
          <a:endParaRPr lang="de-DE"/>
        </a:p>
      </dgm:t>
    </dgm:pt>
    <dgm:pt modelId="{5BA21ECE-1156-5849-8860-8B619FA4ADD3}" type="pres">
      <dgm:prSet presAssocID="{A2D5992E-F905-534B-BFA7-1C71D5D1FA1C}" presName="chaos" presStyleCnt="0"/>
      <dgm:spPr/>
    </dgm:pt>
    <dgm:pt modelId="{30633BA1-A903-A343-9D6C-7A88F6A15D99}" type="pres">
      <dgm:prSet presAssocID="{A2D5992E-F905-534B-BFA7-1C71D5D1FA1C}" presName="parTx1" presStyleLbl="revTx" presStyleIdx="0" presStyleCnt="3"/>
      <dgm:spPr/>
      <dgm:t>
        <a:bodyPr/>
        <a:lstStyle/>
        <a:p>
          <a:endParaRPr lang="de-DE"/>
        </a:p>
      </dgm:t>
    </dgm:pt>
    <dgm:pt modelId="{3F3B44A4-629B-3B47-BCF7-ECBA24E77D0C}" type="pres">
      <dgm:prSet presAssocID="{A2D5992E-F905-534B-BFA7-1C71D5D1FA1C}" presName="desTx1" presStyleLbl="revTx" presStyleIdx="1" presStyleCnt="3">
        <dgm:presLayoutVars>
          <dgm:bulletEnabled val="1"/>
        </dgm:presLayoutVars>
      </dgm:prSet>
      <dgm:spPr/>
      <dgm:t>
        <a:bodyPr/>
        <a:lstStyle/>
        <a:p>
          <a:endParaRPr lang="de-DE"/>
        </a:p>
      </dgm:t>
    </dgm:pt>
    <dgm:pt modelId="{A2442952-F821-064E-AA3F-3AB40480F4DB}" type="pres">
      <dgm:prSet presAssocID="{A2D5992E-F905-534B-BFA7-1C71D5D1FA1C}" presName="c1" presStyleLbl="node1" presStyleIdx="0" presStyleCnt="19"/>
      <dgm:spPr/>
      <dgm:t>
        <a:bodyPr/>
        <a:lstStyle/>
        <a:p>
          <a:endParaRPr lang="de-DE"/>
        </a:p>
      </dgm:t>
    </dgm:pt>
    <dgm:pt modelId="{43CC221F-4F45-3A40-B2A0-488F46156806}" type="pres">
      <dgm:prSet presAssocID="{A2D5992E-F905-534B-BFA7-1C71D5D1FA1C}" presName="c2" presStyleLbl="node1" presStyleIdx="1" presStyleCnt="19"/>
      <dgm:spPr/>
    </dgm:pt>
    <dgm:pt modelId="{EA6DD15F-EDDF-8B45-A058-B82CB09B52C9}" type="pres">
      <dgm:prSet presAssocID="{A2D5992E-F905-534B-BFA7-1C71D5D1FA1C}" presName="c3" presStyleLbl="node1" presStyleIdx="2" presStyleCnt="19"/>
      <dgm:spPr/>
    </dgm:pt>
    <dgm:pt modelId="{330E01A8-68D5-5348-B0D2-87CD3D4C85AE}" type="pres">
      <dgm:prSet presAssocID="{A2D5992E-F905-534B-BFA7-1C71D5D1FA1C}" presName="c4" presStyleLbl="node1" presStyleIdx="3" presStyleCnt="19"/>
      <dgm:spPr/>
    </dgm:pt>
    <dgm:pt modelId="{EF2485D6-509E-9C45-B903-096A42D63E84}" type="pres">
      <dgm:prSet presAssocID="{A2D5992E-F905-534B-BFA7-1C71D5D1FA1C}" presName="c5" presStyleLbl="node1" presStyleIdx="4" presStyleCnt="19"/>
      <dgm:spPr/>
    </dgm:pt>
    <dgm:pt modelId="{3BD58E56-1A1C-314E-8519-53F7B262A96D}" type="pres">
      <dgm:prSet presAssocID="{A2D5992E-F905-534B-BFA7-1C71D5D1FA1C}" presName="c6" presStyleLbl="node1" presStyleIdx="5" presStyleCnt="19"/>
      <dgm:spPr/>
    </dgm:pt>
    <dgm:pt modelId="{CB1C0299-9E57-E24C-996E-D3FD0875827F}" type="pres">
      <dgm:prSet presAssocID="{A2D5992E-F905-534B-BFA7-1C71D5D1FA1C}" presName="c7" presStyleLbl="node1" presStyleIdx="6" presStyleCnt="19"/>
      <dgm:spPr/>
    </dgm:pt>
    <dgm:pt modelId="{39D88E80-108B-034B-9D65-C083F9679F25}" type="pres">
      <dgm:prSet presAssocID="{A2D5992E-F905-534B-BFA7-1C71D5D1FA1C}" presName="c8" presStyleLbl="node1" presStyleIdx="7" presStyleCnt="19"/>
      <dgm:spPr/>
    </dgm:pt>
    <dgm:pt modelId="{2E399FAA-F31C-EE4E-88B8-877EE895ED83}" type="pres">
      <dgm:prSet presAssocID="{A2D5992E-F905-534B-BFA7-1C71D5D1FA1C}" presName="c9" presStyleLbl="node1" presStyleIdx="8" presStyleCnt="19"/>
      <dgm:spPr/>
    </dgm:pt>
    <dgm:pt modelId="{CB22C737-F7FF-FF45-90C1-719479AFC5E0}" type="pres">
      <dgm:prSet presAssocID="{A2D5992E-F905-534B-BFA7-1C71D5D1FA1C}" presName="c10" presStyleLbl="node1" presStyleIdx="9" presStyleCnt="19"/>
      <dgm:spPr/>
    </dgm:pt>
    <dgm:pt modelId="{10B593BB-AF61-8241-860E-2E148E39B333}" type="pres">
      <dgm:prSet presAssocID="{A2D5992E-F905-534B-BFA7-1C71D5D1FA1C}" presName="c11" presStyleLbl="node1" presStyleIdx="10" presStyleCnt="19"/>
      <dgm:spPr/>
    </dgm:pt>
    <dgm:pt modelId="{AE7D354D-EC65-E141-910E-B2150770BD08}" type="pres">
      <dgm:prSet presAssocID="{A2D5992E-F905-534B-BFA7-1C71D5D1FA1C}" presName="c12" presStyleLbl="node1" presStyleIdx="11" presStyleCnt="19"/>
      <dgm:spPr/>
    </dgm:pt>
    <dgm:pt modelId="{0D294810-C393-4048-B936-5C28CA39A3C7}" type="pres">
      <dgm:prSet presAssocID="{A2D5992E-F905-534B-BFA7-1C71D5D1FA1C}" presName="c13" presStyleLbl="node1" presStyleIdx="12" presStyleCnt="19"/>
      <dgm:spPr/>
    </dgm:pt>
    <dgm:pt modelId="{16F01A2E-CA3D-6E48-AB11-BDBD35665797}" type="pres">
      <dgm:prSet presAssocID="{A2D5992E-F905-534B-BFA7-1C71D5D1FA1C}" presName="c14" presStyleLbl="node1" presStyleIdx="13" presStyleCnt="19"/>
      <dgm:spPr/>
    </dgm:pt>
    <dgm:pt modelId="{51185F9C-E9BB-484B-A1D6-5EFD256DF72D}" type="pres">
      <dgm:prSet presAssocID="{A2D5992E-F905-534B-BFA7-1C71D5D1FA1C}" presName="c15" presStyleLbl="node1" presStyleIdx="14" presStyleCnt="19"/>
      <dgm:spPr/>
    </dgm:pt>
    <dgm:pt modelId="{6EEAB707-E362-A04D-9707-DA3E455A2029}" type="pres">
      <dgm:prSet presAssocID="{A2D5992E-F905-534B-BFA7-1C71D5D1FA1C}" presName="c16" presStyleLbl="node1" presStyleIdx="15" presStyleCnt="19"/>
      <dgm:spPr/>
    </dgm:pt>
    <dgm:pt modelId="{A97174A1-4B6C-8C48-979B-1AFB0AAB0A81}" type="pres">
      <dgm:prSet presAssocID="{A2D5992E-F905-534B-BFA7-1C71D5D1FA1C}" presName="c17" presStyleLbl="node1" presStyleIdx="16" presStyleCnt="19"/>
      <dgm:spPr/>
    </dgm:pt>
    <dgm:pt modelId="{9718F05F-E063-D14B-88E8-6D2ABCB76987}" type="pres">
      <dgm:prSet presAssocID="{A2D5992E-F905-534B-BFA7-1C71D5D1FA1C}" presName="c18" presStyleLbl="node1" presStyleIdx="17" presStyleCnt="19"/>
      <dgm:spPr/>
    </dgm:pt>
    <dgm:pt modelId="{ED4269EC-489F-5E49-A64B-85F51C47303C}" type="pres">
      <dgm:prSet presAssocID="{9D97F752-D451-2946-84C1-8A4FE9B52A07}" presName="chevronComposite1" presStyleCnt="0"/>
      <dgm:spPr/>
    </dgm:pt>
    <dgm:pt modelId="{4A86E372-47F3-CD44-9B9E-48E2CBD18747}" type="pres">
      <dgm:prSet presAssocID="{9D97F752-D451-2946-84C1-8A4FE9B52A07}" presName="chevron1" presStyleLbl="sibTrans2D1" presStyleIdx="0" presStyleCnt="2"/>
      <dgm:spPr/>
    </dgm:pt>
    <dgm:pt modelId="{6B76DB94-C555-3245-A7A7-E5B7D3D7A0F9}" type="pres">
      <dgm:prSet presAssocID="{9D97F752-D451-2946-84C1-8A4FE9B52A07}" presName="spChevron1" presStyleCnt="0"/>
      <dgm:spPr/>
    </dgm:pt>
    <dgm:pt modelId="{04EFEF3A-76E2-D544-8C11-CE2902095F21}" type="pres">
      <dgm:prSet presAssocID="{9D97F752-D451-2946-84C1-8A4FE9B52A07}" presName="overlap" presStyleCnt="0"/>
      <dgm:spPr/>
    </dgm:pt>
    <dgm:pt modelId="{ADD41772-2E8C-F747-A9C4-5F45E74178BA}" type="pres">
      <dgm:prSet presAssocID="{9D97F752-D451-2946-84C1-8A4FE9B52A07}" presName="chevronComposite2" presStyleCnt="0"/>
      <dgm:spPr/>
    </dgm:pt>
    <dgm:pt modelId="{AA7E0EF6-08EB-0149-A177-3DFC0DACD7B8}" type="pres">
      <dgm:prSet presAssocID="{9D97F752-D451-2946-84C1-8A4FE9B52A07}" presName="chevron2" presStyleLbl="sibTrans2D1" presStyleIdx="1" presStyleCnt="2"/>
      <dgm:spPr/>
    </dgm:pt>
    <dgm:pt modelId="{65B1E67F-951D-D947-A8F7-46E51FAB381D}" type="pres">
      <dgm:prSet presAssocID="{9D97F752-D451-2946-84C1-8A4FE9B52A07}" presName="spChevron2" presStyleCnt="0"/>
      <dgm:spPr/>
    </dgm:pt>
    <dgm:pt modelId="{4C91C9D2-78C8-9840-BF70-4FD950CD6ADE}" type="pres">
      <dgm:prSet presAssocID="{808D8DE1-CB02-BB42-B65A-A7C685FFE12B}" presName="last" presStyleCnt="0"/>
      <dgm:spPr/>
    </dgm:pt>
    <dgm:pt modelId="{12302DAC-21C0-CC47-9300-3A4C475B5370}" type="pres">
      <dgm:prSet presAssocID="{808D8DE1-CB02-BB42-B65A-A7C685FFE12B}" presName="circleTx" presStyleLbl="node1" presStyleIdx="18" presStyleCnt="19"/>
      <dgm:spPr/>
      <dgm:t>
        <a:bodyPr/>
        <a:lstStyle/>
        <a:p>
          <a:endParaRPr lang="de-DE"/>
        </a:p>
      </dgm:t>
    </dgm:pt>
    <dgm:pt modelId="{4BB03EF7-C4A1-3148-BE1C-31C6FB864237}" type="pres">
      <dgm:prSet presAssocID="{808D8DE1-CB02-BB42-B65A-A7C685FFE12B}" presName="desTxN" presStyleLbl="revTx" presStyleIdx="2" presStyleCnt="3">
        <dgm:presLayoutVars>
          <dgm:bulletEnabled val="1"/>
        </dgm:presLayoutVars>
      </dgm:prSet>
      <dgm:spPr/>
      <dgm:t>
        <a:bodyPr/>
        <a:lstStyle/>
        <a:p>
          <a:endParaRPr lang="de-DE"/>
        </a:p>
      </dgm:t>
    </dgm:pt>
    <dgm:pt modelId="{23149F4E-3ED0-4041-B7F3-F8772AF5A2CE}" type="pres">
      <dgm:prSet presAssocID="{808D8DE1-CB02-BB42-B65A-A7C685FFE12B}" presName="spN" presStyleCnt="0"/>
      <dgm:spPr/>
    </dgm:pt>
  </dgm:ptLst>
  <dgm:cxnLst>
    <dgm:cxn modelId="{F18F9487-778D-504C-A132-3FEED2319469}" type="presOf" srcId="{6A0396FE-AB14-CB47-B3A9-2D8C03145A77}" destId="{3F3B44A4-629B-3B47-BCF7-ECBA24E77D0C}" srcOrd="0" destOrd="0" presId="urn:microsoft.com/office/officeart/2009/3/layout/RandomtoResultProcess"/>
    <dgm:cxn modelId="{26C5F9D5-8BC0-6844-B848-CAE2E0C156A8}" type="presOf" srcId="{808D8DE1-CB02-BB42-B65A-A7C685FFE12B}" destId="{12302DAC-21C0-CC47-9300-3A4C475B5370}" srcOrd="0" destOrd="0" presId="urn:microsoft.com/office/officeart/2009/3/layout/RandomtoResultProcess"/>
    <dgm:cxn modelId="{F7089890-0438-B44E-BAB4-06258F498B06}" srcId="{E5C1D3F0-7F47-0140-B6EC-02EA2C4A8A68}" destId="{A2D5992E-F905-534B-BFA7-1C71D5D1FA1C}" srcOrd="0" destOrd="0" parTransId="{9072424D-362D-9A42-91D5-BC3FC2041A48}" sibTransId="{9D97F752-D451-2946-84C1-8A4FE9B52A07}"/>
    <dgm:cxn modelId="{F7AE0801-72F1-5A4E-8B85-C9CE372FBE00}" srcId="{808D8DE1-CB02-BB42-B65A-A7C685FFE12B}" destId="{2968A6B6-9209-C047-B57B-9057B9311F88}" srcOrd="0" destOrd="0" parTransId="{67419CAE-1FB8-C444-95A3-818F323B9DF2}" sibTransId="{AE59BA9F-4D6A-604F-BE3F-2BD94CC61FC8}"/>
    <dgm:cxn modelId="{5D414821-0772-D941-860F-53EEB3F69194}" type="presOf" srcId="{E5C1D3F0-7F47-0140-B6EC-02EA2C4A8A68}" destId="{0A4436E3-6B03-B04C-B6EA-6114E31D082F}" srcOrd="0" destOrd="0" presId="urn:microsoft.com/office/officeart/2009/3/layout/RandomtoResultProcess"/>
    <dgm:cxn modelId="{382DB56B-20D6-2C4E-A83D-2702117E0D56}" type="presOf" srcId="{2968A6B6-9209-C047-B57B-9057B9311F88}" destId="{4BB03EF7-C4A1-3148-BE1C-31C6FB864237}" srcOrd="0" destOrd="0" presId="urn:microsoft.com/office/officeart/2009/3/layout/RandomtoResultProcess"/>
    <dgm:cxn modelId="{1F84A74B-EB83-5E46-B781-20E7889D1C4E}" type="presOf" srcId="{A2D5992E-F905-534B-BFA7-1C71D5D1FA1C}" destId="{30633BA1-A903-A343-9D6C-7A88F6A15D99}" srcOrd="0" destOrd="0" presId="urn:microsoft.com/office/officeart/2009/3/layout/RandomtoResultProcess"/>
    <dgm:cxn modelId="{C4C4F5F5-EFD6-E248-B60B-2BA0D9BE400D}" srcId="{E5C1D3F0-7F47-0140-B6EC-02EA2C4A8A68}" destId="{808D8DE1-CB02-BB42-B65A-A7C685FFE12B}" srcOrd="1" destOrd="0" parTransId="{B46CF333-F3D8-BE40-9C21-480317A9937E}" sibTransId="{97022AE9-1CE3-6645-98B2-230AE7C6EAD9}"/>
    <dgm:cxn modelId="{FBE725EC-96F7-B243-93C8-A9983749BD52}" srcId="{A2D5992E-F905-534B-BFA7-1C71D5D1FA1C}" destId="{6A0396FE-AB14-CB47-B3A9-2D8C03145A77}" srcOrd="0" destOrd="0" parTransId="{30DBCBE9-DA86-5B41-9AA3-7CD8B709F16E}" sibTransId="{1473C272-0F61-DF41-A2BB-F68B4E381729}"/>
    <dgm:cxn modelId="{F0AFD19C-285C-DA4F-8E74-1BC46A6FAE2F}" type="presParOf" srcId="{0A4436E3-6B03-B04C-B6EA-6114E31D082F}" destId="{5BA21ECE-1156-5849-8860-8B619FA4ADD3}" srcOrd="0" destOrd="0" presId="urn:microsoft.com/office/officeart/2009/3/layout/RandomtoResultProcess"/>
    <dgm:cxn modelId="{B58367A2-BACD-F747-98BB-0661E9315CBD}" type="presParOf" srcId="{5BA21ECE-1156-5849-8860-8B619FA4ADD3}" destId="{30633BA1-A903-A343-9D6C-7A88F6A15D99}" srcOrd="0" destOrd="0" presId="urn:microsoft.com/office/officeart/2009/3/layout/RandomtoResultProcess"/>
    <dgm:cxn modelId="{D57CCA75-2721-DF46-BB71-173C1C945EEC}" type="presParOf" srcId="{5BA21ECE-1156-5849-8860-8B619FA4ADD3}" destId="{3F3B44A4-629B-3B47-BCF7-ECBA24E77D0C}" srcOrd="1" destOrd="0" presId="urn:microsoft.com/office/officeart/2009/3/layout/RandomtoResultProcess"/>
    <dgm:cxn modelId="{3E3516DA-F9B7-3945-8E46-5ADF529AE3E3}" type="presParOf" srcId="{5BA21ECE-1156-5849-8860-8B619FA4ADD3}" destId="{A2442952-F821-064E-AA3F-3AB40480F4DB}" srcOrd="2" destOrd="0" presId="urn:microsoft.com/office/officeart/2009/3/layout/RandomtoResultProcess"/>
    <dgm:cxn modelId="{5309BE2B-860D-BD46-9B70-28289F0C417D}" type="presParOf" srcId="{5BA21ECE-1156-5849-8860-8B619FA4ADD3}" destId="{43CC221F-4F45-3A40-B2A0-488F46156806}" srcOrd="3" destOrd="0" presId="urn:microsoft.com/office/officeart/2009/3/layout/RandomtoResultProcess"/>
    <dgm:cxn modelId="{995AE7FB-945A-1648-B0D9-1EF6C60646A0}" type="presParOf" srcId="{5BA21ECE-1156-5849-8860-8B619FA4ADD3}" destId="{EA6DD15F-EDDF-8B45-A058-B82CB09B52C9}" srcOrd="4" destOrd="0" presId="urn:microsoft.com/office/officeart/2009/3/layout/RandomtoResultProcess"/>
    <dgm:cxn modelId="{42C77006-2BFF-5246-BF84-788E20DFFE79}" type="presParOf" srcId="{5BA21ECE-1156-5849-8860-8B619FA4ADD3}" destId="{330E01A8-68D5-5348-B0D2-87CD3D4C85AE}" srcOrd="5" destOrd="0" presId="urn:microsoft.com/office/officeart/2009/3/layout/RandomtoResultProcess"/>
    <dgm:cxn modelId="{3F4B0026-A24A-3A49-9C9F-CB0E6D9ED729}" type="presParOf" srcId="{5BA21ECE-1156-5849-8860-8B619FA4ADD3}" destId="{EF2485D6-509E-9C45-B903-096A42D63E84}" srcOrd="6" destOrd="0" presId="urn:microsoft.com/office/officeart/2009/3/layout/RandomtoResultProcess"/>
    <dgm:cxn modelId="{8E33AC58-4180-8146-8FBF-78C91739FDB7}" type="presParOf" srcId="{5BA21ECE-1156-5849-8860-8B619FA4ADD3}" destId="{3BD58E56-1A1C-314E-8519-53F7B262A96D}" srcOrd="7" destOrd="0" presId="urn:microsoft.com/office/officeart/2009/3/layout/RandomtoResultProcess"/>
    <dgm:cxn modelId="{D35D9F6F-349F-9143-B965-D04997F65844}" type="presParOf" srcId="{5BA21ECE-1156-5849-8860-8B619FA4ADD3}" destId="{CB1C0299-9E57-E24C-996E-D3FD0875827F}" srcOrd="8" destOrd="0" presId="urn:microsoft.com/office/officeart/2009/3/layout/RandomtoResultProcess"/>
    <dgm:cxn modelId="{7833B6C3-1F67-F640-87E7-12C88A596913}" type="presParOf" srcId="{5BA21ECE-1156-5849-8860-8B619FA4ADD3}" destId="{39D88E80-108B-034B-9D65-C083F9679F25}" srcOrd="9" destOrd="0" presId="urn:microsoft.com/office/officeart/2009/3/layout/RandomtoResultProcess"/>
    <dgm:cxn modelId="{A68E0140-5DE2-0044-82BD-F70ACBCF8AED}" type="presParOf" srcId="{5BA21ECE-1156-5849-8860-8B619FA4ADD3}" destId="{2E399FAA-F31C-EE4E-88B8-877EE895ED83}" srcOrd="10" destOrd="0" presId="urn:microsoft.com/office/officeart/2009/3/layout/RandomtoResultProcess"/>
    <dgm:cxn modelId="{99731B1E-3B0A-474F-A3CE-D5A079326987}" type="presParOf" srcId="{5BA21ECE-1156-5849-8860-8B619FA4ADD3}" destId="{CB22C737-F7FF-FF45-90C1-719479AFC5E0}" srcOrd="11" destOrd="0" presId="urn:microsoft.com/office/officeart/2009/3/layout/RandomtoResultProcess"/>
    <dgm:cxn modelId="{DA59754F-D738-EB4F-AF1D-1F352A929867}" type="presParOf" srcId="{5BA21ECE-1156-5849-8860-8B619FA4ADD3}" destId="{10B593BB-AF61-8241-860E-2E148E39B333}" srcOrd="12" destOrd="0" presId="urn:microsoft.com/office/officeart/2009/3/layout/RandomtoResultProcess"/>
    <dgm:cxn modelId="{57BFB086-8C4E-2A4F-9338-35904C6F15FE}" type="presParOf" srcId="{5BA21ECE-1156-5849-8860-8B619FA4ADD3}" destId="{AE7D354D-EC65-E141-910E-B2150770BD08}" srcOrd="13" destOrd="0" presId="urn:microsoft.com/office/officeart/2009/3/layout/RandomtoResultProcess"/>
    <dgm:cxn modelId="{AD000B32-62F4-924B-9277-A2240A641426}" type="presParOf" srcId="{5BA21ECE-1156-5849-8860-8B619FA4ADD3}" destId="{0D294810-C393-4048-B936-5C28CA39A3C7}" srcOrd="14" destOrd="0" presId="urn:microsoft.com/office/officeart/2009/3/layout/RandomtoResultProcess"/>
    <dgm:cxn modelId="{EFF9DB0D-C665-1243-BAA7-82162FCE4C67}" type="presParOf" srcId="{5BA21ECE-1156-5849-8860-8B619FA4ADD3}" destId="{16F01A2E-CA3D-6E48-AB11-BDBD35665797}" srcOrd="15" destOrd="0" presId="urn:microsoft.com/office/officeart/2009/3/layout/RandomtoResultProcess"/>
    <dgm:cxn modelId="{E0265840-2113-CF4B-936C-701B2667CF9D}" type="presParOf" srcId="{5BA21ECE-1156-5849-8860-8B619FA4ADD3}" destId="{51185F9C-E9BB-484B-A1D6-5EFD256DF72D}" srcOrd="16" destOrd="0" presId="urn:microsoft.com/office/officeart/2009/3/layout/RandomtoResultProcess"/>
    <dgm:cxn modelId="{75CBC5C8-6CBD-554C-8B9E-04B42C00C795}" type="presParOf" srcId="{5BA21ECE-1156-5849-8860-8B619FA4ADD3}" destId="{6EEAB707-E362-A04D-9707-DA3E455A2029}" srcOrd="17" destOrd="0" presId="urn:microsoft.com/office/officeart/2009/3/layout/RandomtoResultProcess"/>
    <dgm:cxn modelId="{174501F3-956C-0B40-AC27-6814C5E31384}" type="presParOf" srcId="{5BA21ECE-1156-5849-8860-8B619FA4ADD3}" destId="{A97174A1-4B6C-8C48-979B-1AFB0AAB0A81}" srcOrd="18" destOrd="0" presId="urn:microsoft.com/office/officeart/2009/3/layout/RandomtoResultProcess"/>
    <dgm:cxn modelId="{0DDA9FBF-4893-404D-9BCA-EA86002C5C20}" type="presParOf" srcId="{5BA21ECE-1156-5849-8860-8B619FA4ADD3}" destId="{9718F05F-E063-D14B-88E8-6D2ABCB76987}" srcOrd="19" destOrd="0" presId="urn:microsoft.com/office/officeart/2009/3/layout/RandomtoResultProcess"/>
    <dgm:cxn modelId="{8B503A7A-58ED-1F4D-95DE-B01EB21FEEAA}" type="presParOf" srcId="{0A4436E3-6B03-B04C-B6EA-6114E31D082F}" destId="{ED4269EC-489F-5E49-A64B-85F51C47303C}" srcOrd="1" destOrd="0" presId="urn:microsoft.com/office/officeart/2009/3/layout/RandomtoResultProcess"/>
    <dgm:cxn modelId="{AE729E9C-C181-8347-AB4D-2947D0D05884}" type="presParOf" srcId="{ED4269EC-489F-5E49-A64B-85F51C47303C}" destId="{4A86E372-47F3-CD44-9B9E-48E2CBD18747}" srcOrd="0" destOrd="0" presId="urn:microsoft.com/office/officeart/2009/3/layout/RandomtoResultProcess"/>
    <dgm:cxn modelId="{6A504D69-AA5F-674B-B250-8309C4B29D51}" type="presParOf" srcId="{ED4269EC-489F-5E49-A64B-85F51C47303C}" destId="{6B76DB94-C555-3245-A7A7-E5B7D3D7A0F9}" srcOrd="1" destOrd="0" presId="urn:microsoft.com/office/officeart/2009/3/layout/RandomtoResultProcess"/>
    <dgm:cxn modelId="{CB337B53-BFAD-B64E-A7F4-84A4FEC5AD8D}" type="presParOf" srcId="{0A4436E3-6B03-B04C-B6EA-6114E31D082F}" destId="{04EFEF3A-76E2-D544-8C11-CE2902095F21}" srcOrd="2" destOrd="0" presId="urn:microsoft.com/office/officeart/2009/3/layout/RandomtoResultProcess"/>
    <dgm:cxn modelId="{00B75491-76C7-D94C-91A3-301619AA3E75}" type="presParOf" srcId="{0A4436E3-6B03-B04C-B6EA-6114E31D082F}" destId="{ADD41772-2E8C-F747-A9C4-5F45E74178BA}" srcOrd="3" destOrd="0" presId="urn:microsoft.com/office/officeart/2009/3/layout/RandomtoResultProcess"/>
    <dgm:cxn modelId="{59AC40FB-E7DD-2044-9E84-DD52CE28E012}" type="presParOf" srcId="{ADD41772-2E8C-F747-A9C4-5F45E74178BA}" destId="{AA7E0EF6-08EB-0149-A177-3DFC0DACD7B8}" srcOrd="0" destOrd="0" presId="urn:microsoft.com/office/officeart/2009/3/layout/RandomtoResultProcess"/>
    <dgm:cxn modelId="{D541742C-389A-F548-86C6-69E205CBBF30}" type="presParOf" srcId="{ADD41772-2E8C-F747-A9C4-5F45E74178BA}" destId="{65B1E67F-951D-D947-A8F7-46E51FAB381D}" srcOrd="1" destOrd="0" presId="urn:microsoft.com/office/officeart/2009/3/layout/RandomtoResultProcess"/>
    <dgm:cxn modelId="{FC167FAF-BE8D-894D-8033-4CE76796A389}" type="presParOf" srcId="{0A4436E3-6B03-B04C-B6EA-6114E31D082F}" destId="{4C91C9D2-78C8-9840-BF70-4FD950CD6ADE}" srcOrd="4" destOrd="0" presId="urn:microsoft.com/office/officeart/2009/3/layout/RandomtoResultProcess"/>
    <dgm:cxn modelId="{4038FD18-5ABB-2244-BF9E-822AA85886F5}" type="presParOf" srcId="{4C91C9D2-78C8-9840-BF70-4FD950CD6ADE}" destId="{12302DAC-21C0-CC47-9300-3A4C475B5370}" srcOrd="0" destOrd="0" presId="urn:microsoft.com/office/officeart/2009/3/layout/RandomtoResultProcess"/>
    <dgm:cxn modelId="{2C4272B1-6F55-834C-B91F-D1F408F111A8}" type="presParOf" srcId="{4C91C9D2-78C8-9840-BF70-4FD950CD6ADE}" destId="{4BB03EF7-C4A1-3148-BE1C-31C6FB864237}" srcOrd="1" destOrd="0" presId="urn:microsoft.com/office/officeart/2009/3/layout/RandomtoResultProcess"/>
    <dgm:cxn modelId="{F1CCCABF-AAE3-DC41-8909-41A45047F3F1}" type="presParOf" srcId="{4C91C9D2-78C8-9840-BF70-4FD950CD6ADE}" destId="{23149F4E-3ED0-4041-B7F3-F8772AF5A2CE}"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633BA1-A903-A343-9D6C-7A88F6A15D99}">
      <dsp:nvSpPr>
        <dsp:cNvPr id="0" name=""/>
        <dsp:cNvSpPr/>
      </dsp:nvSpPr>
      <dsp:spPr>
        <a:xfrm>
          <a:off x="522473" y="966571"/>
          <a:ext cx="2712319" cy="8938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de-DE" sz="2100" kern="1200" dirty="0" err="1" smtClean="0"/>
            <a:t>Fragmented</a:t>
          </a:r>
          <a:r>
            <a:rPr lang="de-DE" sz="2100" kern="1200" dirty="0" smtClean="0"/>
            <a:t> national/ regional </a:t>
          </a:r>
          <a:r>
            <a:rPr lang="de-DE" sz="2100" kern="1200" dirty="0" err="1" smtClean="0"/>
            <a:t>knowledge</a:t>
          </a:r>
          <a:endParaRPr lang="de-DE" sz="2100" kern="1200" dirty="0"/>
        </a:p>
      </dsp:txBody>
      <dsp:txXfrm>
        <a:off x="522473" y="966571"/>
        <a:ext cx="2712319" cy="893832"/>
      </dsp:txXfrm>
    </dsp:sp>
    <dsp:sp modelId="{3F3B44A4-629B-3B47-BCF7-ECBA24E77D0C}">
      <dsp:nvSpPr>
        <dsp:cNvPr id="0" name=""/>
        <dsp:cNvSpPr/>
      </dsp:nvSpPr>
      <dsp:spPr>
        <a:xfrm>
          <a:off x="522473" y="2851356"/>
          <a:ext cx="2712319" cy="167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de-DE" sz="1900" kern="1200" dirty="0" err="1" smtClean="0"/>
            <a:t>They</a:t>
          </a:r>
          <a:r>
            <a:rPr lang="de-DE" sz="1900" kern="1200" dirty="0" smtClean="0"/>
            <a:t> </a:t>
          </a:r>
          <a:r>
            <a:rPr lang="de-DE" sz="1900" kern="1200" dirty="0" err="1" smtClean="0"/>
            <a:t>are</a:t>
          </a:r>
          <a:r>
            <a:rPr lang="de-DE" sz="1900" kern="1200" dirty="0" smtClean="0"/>
            <a:t> </a:t>
          </a:r>
          <a:r>
            <a:rPr lang="de-DE" sz="1900" kern="1200" dirty="0" err="1" smtClean="0"/>
            <a:t>labelled</a:t>
          </a:r>
          <a:r>
            <a:rPr lang="de-DE" sz="1900" kern="1200" dirty="0" smtClean="0"/>
            <a:t> </a:t>
          </a:r>
          <a:r>
            <a:rPr lang="de-DE" sz="1900" kern="1200" dirty="0" err="1" smtClean="0"/>
            <a:t>as</a:t>
          </a:r>
          <a:r>
            <a:rPr lang="de-DE" sz="1900" kern="1200" dirty="0" smtClean="0"/>
            <a:t> ‚</a:t>
          </a:r>
          <a:r>
            <a:rPr lang="de-DE" sz="1900" kern="1200" dirty="0" err="1" smtClean="0"/>
            <a:t>indigenous</a:t>
          </a:r>
          <a:r>
            <a:rPr lang="de-DE" sz="1900" kern="1200" dirty="0" smtClean="0"/>
            <a:t>‘, ‚</a:t>
          </a:r>
          <a:r>
            <a:rPr lang="de-DE" sz="1900" kern="1200" dirty="0" err="1" smtClean="0"/>
            <a:t>local</a:t>
          </a:r>
          <a:r>
            <a:rPr lang="de-DE" sz="1900" kern="1200" dirty="0" smtClean="0"/>
            <a:t>‘, ‚global‘, ‚</a:t>
          </a:r>
          <a:r>
            <a:rPr lang="de-DE" sz="1900" kern="1200" dirty="0" err="1" smtClean="0"/>
            <a:t>hegemonic</a:t>
          </a:r>
          <a:r>
            <a:rPr lang="de-DE" sz="1900" kern="1200" dirty="0" smtClean="0"/>
            <a:t>‘, ‚South‘ etc.</a:t>
          </a:r>
          <a:endParaRPr lang="de-DE" sz="1900" kern="1200" dirty="0"/>
        </a:p>
      </dsp:txBody>
      <dsp:txXfrm>
        <a:off x="522473" y="2851356"/>
        <a:ext cx="2712319" cy="1674606"/>
      </dsp:txXfrm>
    </dsp:sp>
    <dsp:sp modelId="{A2442952-F821-064E-AA3F-3AB40480F4DB}">
      <dsp:nvSpPr>
        <dsp:cNvPr id="0" name=""/>
        <dsp:cNvSpPr/>
      </dsp:nvSpPr>
      <dsp:spPr>
        <a:xfrm>
          <a:off x="519391" y="694723"/>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CC221F-4F45-3A40-B2A0-488F46156806}">
      <dsp:nvSpPr>
        <dsp:cNvPr id="0" name=""/>
        <dsp:cNvSpPr/>
      </dsp:nvSpPr>
      <dsp:spPr>
        <a:xfrm>
          <a:off x="670418" y="392669"/>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DD15F-EDDF-8B45-A058-B82CB09B52C9}">
      <dsp:nvSpPr>
        <dsp:cNvPr id="0" name=""/>
        <dsp:cNvSpPr/>
      </dsp:nvSpPr>
      <dsp:spPr>
        <a:xfrm>
          <a:off x="1032883" y="453080"/>
          <a:ext cx="339039" cy="339039"/>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0E01A8-68D5-5348-B0D2-87CD3D4C85AE}">
      <dsp:nvSpPr>
        <dsp:cNvPr id="0" name=""/>
        <dsp:cNvSpPr/>
      </dsp:nvSpPr>
      <dsp:spPr>
        <a:xfrm>
          <a:off x="1334936" y="120821"/>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2485D6-509E-9C45-B903-096A42D63E84}">
      <dsp:nvSpPr>
        <dsp:cNvPr id="0" name=""/>
        <dsp:cNvSpPr/>
      </dsp:nvSpPr>
      <dsp:spPr>
        <a:xfrm>
          <a:off x="1727606" y="0"/>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58E56-1A1C-314E-8519-53F7B262A96D}">
      <dsp:nvSpPr>
        <dsp:cNvPr id="0" name=""/>
        <dsp:cNvSpPr/>
      </dsp:nvSpPr>
      <dsp:spPr>
        <a:xfrm>
          <a:off x="2210892" y="211437"/>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1C0299-9E57-E24C-996E-D3FD0875827F}">
      <dsp:nvSpPr>
        <dsp:cNvPr id="0" name=""/>
        <dsp:cNvSpPr/>
      </dsp:nvSpPr>
      <dsp:spPr>
        <a:xfrm>
          <a:off x="2512946" y="362464"/>
          <a:ext cx="339039" cy="339039"/>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D88E80-108B-034B-9D65-C083F9679F25}">
      <dsp:nvSpPr>
        <dsp:cNvPr id="0" name=""/>
        <dsp:cNvSpPr/>
      </dsp:nvSpPr>
      <dsp:spPr>
        <a:xfrm>
          <a:off x="2935821" y="694723"/>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399FAA-F31C-EE4E-88B8-877EE895ED83}">
      <dsp:nvSpPr>
        <dsp:cNvPr id="0" name=""/>
        <dsp:cNvSpPr/>
      </dsp:nvSpPr>
      <dsp:spPr>
        <a:xfrm>
          <a:off x="3117053" y="1026982"/>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22C737-F7FF-FF45-90C1-719479AFC5E0}">
      <dsp:nvSpPr>
        <dsp:cNvPr id="0" name=""/>
        <dsp:cNvSpPr/>
      </dsp:nvSpPr>
      <dsp:spPr>
        <a:xfrm>
          <a:off x="1546374" y="392669"/>
          <a:ext cx="554792" cy="55479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B593BB-AF61-8241-860E-2E148E39B333}">
      <dsp:nvSpPr>
        <dsp:cNvPr id="0" name=""/>
        <dsp:cNvSpPr/>
      </dsp:nvSpPr>
      <dsp:spPr>
        <a:xfrm>
          <a:off x="368364" y="1540473"/>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D354D-EC65-E141-910E-B2150770BD08}">
      <dsp:nvSpPr>
        <dsp:cNvPr id="0" name=""/>
        <dsp:cNvSpPr/>
      </dsp:nvSpPr>
      <dsp:spPr>
        <a:xfrm>
          <a:off x="549597" y="1812322"/>
          <a:ext cx="339039" cy="339039"/>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94810-C393-4048-B936-5C28CA39A3C7}">
      <dsp:nvSpPr>
        <dsp:cNvPr id="0" name=""/>
        <dsp:cNvSpPr/>
      </dsp:nvSpPr>
      <dsp:spPr>
        <a:xfrm>
          <a:off x="1002677" y="2053965"/>
          <a:ext cx="493148" cy="493148"/>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F01A2E-CA3D-6E48-AB11-BDBD35665797}">
      <dsp:nvSpPr>
        <dsp:cNvPr id="0" name=""/>
        <dsp:cNvSpPr/>
      </dsp:nvSpPr>
      <dsp:spPr>
        <a:xfrm>
          <a:off x="1636990" y="2446635"/>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185F9C-E9BB-484B-A1D6-5EFD256DF72D}">
      <dsp:nvSpPr>
        <dsp:cNvPr id="0" name=""/>
        <dsp:cNvSpPr/>
      </dsp:nvSpPr>
      <dsp:spPr>
        <a:xfrm>
          <a:off x="1757811" y="2053965"/>
          <a:ext cx="339039" cy="339039"/>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AB707-E362-A04D-9707-DA3E455A2029}">
      <dsp:nvSpPr>
        <dsp:cNvPr id="0" name=""/>
        <dsp:cNvSpPr/>
      </dsp:nvSpPr>
      <dsp:spPr>
        <a:xfrm>
          <a:off x="2059865" y="2476840"/>
          <a:ext cx="215752" cy="21575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174A1-4B6C-8C48-979B-1AFB0AAB0A81}">
      <dsp:nvSpPr>
        <dsp:cNvPr id="0" name=""/>
        <dsp:cNvSpPr/>
      </dsp:nvSpPr>
      <dsp:spPr>
        <a:xfrm>
          <a:off x="2331714" y="1993554"/>
          <a:ext cx="493148" cy="493148"/>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18F05F-E063-D14B-88E8-6D2ABCB76987}">
      <dsp:nvSpPr>
        <dsp:cNvPr id="0" name=""/>
        <dsp:cNvSpPr/>
      </dsp:nvSpPr>
      <dsp:spPr>
        <a:xfrm>
          <a:off x="2996232" y="1872733"/>
          <a:ext cx="339039" cy="339039"/>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86E372-47F3-CD44-9B9E-48E2CBD18747}">
      <dsp:nvSpPr>
        <dsp:cNvPr id="0" name=""/>
        <dsp:cNvSpPr/>
      </dsp:nvSpPr>
      <dsp:spPr>
        <a:xfrm>
          <a:off x="3335272" y="452578"/>
          <a:ext cx="995711" cy="190092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7E0EF6-08EB-0149-A177-3DFC0DACD7B8}">
      <dsp:nvSpPr>
        <dsp:cNvPr id="0" name=""/>
        <dsp:cNvSpPr/>
      </dsp:nvSpPr>
      <dsp:spPr>
        <a:xfrm>
          <a:off x="4149945" y="452578"/>
          <a:ext cx="995711" cy="1900922"/>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302DAC-21C0-CC47-9300-3A4C475B5370}">
      <dsp:nvSpPr>
        <dsp:cNvPr id="0" name=""/>
        <dsp:cNvSpPr/>
      </dsp:nvSpPr>
      <dsp:spPr>
        <a:xfrm>
          <a:off x="5349325" y="317722"/>
          <a:ext cx="2308241" cy="2308241"/>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de-DE" sz="2100" kern="1200" dirty="0" err="1" smtClean="0"/>
            <a:t>Knowledge</a:t>
          </a:r>
          <a:r>
            <a:rPr lang="de-DE" sz="2100" kern="1200" dirty="0" smtClean="0"/>
            <a:t> </a:t>
          </a:r>
          <a:r>
            <a:rPr lang="de-DE" sz="2100" kern="1200" dirty="0" err="1" smtClean="0"/>
            <a:t>for</a:t>
          </a:r>
          <a:r>
            <a:rPr lang="de-DE" sz="2100" kern="1200" dirty="0" smtClean="0"/>
            <a:t> </a:t>
          </a:r>
          <a:r>
            <a:rPr lang="de-DE" sz="2100" kern="1200" dirty="0" err="1" smtClean="0"/>
            <a:t>the</a:t>
          </a:r>
          <a:r>
            <a:rPr lang="de-DE" sz="2100" kern="1200" dirty="0" smtClean="0"/>
            <a:t> </a:t>
          </a:r>
          <a:r>
            <a:rPr lang="de-DE" sz="2100" kern="1200" dirty="0" err="1" smtClean="0"/>
            <a:t>globalised</a:t>
          </a:r>
          <a:r>
            <a:rPr lang="de-DE" sz="2100" kern="1200" dirty="0" smtClean="0"/>
            <a:t> </a:t>
          </a:r>
          <a:r>
            <a:rPr lang="de-DE" sz="2100" kern="1200" dirty="0" err="1" smtClean="0"/>
            <a:t>world</a:t>
          </a:r>
          <a:endParaRPr lang="de-DE" sz="2100" kern="1200" dirty="0"/>
        </a:p>
      </dsp:txBody>
      <dsp:txXfrm>
        <a:off x="5687359" y="655756"/>
        <a:ext cx="1632173" cy="1632173"/>
      </dsp:txXfrm>
    </dsp:sp>
    <dsp:sp modelId="{4BB03EF7-C4A1-3148-BE1C-31C6FB864237}">
      <dsp:nvSpPr>
        <dsp:cNvPr id="0" name=""/>
        <dsp:cNvSpPr/>
      </dsp:nvSpPr>
      <dsp:spPr>
        <a:xfrm>
          <a:off x="5145657" y="2851356"/>
          <a:ext cx="2715577" cy="1674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de-DE" sz="1900" kern="1200" dirty="0" smtClean="0"/>
            <a:t>This </a:t>
          </a:r>
          <a:r>
            <a:rPr lang="de-DE" sz="1900" kern="1200" dirty="0" err="1" smtClean="0"/>
            <a:t>is</a:t>
          </a:r>
          <a:r>
            <a:rPr lang="de-DE" sz="1900" kern="1200" dirty="0" smtClean="0"/>
            <a:t> not a </a:t>
          </a:r>
          <a:r>
            <a:rPr lang="de-DE" sz="1900" kern="1200" dirty="0" err="1" smtClean="0"/>
            <a:t>collection</a:t>
          </a:r>
          <a:r>
            <a:rPr lang="de-DE" sz="1900" kern="1200" dirty="0" smtClean="0"/>
            <a:t> </a:t>
          </a:r>
          <a:r>
            <a:rPr lang="de-DE" sz="1900" kern="1200" dirty="0" err="1" smtClean="0"/>
            <a:t>of</a:t>
          </a:r>
          <a:r>
            <a:rPr lang="de-DE" sz="1900" kern="1200" dirty="0" smtClean="0"/>
            <a:t> </a:t>
          </a:r>
          <a:r>
            <a:rPr lang="de-DE" sz="1900" kern="1200" dirty="0" err="1" smtClean="0"/>
            <a:t>those</a:t>
          </a:r>
          <a:r>
            <a:rPr lang="de-DE" sz="1900" kern="1200" dirty="0" smtClean="0"/>
            <a:t> </a:t>
          </a:r>
          <a:r>
            <a:rPr lang="de-DE" sz="1900" kern="1200" dirty="0" err="1" smtClean="0"/>
            <a:t>fragmented</a:t>
          </a:r>
          <a:r>
            <a:rPr lang="de-DE" sz="1900" kern="1200" dirty="0" smtClean="0"/>
            <a:t> </a:t>
          </a:r>
          <a:r>
            <a:rPr lang="de-DE" sz="1900" kern="1200" dirty="0" err="1" smtClean="0"/>
            <a:t>bodies</a:t>
          </a:r>
          <a:r>
            <a:rPr lang="de-DE" sz="1900" kern="1200" dirty="0" smtClean="0"/>
            <a:t> </a:t>
          </a:r>
          <a:r>
            <a:rPr lang="de-DE" sz="1900" kern="1200" dirty="0" err="1" smtClean="0"/>
            <a:t>of</a:t>
          </a:r>
          <a:r>
            <a:rPr lang="de-DE" sz="1900" kern="1200" dirty="0" smtClean="0"/>
            <a:t> </a:t>
          </a:r>
          <a:r>
            <a:rPr lang="de-DE" sz="1900" kern="1200" dirty="0" err="1" smtClean="0"/>
            <a:t>knowledge</a:t>
          </a:r>
          <a:r>
            <a:rPr lang="de-DE" sz="1900" kern="1200" dirty="0" smtClean="0"/>
            <a:t>, but a </a:t>
          </a:r>
          <a:r>
            <a:rPr lang="de-DE" sz="1900" kern="1200" dirty="0" err="1" smtClean="0"/>
            <a:t>body</a:t>
          </a:r>
          <a:r>
            <a:rPr lang="de-DE" sz="1900" kern="1200" dirty="0" smtClean="0"/>
            <a:t> </a:t>
          </a:r>
          <a:r>
            <a:rPr lang="de-DE" sz="1900" kern="1200" dirty="0" err="1" smtClean="0"/>
            <a:t>of</a:t>
          </a:r>
          <a:r>
            <a:rPr lang="de-DE" sz="1900" kern="1200" dirty="0" smtClean="0"/>
            <a:t> </a:t>
          </a:r>
          <a:r>
            <a:rPr lang="de-DE" sz="1900" kern="1200" dirty="0" err="1" smtClean="0"/>
            <a:t>knowledge</a:t>
          </a:r>
          <a:r>
            <a:rPr lang="de-DE" sz="1900" kern="1200" dirty="0" smtClean="0"/>
            <a:t> </a:t>
          </a:r>
          <a:r>
            <a:rPr lang="de-DE" sz="1900" kern="1200" dirty="0" err="1" smtClean="0"/>
            <a:t>which</a:t>
          </a:r>
          <a:r>
            <a:rPr lang="de-DE" sz="1900" kern="1200" dirty="0" smtClean="0"/>
            <a:t> </a:t>
          </a:r>
          <a:r>
            <a:rPr lang="de-DE" sz="1900" kern="1200" dirty="0" err="1" smtClean="0"/>
            <a:t>overcomes</a:t>
          </a:r>
          <a:r>
            <a:rPr lang="de-DE" sz="1900" kern="1200" dirty="0" smtClean="0"/>
            <a:t> such </a:t>
          </a:r>
          <a:r>
            <a:rPr lang="de-DE" sz="1900" kern="1200" dirty="0" err="1" smtClean="0"/>
            <a:t>fragmentations</a:t>
          </a:r>
          <a:r>
            <a:rPr lang="de-DE" sz="1900" kern="1200" dirty="0" smtClean="0"/>
            <a:t>.</a:t>
          </a:r>
          <a:endParaRPr lang="de-DE" sz="1900" kern="1200" dirty="0"/>
        </a:p>
      </dsp:txBody>
      <dsp:txXfrm>
        <a:off x="5145657" y="2851356"/>
        <a:ext cx="2715577" cy="1674606"/>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GB" smtClean="0"/>
              <a:t>Mastertitelformat bearbeiten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Master-Untertitelformat bearbeiten</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23.04.18</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23.04.18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Mastertitelformat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23.04.18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Mastertitelformat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23.04.18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GB" smtClean="0"/>
              <a:t>Mastertitelformat bearbeiten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Mastertextformat bearbeiten</a:t>
            </a:r>
          </a:p>
        </p:txBody>
      </p:sp>
      <p:sp>
        <p:nvSpPr>
          <p:cNvPr id="4" name="Date Placeholder 3"/>
          <p:cNvSpPr>
            <a:spLocks noGrp="1"/>
          </p:cNvSpPr>
          <p:nvPr>
            <p:ph type="dt" sz="half" idx="10"/>
          </p:nvPr>
        </p:nvSpPr>
        <p:spPr/>
        <p:txBody>
          <a:bodyPr/>
          <a:lstStyle/>
          <a:p>
            <a:fld id="{09CAEA93-55E7-4DA9-90C2-089A26EEFEC4}" type="datetime1">
              <a:rPr lang="en-US" smtClean="0"/>
              <a:t>23.04.18</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Mastertitelformat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23.04.18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Mastertitelformat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Mastertextformat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Mastertextformat bearbeiten</a:t>
            </a:r>
          </a:p>
        </p:txBody>
      </p:sp>
      <p:sp>
        <p:nvSpPr>
          <p:cNvPr id="7" name="Date Placeholder 6"/>
          <p:cNvSpPr>
            <a:spLocks noGrp="1"/>
          </p:cNvSpPr>
          <p:nvPr>
            <p:ph type="dt" sz="half" idx="10"/>
          </p:nvPr>
        </p:nvSpPr>
        <p:spPr/>
        <p:txBody>
          <a:bodyPr/>
          <a:lstStyle/>
          <a:p>
            <a:fld id="{F7EAEB24-CE78-465C-A726-91D0868FA48F}" type="datetime1">
              <a:rPr lang="en-US" smtClean="0"/>
              <a:t>23.04.18</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Mastertitelformat bearbeiten</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23.04.18</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23.04.18</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GB" smtClean="0"/>
              <a:t>Mastertitelformat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Mastertextformat bearbeiten</a:t>
            </a:r>
          </a:p>
        </p:txBody>
      </p:sp>
      <p:sp>
        <p:nvSpPr>
          <p:cNvPr id="5" name="Date Placeholder 4"/>
          <p:cNvSpPr>
            <a:spLocks noGrp="1"/>
          </p:cNvSpPr>
          <p:nvPr>
            <p:ph type="dt" sz="half" idx="10"/>
          </p:nvPr>
        </p:nvSpPr>
        <p:spPr/>
        <p:txBody>
          <a:bodyPr/>
          <a:lstStyle/>
          <a:p>
            <a:fld id="{118BBB94-68E6-4675-A946-F1C5994EDBD7}" type="datetime1">
              <a:rPr lang="en-US" smtClean="0"/>
              <a:t>23.04.18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GB" smtClean="0"/>
              <a:t>Mastertitelformat bearbeiten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Bild auf Platzhalter ziehen oder durch Klicken auf Symbol hinzufügen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Mastertextformat bearbeiten</a:t>
            </a:r>
          </a:p>
        </p:txBody>
      </p:sp>
      <p:sp>
        <p:nvSpPr>
          <p:cNvPr id="5" name="Date Placeholder 4"/>
          <p:cNvSpPr>
            <a:spLocks noGrp="1"/>
          </p:cNvSpPr>
          <p:nvPr>
            <p:ph type="dt" sz="half" idx="10"/>
          </p:nvPr>
        </p:nvSpPr>
        <p:spPr/>
        <p:txBody>
          <a:bodyPr/>
          <a:lstStyle/>
          <a:p>
            <a:fld id="{DC3B8377-21E3-4835-B75D-4E2847E2750F}" type="datetime1">
              <a:rPr lang="en-US" smtClean="0"/>
              <a:t>23.04.18</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GB" smtClean="0"/>
              <a:t>Mastertitelformat bearbeiten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Mastertextformat bearbeiten</a:t>
            </a:r>
          </a:p>
          <a:p>
            <a:pPr lvl="1"/>
            <a:r>
              <a:rPr lang="en-GB" smtClean="0"/>
              <a:t>Zweite Ebene</a:t>
            </a:r>
          </a:p>
          <a:p>
            <a:pPr lvl="2"/>
            <a:r>
              <a:rPr lang="en-GB" smtClean="0"/>
              <a:t>Dritte Ebene</a:t>
            </a:r>
          </a:p>
          <a:p>
            <a:pPr lvl="3"/>
            <a:r>
              <a:rPr lang="en-GB" smtClean="0"/>
              <a:t>Vierte Ebene</a:t>
            </a:r>
          </a:p>
          <a:p>
            <a:pPr lvl="4"/>
            <a:r>
              <a:rPr lang="en-GB" smtClean="0"/>
              <a:t>Fünfte Ebene</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23.04.18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55290"/>
            <a:ext cx="7772400" cy="2019134"/>
          </a:xfrm>
        </p:spPr>
        <p:txBody>
          <a:bodyPr/>
          <a:lstStyle/>
          <a:p>
            <a:r>
              <a:rPr lang="de-DE" sz="5400" dirty="0" smtClean="0"/>
              <a:t>Academic Culture: </a:t>
            </a:r>
            <a:br>
              <a:rPr lang="de-DE" sz="5400" dirty="0" smtClean="0"/>
            </a:br>
            <a:r>
              <a:rPr lang="de-DE" sz="3200" dirty="0" smtClean="0"/>
              <a:t>A </a:t>
            </a:r>
            <a:r>
              <a:rPr lang="de-DE" sz="3200" dirty="0" err="1" smtClean="0"/>
              <a:t>missing</a:t>
            </a:r>
            <a:r>
              <a:rPr lang="de-DE" sz="3200" dirty="0" smtClean="0"/>
              <a:t> </a:t>
            </a:r>
            <a:r>
              <a:rPr lang="de-DE" sz="3200" dirty="0" err="1" smtClean="0"/>
              <a:t>analytical</a:t>
            </a:r>
            <a:r>
              <a:rPr lang="de-DE" sz="3200" dirty="0" smtClean="0"/>
              <a:t> </a:t>
            </a:r>
            <a:r>
              <a:rPr lang="de-DE" sz="3200" dirty="0" err="1" smtClean="0"/>
              <a:t>aspect</a:t>
            </a:r>
            <a:r>
              <a:rPr lang="de-DE" sz="3200" dirty="0" smtClean="0"/>
              <a:t> </a:t>
            </a:r>
            <a:r>
              <a:rPr lang="de-DE" sz="3200" dirty="0" err="1" smtClean="0"/>
              <a:t>to</a:t>
            </a:r>
            <a:r>
              <a:rPr lang="de-DE" sz="3200" dirty="0" smtClean="0"/>
              <a:t> </a:t>
            </a:r>
            <a:r>
              <a:rPr lang="de-DE" sz="3200" dirty="0" err="1" smtClean="0"/>
              <a:t>understand</a:t>
            </a:r>
            <a:r>
              <a:rPr lang="de-DE" sz="3200" dirty="0" smtClean="0"/>
              <a:t> </a:t>
            </a:r>
            <a:r>
              <a:rPr lang="de-DE" sz="3200" dirty="0" err="1" smtClean="0"/>
              <a:t>the</a:t>
            </a:r>
            <a:r>
              <a:rPr lang="de-DE" sz="3200" dirty="0" smtClean="0"/>
              <a:t> </a:t>
            </a:r>
            <a:r>
              <a:rPr lang="de-DE" sz="3200" dirty="0" err="1" smtClean="0"/>
              <a:t>globalizing</a:t>
            </a:r>
            <a:r>
              <a:rPr lang="de-DE" sz="3200" dirty="0" smtClean="0"/>
              <a:t> </a:t>
            </a:r>
            <a:r>
              <a:rPr lang="de-DE" sz="3200" dirty="0" err="1" smtClean="0"/>
              <a:t>academic</a:t>
            </a:r>
            <a:r>
              <a:rPr lang="de-DE" sz="3200" dirty="0" smtClean="0"/>
              <a:t> </a:t>
            </a:r>
            <a:r>
              <a:rPr lang="de-DE" sz="3200" dirty="0" err="1" smtClean="0"/>
              <a:t>work</a:t>
            </a:r>
            <a:endParaRPr lang="de-DE" sz="3200" dirty="0"/>
          </a:p>
        </p:txBody>
      </p:sp>
      <p:sp>
        <p:nvSpPr>
          <p:cNvPr id="3" name="Untertitel 2"/>
          <p:cNvSpPr>
            <a:spLocks noGrp="1"/>
          </p:cNvSpPr>
          <p:nvPr>
            <p:ph type="subTitle" idx="1"/>
          </p:nvPr>
        </p:nvSpPr>
        <p:spPr>
          <a:xfrm>
            <a:off x="1371600" y="3658323"/>
            <a:ext cx="6400800" cy="1895109"/>
          </a:xfrm>
        </p:spPr>
        <p:txBody>
          <a:bodyPr>
            <a:normAutofit/>
          </a:bodyPr>
          <a:lstStyle/>
          <a:p>
            <a:r>
              <a:rPr lang="de-DE" dirty="0" smtClean="0">
                <a:latin typeface="+mn-lt"/>
              </a:rPr>
              <a:t>Kazumi Okamoto (</a:t>
            </a:r>
            <a:r>
              <a:rPr lang="de-DE" dirty="0" err="1" smtClean="0">
                <a:latin typeface="+mn-lt"/>
              </a:rPr>
              <a:t>Ph.D</a:t>
            </a:r>
            <a:r>
              <a:rPr lang="de-DE" dirty="0" smtClean="0">
                <a:latin typeface="+mn-lt"/>
              </a:rPr>
              <a:t>.)</a:t>
            </a:r>
          </a:p>
          <a:p>
            <a:r>
              <a:rPr lang="de-DE" dirty="0" err="1" smtClean="0">
                <a:latin typeface="+mn-lt"/>
              </a:rPr>
              <a:t>Secretary</a:t>
            </a:r>
            <a:r>
              <a:rPr lang="de-DE" dirty="0" smtClean="0">
                <a:latin typeface="+mn-lt"/>
              </a:rPr>
              <a:t> General</a:t>
            </a:r>
          </a:p>
          <a:p>
            <a:r>
              <a:rPr lang="de-DE" dirty="0" smtClean="0">
                <a:latin typeface="+mn-lt"/>
              </a:rPr>
              <a:t>World SSH Net</a:t>
            </a:r>
            <a:endParaRPr lang="de-DE" dirty="0">
              <a:latin typeface="+mn-lt"/>
            </a:endParaRPr>
          </a:p>
        </p:txBody>
      </p:sp>
    </p:spTree>
    <p:extLst>
      <p:ext uri="{BB962C8B-B14F-4D97-AF65-F5344CB8AC3E}">
        <p14:creationId xmlns:p14="http://schemas.microsoft.com/office/powerpoint/2010/main" val="16026398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2. A</a:t>
            </a:r>
            <a:r>
              <a:rPr lang="en-GB" dirty="0" smtClean="0"/>
              <a:t>cademic practices</a:t>
            </a:r>
            <a:endParaRPr lang="de-DE" dirty="0"/>
          </a:p>
        </p:txBody>
      </p:sp>
      <p:sp>
        <p:nvSpPr>
          <p:cNvPr id="3" name="Inhaltsplatzhalter 2"/>
          <p:cNvSpPr>
            <a:spLocks noGrp="1"/>
          </p:cNvSpPr>
          <p:nvPr>
            <p:ph idx="1"/>
          </p:nvPr>
        </p:nvSpPr>
        <p:spPr>
          <a:xfrm>
            <a:off x="457200" y="2225391"/>
            <a:ext cx="8229600" cy="3104690"/>
          </a:xfrm>
        </p:spPr>
        <p:txBody>
          <a:bodyPr/>
          <a:lstStyle/>
          <a:p>
            <a:pPr marL="0" indent="0">
              <a:buNone/>
            </a:pPr>
            <a:r>
              <a:rPr lang="en-GB" dirty="0">
                <a:latin typeface="+mn-lt"/>
              </a:rPr>
              <a:t>a)	Scientific discourse practices</a:t>
            </a:r>
          </a:p>
          <a:p>
            <a:pPr marL="0" indent="0">
              <a:buNone/>
            </a:pPr>
            <a:r>
              <a:rPr lang="en-GB" dirty="0">
                <a:latin typeface="+mn-lt"/>
              </a:rPr>
              <a:t>b)	Publication practices</a:t>
            </a:r>
          </a:p>
          <a:p>
            <a:pPr marL="0" indent="0">
              <a:buNone/>
            </a:pPr>
            <a:r>
              <a:rPr lang="en-GB" dirty="0">
                <a:latin typeface="+mn-lt"/>
              </a:rPr>
              <a:t>c)	Managing academic activities </a:t>
            </a:r>
          </a:p>
          <a:p>
            <a:pPr marL="0" indent="0">
              <a:buNone/>
            </a:pPr>
            <a:r>
              <a:rPr lang="en-GB" dirty="0">
                <a:latin typeface="+mn-lt"/>
              </a:rPr>
              <a:t>d)	Knowledge acquisition practices</a:t>
            </a:r>
          </a:p>
          <a:p>
            <a:pPr marL="0" indent="0">
              <a:buNone/>
            </a:pPr>
            <a:r>
              <a:rPr lang="en-GB" dirty="0">
                <a:latin typeface="+mn-lt"/>
              </a:rPr>
              <a:t>	(How do you acquire scientific knowledge? )</a:t>
            </a:r>
          </a:p>
          <a:p>
            <a:pPr marL="514350" indent="-514350">
              <a:buAutoNum type="alphaLcParenR" startAt="5"/>
            </a:pPr>
            <a:r>
              <a:rPr lang="ja-JP" altLang="en-US" dirty="0" smtClean="0">
                <a:latin typeface="+mn-lt"/>
              </a:rPr>
              <a:t>　</a:t>
            </a:r>
            <a:r>
              <a:rPr lang="en-GB" dirty="0" smtClean="0">
                <a:latin typeface="+mn-lt"/>
              </a:rPr>
              <a:t>Disciplinary </a:t>
            </a:r>
            <a:r>
              <a:rPr lang="en-GB" dirty="0">
                <a:latin typeface="+mn-lt"/>
              </a:rPr>
              <a:t>practices</a:t>
            </a:r>
          </a:p>
          <a:p>
            <a:pPr marL="0" indent="0">
              <a:buNone/>
            </a:pPr>
            <a:endParaRPr lang="en-GB" dirty="0"/>
          </a:p>
          <a:p>
            <a:endParaRPr lang="de-DE" dirty="0"/>
          </a:p>
        </p:txBody>
      </p:sp>
    </p:spTree>
    <p:extLst>
      <p:ext uri="{BB962C8B-B14F-4D97-AF65-F5344CB8AC3E}">
        <p14:creationId xmlns:p14="http://schemas.microsoft.com/office/powerpoint/2010/main" val="3110485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46377"/>
            <a:ext cx="8229600" cy="1564201"/>
          </a:xfrm>
        </p:spPr>
        <p:txBody>
          <a:bodyPr/>
          <a:lstStyle/>
          <a:p>
            <a:r>
              <a:rPr lang="en-GB" sz="4400" dirty="0"/>
              <a:t>3. Social relations in academic work</a:t>
            </a:r>
            <a:endParaRPr lang="de-DE" sz="4400" dirty="0"/>
          </a:p>
        </p:txBody>
      </p:sp>
      <p:sp>
        <p:nvSpPr>
          <p:cNvPr id="3" name="Inhaltsplatzhalter 2"/>
          <p:cNvSpPr>
            <a:spLocks noGrp="1"/>
          </p:cNvSpPr>
          <p:nvPr>
            <p:ph idx="1"/>
          </p:nvPr>
        </p:nvSpPr>
        <p:spPr>
          <a:xfrm>
            <a:off x="457200" y="1910579"/>
            <a:ext cx="8229600" cy="3940568"/>
          </a:xfrm>
        </p:spPr>
        <p:txBody>
          <a:bodyPr>
            <a:normAutofit lnSpcReduction="10000"/>
          </a:bodyPr>
          <a:lstStyle/>
          <a:p>
            <a:pPr marL="0" indent="0">
              <a:buNone/>
            </a:pPr>
            <a:r>
              <a:rPr lang="en-GB" dirty="0">
                <a:latin typeface="+mn-lt"/>
              </a:rPr>
              <a:t>a)	Hierarchy/Status</a:t>
            </a:r>
          </a:p>
          <a:p>
            <a:pPr marL="0" indent="0">
              <a:buNone/>
            </a:pPr>
            <a:r>
              <a:rPr lang="en-GB" dirty="0">
                <a:latin typeface="+mn-lt"/>
              </a:rPr>
              <a:t>b)	Gender</a:t>
            </a:r>
          </a:p>
          <a:p>
            <a:pPr marL="0" indent="0">
              <a:buNone/>
            </a:pPr>
            <a:r>
              <a:rPr lang="en-GB" dirty="0">
                <a:latin typeface="+mn-lt"/>
              </a:rPr>
              <a:t>c)	</a:t>
            </a:r>
            <a:r>
              <a:rPr lang="en-GB" dirty="0" smtClean="0">
                <a:latin typeface="+mn-lt"/>
              </a:rPr>
              <a:t>Human relation at work</a:t>
            </a:r>
            <a:endParaRPr lang="en-GB" dirty="0">
              <a:latin typeface="+mn-lt"/>
            </a:endParaRPr>
          </a:p>
          <a:p>
            <a:pPr marL="0" indent="0">
              <a:buNone/>
            </a:pPr>
            <a:endParaRPr lang="en-GB" dirty="0">
              <a:latin typeface="+mn-lt"/>
            </a:endParaRPr>
          </a:p>
          <a:p>
            <a:pPr marL="0" indent="0">
              <a:buNone/>
            </a:pPr>
            <a:r>
              <a:rPr lang="en-GB" dirty="0">
                <a:latin typeface="+mn-lt"/>
              </a:rPr>
              <a:t>! These aspects are often considered as components of national culture characteristics. Including these has little intension of emphasizing on national culture per se, but with an intension of simply exploring these aspects at work. (Whether or not such social relations influence implementation of academic work.)</a:t>
            </a:r>
          </a:p>
          <a:p>
            <a:endParaRPr lang="de-DE" dirty="0"/>
          </a:p>
        </p:txBody>
      </p:sp>
    </p:spTree>
    <p:extLst>
      <p:ext uri="{BB962C8B-B14F-4D97-AF65-F5344CB8AC3E}">
        <p14:creationId xmlns:p14="http://schemas.microsoft.com/office/powerpoint/2010/main" val="29094944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More teaching, less time for research</a:t>
            </a:r>
            <a:endParaRPr lang="de-DE" dirty="0"/>
          </a:p>
        </p:txBody>
      </p:sp>
      <p:sp>
        <p:nvSpPr>
          <p:cNvPr id="3" name="Inhaltsplatzhalter 2"/>
          <p:cNvSpPr>
            <a:spLocks noGrp="1"/>
          </p:cNvSpPr>
          <p:nvPr>
            <p:ph idx="1"/>
          </p:nvPr>
        </p:nvSpPr>
        <p:spPr>
          <a:xfrm>
            <a:off x="457200" y="1823734"/>
            <a:ext cx="8229600" cy="4302429"/>
          </a:xfrm>
        </p:spPr>
        <p:txBody>
          <a:bodyPr>
            <a:normAutofit fontScale="92500" lnSpcReduction="10000"/>
          </a:bodyPr>
          <a:lstStyle/>
          <a:p>
            <a:r>
              <a:rPr lang="en-GB" dirty="0">
                <a:latin typeface="+mn-lt"/>
              </a:rPr>
              <a:t>Missions of universities in Japan: </a:t>
            </a:r>
            <a:r>
              <a:rPr lang="en-GB" b="1" dirty="0">
                <a:latin typeface="+mn-lt"/>
              </a:rPr>
              <a:t>Education, research, and contribution to society</a:t>
            </a:r>
          </a:p>
          <a:p>
            <a:r>
              <a:rPr lang="en-GB" dirty="0">
                <a:latin typeface="+mn-lt"/>
              </a:rPr>
              <a:t>However, those three aspects are not </a:t>
            </a:r>
            <a:r>
              <a:rPr lang="en-GB" dirty="0" smtClean="0">
                <a:latin typeface="+mn-lt"/>
              </a:rPr>
              <a:t>necessarily evenly </a:t>
            </a:r>
            <a:r>
              <a:rPr lang="en-GB" dirty="0">
                <a:latin typeface="+mn-lt"/>
              </a:rPr>
              <a:t>allocated to respective universities in Japan. </a:t>
            </a:r>
            <a:r>
              <a:rPr lang="ja-JP" altLang="en-US" dirty="0">
                <a:latin typeface="+mn-lt"/>
              </a:rPr>
              <a:t>→</a:t>
            </a:r>
            <a:r>
              <a:rPr lang="en-US" altLang="ja-JP" b="1" dirty="0">
                <a:latin typeface="+mn-lt"/>
              </a:rPr>
              <a:t>Division of </a:t>
            </a:r>
            <a:r>
              <a:rPr lang="en-US" altLang="ja-JP" b="1" dirty="0" err="1">
                <a:latin typeface="+mn-lt"/>
              </a:rPr>
              <a:t>labour</a:t>
            </a:r>
            <a:r>
              <a:rPr lang="en-US" altLang="ja-JP" b="1" dirty="0">
                <a:latin typeface="+mn-lt"/>
              </a:rPr>
              <a:t>, different roles among universities</a:t>
            </a:r>
            <a:endParaRPr lang="en-GB" b="1" dirty="0">
              <a:latin typeface="+mn-lt"/>
            </a:endParaRPr>
          </a:p>
          <a:p>
            <a:r>
              <a:rPr lang="en-GB" dirty="0">
                <a:latin typeface="+mn-lt"/>
              </a:rPr>
              <a:t>Due to the pressure from industries, universities are expected to foster ‘employable’ young human resources. Simultaneously, universities in Japan are deemed as place where one must graduate in order to enter the job market. </a:t>
            </a:r>
            <a:r>
              <a:rPr lang="ja-JP" altLang="en-US" dirty="0">
                <a:latin typeface="+mn-lt"/>
              </a:rPr>
              <a:t>→</a:t>
            </a:r>
            <a:r>
              <a:rPr lang="en-US" altLang="ja-JP" b="1" dirty="0">
                <a:latin typeface="+mn-lt"/>
              </a:rPr>
              <a:t>Education is prioritized</a:t>
            </a:r>
            <a:r>
              <a:rPr lang="en-US" altLang="ja-JP" dirty="0">
                <a:latin typeface="+mn-lt"/>
              </a:rPr>
              <a:t>.</a:t>
            </a:r>
            <a:endParaRPr lang="en-GB" dirty="0">
              <a:latin typeface="+mn-lt"/>
            </a:endParaRPr>
          </a:p>
          <a:p>
            <a:r>
              <a:rPr lang="en-GB" dirty="0">
                <a:latin typeface="+mn-lt"/>
              </a:rPr>
              <a:t>Moreover, the current political initiatives to reform universities are likely to generate </a:t>
            </a:r>
            <a:r>
              <a:rPr lang="en-GB" b="1" dirty="0">
                <a:latin typeface="+mn-lt"/>
              </a:rPr>
              <a:t>further segregation among universities</a:t>
            </a:r>
            <a:r>
              <a:rPr lang="en-GB" dirty="0">
                <a:latin typeface="+mn-lt"/>
              </a:rPr>
              <a:t>, according to roles allocated to each of them.</a:t>
            </a:r>
          </a:p>
          <a:p>
            <a:endParaRPr lang="de-DE" dirty="0"/>
          </a:p>
        </p:txBody>
      </p:sp>
    </p:spTree>
    <p:extLst>
      <p:ext uri="{BB962C8B-B14F-4D97-AF65-F5344CB8AC3E}">
        <p14:creationId xmlns:p14="http://schemas.microsoft.com/office/powerpoint/2010/main" val="36439489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291812"/>
          </a:xfrm>
        </p:spPr>
        <p:txBody>
          <a:bodyPr/>
          <a:lstStyle/>
          <a:p>
            <a:r>
              <a:rPr lang="en-GB" sz="2800" dirty="0"/>
              <a:t>Generation gap?: Different views of academic work as knowledge generation practices</a:t>
            </a:r>
            <a:endParaRPr lang="de-DE" sz="2800" dirty="0"/>
          </a:p>
        </p:txBody>
      </p:sp>
      <p:sp>
        <p:nvSpPr>
          <p:cNvPr id="3" name="Textplatzhalter 2"/>
          <p:cNvSpPr>
            <a:spLocks noGrp="1"/>
          </p:cNvSpPr>
          <p:nvPr>
            <p:ph type="body" idx="1"/>
          </p:nvPr>
        </p:nvSpPr>
        <p:spPr/>
        <p:txBody>
          <a:bodyPr/>
          <a:lstStyle/>
          <a:p>
            <a:r>
              <a:rPr lang="de-DE" dirty="0" smtClean="0">
                <a:latin typeface="+mn-lt"/>
              </a:rPr>
              <a:t>Young Generation (</a:t>
            </a:r>
            <a:r>
              <a:rPr lang="de-DE" dirty="0" err="1" smtClean="0">
                <a:latin typeface="+mn-lt"/>
              </a:rPr>
              <a:t>around</a:t>
            </a:r>
            <a:r>
              <a:rPr lang="de-DE" dirty="0" smtClean="0">
                <a:latin typeface="+mn-lt"/>
              </a:rPr>
              <a:t> in </a:t>
            </a:r>
            <a:r>
              <a:rPr lang="de-DE" dirty="0" err="1" smtClean="0">
                <a:latin typeface="+mn-lt"/>
              </a:rPr>
              <a:t>their</a:t>
            </a:r>
            <a:r>
              <a:rPr lang="de-DE" dirty="0" smtClean="0">
                <a:latin typeface="+mn-lt"/>
              </a:rPr>
              <a:t> 40s)</a:t>
            </a:r>
          </a:p>
        </p:txBody>
      </p:sp>
      <p:sp>
        <p:nvSpPr>
          <p:cNvPr id="4" name="Textplatzhalter 3"/>
          <p:cNvSpPr>
            <a:spLocks noGrp="1"/>
          </p:cNvSpPr>
          <p:nvPr>
            <p:ph type="body" sz="quarter" idx="3"/>
          </p:nvPr>
        </p:nvSpPr>
        <p:spPr/>
        <p:txBody>
          <a:bodyPr/>
          <a:lstStyle/>
          <a:p>
            <a:r>
              <a:rPr lang="de-DE" dirty="0" smtClean="0">
                <a:latin typeface="+mn-lt"/>
              </a:rPr>
              <a:t>Senior, </a:t>
            </a:r>
            <a:r>
              <a:rPr lang="de-DE" dirty="0" err="1" smtClean="0">
                <a:latin typeface="+mn-lt"/>
              </a:rPr>
              <a:t>established</a:t>
            </a:r>
            <a:r>
              <a:rPr lang="de-DE" dirty="0" smtClean="0">
                <a:latin typeface="+mn-lt"/>
              </a:rPr>
              <a:t> </a:t>
            </a:r>
            <a:r>
              <a:rPr lang="de-DE" dirty="0" err="1" smtClean="0">
                <a:latin typeface="+mn-lt"/>
              </a:rPr>
              <a:t>generation</a:t>
            </a:r>
            <a:endParaRPr lang="de-DE" dirty="0">
              <a:latin typeface="+mn-lt"/>
            </a:endParaRPr>
          </a:p>
        </p:txBody>
      </p:sp>
      <p:sp>
        <p:nvSpPr>
          <p:cNvPr id="5" name="Inhaltsplatzhalter 4"/>
          <p:cNvSpPr>
            <a:spLocks noGrp="1"/>
          </p:cNvSpPr>
          <p:nvPr>
            <p:ph sz="quarter" idx="13"/>
          </p:nvPr>
        </p:nvSpPr>
        <p:spPr>
          <a:xfrm>
            <a:off x="457200" y="2212848"/>
            <a:ext cx="4191000" cy="3913632"/>
          </a:xfrm>
        </p:spPr>
        <p:txBody>
          <a:bodyPr>
            <a:normAutofit fontScale="85000" lnSpcReduction="20000"/>
          </a:bodyPr>
          <a:lstStyle/>
          <a:p>
            <a:r>
              <a:rPr lang="en-GB" dirty="0">
                <a:latin typeface="+mn-lt"/>
              </a:rPr>
              <a:t>Academic work, particularly work relating to knowledge generation practices such as publications, seems to be more related to “evaluation” for </a:t>
            </a:r>
            <a:r>
              <a:rPr lang="en-GB" b="1" dirty="0">
                <a:latin typeface="+mn-lt"/>
              </a:rPr>
              <a:t>individual academic achievement</a:t>
            </a:r>
            <a:r>
              <a:rPr lang="en-GB" dirty="0">
                <a:latin typeface="+mn-lt"/>
              </a:rPr>
              <a:t>. (E.g. Publication is important because it can be counted as their academic achievement)</a:t>
            </a:r>
          </a:p>
          <a:p>
            <a:r>
              <a:rPr lang="en-GB" dirty="0">
                <a:latin typeface="+mn-lt"/>
              </a:rPr>
              <a:t>Although they also understand that they should contribute to development of disciplinary knowledge, this aspect seems less strong</a:t>
            </a:r>
          </a:p>
          <a:p>
            <a:endParaRPr lang="de-DE" dirty="0"/>
          </a:p>
        </p:txBody>
      </p:sp>
      <p:sp>
        <p:nvSpPr>
          <p:cNvPr id="6" name="Inhaltsplatzhalter 5"/>
          <p:cNvSpPr>
            <a:spLocks noGrp="1"/>
          </p:cNvSpPr>
          <p:nvPr>
            <p:ph sz="quarter" idx="14"/>
          </p:nvPr>
        </p:nvSpPr>
        <p:spPr>
          <a:xfrm>
            <a:off x="4787065" y="2209800"/>
            <a:ext cx="4252818" cy="3913187"/>
          </a:xfrm>
        </p:spPr>
        <p:txBody>
          <a:bodyPr>
            <a:normAutofit fontScale="92500" lnSpcReduction="10000"/>
          </a:bodyPr>
          <a:lstStyle/>
          <a:p>
            <a:r>
              <a:rPr lang="en-GB" dirty="0">
                <a:latin typeface="+mn-lt"/>
              </a:rPr>
              <a:t>Knowledge generation practice is to further develop disciplinary knowledge. </a:t>
            </a:r>
          </a:p>
          <a:p>
            <a:r>
              <a:rPr lang="en-GB" dirty="0">
                <a:latin typeface="+mn-lt"/>
              </a:rPr>
              <a:t>Understanding and solving problems in society requires academic knowledge.</a:t>
            </a:r>
          </a:p>
          <a:p>
            <a:r>
              <a:rPr lang="en-GB" b="1" dirty="0">
                <a:latin typeface="+mn-lt"/>
              </a:rPr>
              <a:t>Connectedness with society and disciplinary fields</a:t>
            </a:r>
            <a:r>
              <a:rPr lang="en-GB" dirty="0">
                <a:latin typeface="+mn-lt"/>
              </a:rPr>
              <a:t>. i.e. knowledge generation practice is not for personal achievement.</a:t>
            </a:r>
          </a:p>
          <a:p>
            <a:endParaRPr lang="de-DE" dirty="0"/>
          </a:p>
        </p:txBody>
      </p:sp>
    </p:spTree>
    <p:extLst>
      <p:ext uri="{BB962C8B-B14F-4D97-AF65-F5344CB8AC3E}">
        <p14:creationId xmlns:p14="http://schemas.microsoft.com/office/powerpoint/2010/main" val="2733220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4000" dirty="0"/>
              <a:t>Academic knowledge/ people and society: The relationship </a:t>
            </a:r>
            <a:endParaRPr lang="de-DE" sz="4000" dirty="0"/>
          </a:p>
        </p:txBody>
      </p:sp>
      <p:sp>
        <p:nvSpPr>
          <p:cNvPr id="3" name="Textplatzhalter 2"/>
          <p:cNvSpPr>
            <a:spLocks noGrp="1"/>
          </p:cNvSpPr>
          <p:nvPr>
            <p:ph type="body" idx="1"/>
          </p:nvPr>
        </p:nvSpPr>
        <p:spPr/>
        <p:txBody>
          <a:bodyPr/>
          <a:lstStyle/>
          <a:p>
            <a:r>
              <a:rPr lang="de-DE" b="1" dirty="0" err="1" smtClean="0">
                <a:latin typeface="+mn-lt"/>
              </a:rPr>
              <a:t>Academics</a:t>
            </a:r>
            <a:endParaRPr lang="de-DE" b="1" dirty="0">
              <a:latin typeface="+mn-lt"/>
            </a:endParaRPr>
          </a:p>
        </p:txBody>
      </p:sp>
      <p:sp>
        <p:nvSpPr>
          <p:cNvPr id="4" name="Textplatzhalter 3"/>
          <p:cNvSpPr>
            <a:spLocks noGrp="1"/>
          </p:cNvSpPr>
          <p:nvPr>
            <p:ph type="body" sz="quarter" idx="3"/>
          </p:nvPr>
        </p:nvSpPr>
        <p:spPr/>
        <p:txBody>
          <a:bodyPr/>
          <a:lstStyle/>
          <a:p>
            <a:r>
              <a:rPr lang="de-DE" b="1" dirty="0" smtClean="0">
                <a:latin typeface="+mn-lt"/>
              </a:rPr>
              <a:t>Society</a:t>
            </a:r>
            <a:endParaRPr lang="de-DE" b="1" dirty="0">
              <a:latin typeface="+mn-lt"/>
            </a:endParaRPr>
          </a:p>
        </p:txBody>
      </p:sp>
      <p:sp>
        <p:nvSpPr>
          <p:cNvPr id="5" name="Inhaltsplatzhalter 4"/>
          <p:cNvSpPr>
            <a:spLocks noGrp="1"/>
          </p:cNvSpPr>
          <p:nvPr>
            <p:ph sz="quarter" idx="13"/>
          </p:nvPr>
        </p:nvSpPr>
        <p:spPr/>
        <p:txBody>
          <a:bodyPr>
            <a:normAutofit lnSpcReduction="10000"/>
          </a:bodyPr>
          <a:lstStyle/>
          <a:p>
            <a:r>
              <a:rPr lang="en-GB" i="1" dirty="0">
                <a:latin typeface="+mn-lt"/>
              </a:rPr>
              <a:t>Perception of themselves</a:t>
            </a:r>
          </a:p>
          <a:p>
            <a:pPr marL="0" indent="0">
              <a:buNone/>
            </a:pPr>
            <a:r>
              <a:rPr lang="en-GB" dirty="0">
                <a:latin typeface="+mn-lt"/>
              </a:rPr>
              <a:t>Fostering human resources, conveying academic knowledge to lay persons. </a:t>
            </a:r>
            <a:r>
              <a:rPr lang="en-GB" b="1" dirty="0">
                <a:latin typeface="+mn-lt"/>
              </a:rPr>
              <a:t>Connectedness with society</a:t>
            </a:r>
          </a:p>
          <a:p>
            <a:r>
              <a:rPr lang="en-GB" i="1" dirty="0">
                <a:latin typeface="+mn-lt"/>
              </a:rPr>
              <a:t>Roles of Academic knowledge</a:t>
            </a:r>
          </a:p>
          <a:p>
            <a:pPr marL="0" indent="0">
              <a:buNone/>
            </a:pPr>
            <a:r>
              <a:rPr lang="en-GB" dirty="0">
                <a:latin typeface="+mn-lt"/>
              </a:rPr>
              <a:t>Enlightening lay persons, social contribution with knowledge</a:t>
            </a:r>
          </a:p>
          <a:p>
            <a:endParaRPr lang="de-DE" dirty="0"/>
          </a:p>
        </p:txBody>
      </p:sp>
      <p:sp>
        <p:nvSpPr>
          <p:cNvPr id="6" name="Inhaltsplatzhalter 5"/>
          <p:cNvSpPr>
            <a:spLocks noGrp="1"/>
          </p:cNvSpPr>
          <p:nvPr>
            <p:ph sz="quarter" idx="14"/>
          </p:nvPr>
        </p:nvSpPr>
        <p:spPr/>
        <p:txBody>
          <a:bodyPr>
            <a:normAutofit fontScale="92500" lnSpcReduction="20000"/>
          </a:bodyPr>
          <a:lstStyle/>
          <a:p>
            <a:r>
              <a:rPr lang="en-GB" i="1" dirty="0">
                <a:latin typeface="+mn-lt"/>
              </a:rPr>
              <a:t>Towards academics</a:t>
            </a:r>
          </a:p>
          <a:p>
            <a:pPr marL="0" indent="0">
              <a:buNone/>
            </a:pPr>
            <a:r>
              <a:rPr lang="en-GB" dirty="0">
                <a:latin typeface="+mn-lt"/>
              </a:rPr>
              <a:t>Respect to a certain extent, but has little ideas what academic people do. (naïve, useless, fundamentalist) </a:t>
            </a:r>
            <a:r>
              <a:rPr lang="en-GB" b="1" dirty="0">
                <a:latin typeface="+mn-lt"/>
              </a:rPr>
              <a:t>Detachedness from society</a:t>
            </a:r>
          </a:p>
          <a:p>
            <a:r>
              <a:rPr lang="en-GB" i="1" dirty="0">
                <a:latin typeface="+mn-lt"/>
              </a:rPr>
              <a:t>Towards academic knowledge</a:t>
            </a:r>
          </a:p>
          <a:p>
            <a:pPr marL="0" indent="0">
              <a:buNone/>
            </a:pPr>
            <a:r>
              <a:rPr lang="en-GB" dirty="0">
                <a:latin typeface="+mn-lt"/>
              </a:rPr>
              <a:t>Connected to people’s interests, benefits, and problems</a:t>
            </a:r>
          </a:p>
          <a:p>
            <a:pPr marL="0" indent="0">
              <a:buNone/>
            </a:pPr>
            <a:r>
              <a:rPr lang="en-GB" dirty="0">
                <a:latin typeface="+mn-lt"/>
              </a:rPr>
              <a:t>Too special/ academic and alien to the public</a:t>
            </a:r>
          </a:p>
          <a:p>
            <a:endParaRPr lang="de-DE" dirty="0"/>
          </a:p>
        </p:txBody>
      </p:sp>
    </p:spTree>
    <p:extLst>
      <p:ext uri="{BB962C8B-B14F-4D97-AF65-F5344CB8AC3E}">
        <p14:creationId xmlns:p14="http://schemas.microsoft.com/office/powerpoint/2010/main" val="37378465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4000" dirty="0"/>
              <a:t>Influences of ‘national culture’ on academic work?</a:t>
            </a:r>
            <a:endParaRPr lang="de-DE" sz="4000" dirty="0"/>
          </a:p>
        </p:txBody>
      </p:sp>
      <p:sp>
        <p:nvSpPr>
          <p:cNvPr id="3" name="Inhaltsplatzhalter 2"/>
          <p:cNvSpPr>
            <a:spLocks noGrp="1"/>
          </p:cNvSpPr>
          <p:nvPr>
            <p:ph idx="1"/>
          </p:nvPr>
        </p:nvSpPr>
        <p:spPr/>
        <p:txBody>
          <a:bodyPr>
            <a:normAutofit fontScale="92500" lnSpcReduction="10000"/>
          </a:bodyPr>
          <a:lstStyle/>
          <a:p>
            <a:r>
              <a:rPr lang="en-GB" b="1" dirty="0">
                <a:latin typeface="+mn-lt"/>
              </a:rPr>
              <a:t>Gender</a:t>
            </a:r>
            <a:r>
              <a:rPr lang="en-GB" dirty="0">
                <a:latin typeface="+mn-lt"/>
              </a:rPr>
              <a:t> : Female has disadvantages to be promoted and to work within the male-centred framework. (Participant A) Being female is not a disadvantage, because the majority in my discipline is female. Besides, there are various opportunities that female is appreciated. (Participant B)</a:t>
            </a:r>
          </a:p>
          <a:p>
            <a:r>
              <a:rPr lang="en-GB" b="1" dirty="0">
                <a:latin typeface="+mn-lt"/>
              </a:rPr>
              <a:t>Position, status</a:t>
            </a:r>
            <a:r>
              <a:rPr lang="en-GB" dirty="0">
                <a:latin typeface="+mn-lt"/>
              </a:rPr>
              <a:t>: If one is appointed as a board member of a disciplinary organization and alike, there would be more opportunities to give speeches, write papers, and academic collaborations. (Participant C) Positions and higher status in academic organizations would bring you more amount of work. (Participant D)</a:t>
            </a:r>
          </a:p>
          <a:p>
            <a:r>
              <a:rPr lang="en-GB" b="1" dirty="0">
                <a:latin typeface="+mn-lt"/>
              </a:rPr>
              <a:t>Human relations at work</a:t>
            </a:r>
            <a:r>
              <a:rPr lang="en-GB" dirty="0">
                <a:latin typeface="+mn-lt"/>
              </a:rPr>
              <a:t>: If one is not favoured by someone that has authority, he/she would not get promoted (Participant E, A, and B)</a:t>
            </a:r>
          </a:p>
          <a:p>
            <a:endParaRPr lang="de-DE" dirty="0"/>
          </a:p>
        </p:txBody>
      </p:sp>
    </p:spTree>
    <p:extLst>
      <p:ext uri="{BB962C8B-B14F-4D97-AF65-F5344CB8AC3E}">
        <p14:creationId xmlns:p14="http://schemas.microsoft.com/office/powerpoint/2010/main" val="12377000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Overview of academic work in Japan</a:t>
            </a:r>
            <a:endParaRPr lang="de-DE" dirty="0"/>
          </a:p>
        </p:txBody>
      </p:sp>
      <p:sp>
        <p:nvSpPr>
          <p:cNvPr id="3" name="Inhaltsplatzhalter 2"/>
          <p:cNvSpPr>
            <a:spLocks noGrp="1"/>
          </p:cNvSpPr>
          <p:nvPr>
            <p:ph idx="1"/>
          </p:nvPr>
        </p:nvSpPr>
        <p:spPr>
          <a:xfrm>
            <a:off x="457200" y="1736890"/>
            <a:ext cx="8229600" cy="4389273"/>
          </a:xfrm>
        </p:spPr>
        <p:txBody>
          <a:bodyPr>
            <a:normAutofit lnSpcReduction="10000"/>
          </a:bodyPr>
          <a:lstStyle/>
          <a:p>
            <a:r>
              <a:rPr lang="en-GB" dirty="0">
                <a:latin typeface="+mn-lt"/>
              </a:rPr>
              <a:t>Very strongly influenced by </a:t>
            </a:r>
            <a:r>
              <a:rPr lang="en-GB" dirty="0" smtClean="0">
                <a:latin typeface="+mn-lt"/>
              </a:rPr>
              <a:t>academic environment </a:t>
            </a:r>
            <a:r>
              <a:rPr lang="en-GB" dirty="0">
                <a:latin typeface="+mn-lt"/>
              </a:rPr>
              <a:t>aspects such as policies on the higher education system, universities, and academic work.</a:t>
            </a:r>
          </a:p>
          <a:p>
            <a:r>
              <a:rPr lang="en-GB" dirty="0">
                <a:latin typeface="+mn-lt"/>
              </a:rPr>
              <a:t>Due to the introduction of competitions into academic work (domestically and internationally), academics tend to be pulled towards competitions which are judged by quantitative productivity, i.e. the number of publications, citations etc.</a:t>
            </a:r>
          </a:p>
          <a:p>
            <a:r>
              <a:rPr lang="en-GB" dirty="0">
                <a:latin typeface="+mn-lt"/>
              </a:rPr>
              <a:t>Further segregation of different roles of universities may lead to segregation among academic people, i.e. clearer division of labour (education-oriented, research-oriented, and local community-oriented, etc.)  </a:t>
            </a:r>
          </a:p>
          <a:p>
            <a:endParaRPr lang="de-DE" dirty="0"/>
          </a:p>
        </p:txBody>
      </p:sp>
    </p:spTree>
    <p:extLst>
      <p:ext uri="{BB962C8B-B14F-4D97-AF65-F5344CB8AC3E}">
        <p14:creationId xmlns:p14="http://schemas.microsoft.com/office/powerpoint/2010/main" val="34042534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55933"/>
            <a:ext cx="8229600" cy="1172401"/>
          </a:xfrm>
        </p:spPr>
        <p:txBody>
          <a:bodyPr/>
          <a:lstStyle/>
          <a:p>
            <a:r>
              <a:rPr lang="en-GB" sz="2800" dirty="0"/>
              <a:t>Influences of academic work on collaborative knowledge generation practices</a:t>
            </a:r>
            <a:endParaRPr lang="de-DE" sz="2800" dirty="0"/>
          </a:p>
        </p:txBody>
      </p:sp>
      <p:sp>
        <p:nvSpPr>
          <p:cNvPr id="3" name="Inhaltsplatzhalter 2"/>
          <p:cNvSpPr>
            <a:spLocks noGrp="1"/>
          </p:cNvSpPr>
          <p:nvPr>
            <p:ph idx="1"/>
          </p:nvPr>
        </p:nvSpPr>
        <p:spPr>
          <a:xfrm>
            <a:off x="457200" y="1843454"/>
            <a:ext cx="8229600" cy="4525963"/>
          </a:xfrm>
        </p:spPr>
        <p:txBody>
          <a:bodyPr>
            <a:normAutofit fontScale="92500" lnSpcReduction="10000"/>
          </a:bodyPr>
          <a:lstStyle/>
          <a:p>
            <a:r>
              <a:rPr lang="en-GB" dirty="0">
                <a:latin typeface="+mn-lt"/>
              </a:rPr>
              <a:t>Since academic work seems to be influenced by the national perspectives on science, academic work, and higher education in general, the contents of academic work tend to sympathize with the national perspectives.</a:t>
            </a:r>
          </a:p>
          <a:p>
            <a:r>
              <a:rPr lang="en-GB" dirty="0">
                <a:latin typeface="+mn-lt"/>
              </a:rPr>
              <a:t>Needless to say, the national perspectives are based on ideas that the nation state should be </a:t>
            </a:r>
            <a:r>
              <a:rPr lang="en-GB" dirty="0" smtClean="0">
                <a:latin typeface="+mn-lt"/>
              </a:rPr>
              <a:t>strengthened </a:t>
            </a:r>
            <a:r>
              <a:rPr lang="en-GB" dirty="0">
                <a:latin typeface="+mn-lt"/>
              </a:rPr>
              <a:t>and competitive through science, and consequently, knowledge generated with such perspectives is likely to be rather political and nationalistic.</a:t>
            </a:r>
          </a:p>
          <a:p>
            <a:r>
              <a:rPr lang="en-GB" dirty="0">
                <a:latin typeface="+mn-lt"/>
              </a:rPr>
              <a:t>If the same (or similar) influences of national perspectives on academic work are to be seen in other countries, working with foreign counterparts would imply the crush of national views and/ or the patchwork of national views. </a:t>
            </a:r>
          </a:p>
          <a:p>
            <a:endParaRPr lang="de-DE" dirty="0"/>
          </a:p>
        </p:txBody>
      </p:sp>
    </p:spTree>
    <p:extLst>
      <p:ext uri="{BB962C8B-B14F-4D97-AF65-F5344CB8AC3E}">
        <p14:creationId xmlns:p14="http://schemas.microsoft.com/office/powerpoint/2010/main" val="16995355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Applicability</a:t>
            </a:r>
            <a:r>
              <a:rPr lang="de-DE" sz="3600" dirty="0" smtClean="0"/>
              <a:t> </a:t>
            </a:r>
            <a:r>
              <a:rPr lang="de-DE" sz="3600" dirty="0" err="1" smtClean="0"/>
              <a:t>of</a:t>
            </a:r>
            <a:r>
              <a:rPr lang="de-DE" sz="3600" dirty="0" smtClean="0"/>
              <a:t> Academic Culture in </a:t>
            </a:r>
            <a:r>
              <a:rPr lang="de-DE" sz="3600" dirty="0" err="1" smtClean="0"/>
              <a:t>other</a:t>
            </a:r>
            <a:r>
              <a:rPr lang="de-DE" sz="3600" dirty="0" smtClean="0"/>
              <a:t> global </a:t>
            </a:r>
            <a:r>
              <a:rPr lang="de-DE" sz="3600" dirty="0" err="1" smtClean="0"/>
              <a:t>settings</a:t>
            </a:r>
            <a:endParaRPr lang="de-DE" sz="3600" dirty="0"/>
          </a:p>
        </p:txBody>
      </p:sp>
      <p:sp>
        <p:nvSpPr>
          <p:cNvPr id="3" name="Inhaltsplatzhalter 2"/>
          <p:cNvSpPr>
            <a:spLocks noGrp="1"/>
          </p:cNvSpPr>
          <p:nvPr>
            <p:ph idx="1"/>
          </p:nvPr>
        </p:nvSpPr>
        <p:spPr>
          <a:xfrm>
            <a:off x="457200" y="1773870"/>
            <a:ext cx="8229600" cy="4352293"/>
          </a:xfrm>
        </p:spPr>
        <p:txBody>
          <a:bodyPr/>
          <a:lstStyle/>
          <a:p>
            <a:r>
              <a:rPr lang="de-DE" dirty="0" smtClean="0">
                <a:latin typeface="+mn-lt"/>
              </a:rPr>
              <a:t>In </a:t>
            </a:r>
            <a:r>
              <a:rPr lang="de-DE" dirty="0" err="1" smtClean="0">
                <a:latin typeface="+mn-lt"/>
              </a:rPr>
              <a:t>order</a:t>
            </a:r>
            <a:r>
              <a:rPr lang="de-DE" dirty="0" smtClean="0">
                <a:latin typeface="+mn-lt"/>
              </a:rPr>
              <a:t> </a:t>
            </a:r>
            <a:r>
              <a:rPr lang="de-DE" dirty="0" err="1" smtClean="0">
                <a:latin typeface="+mn-lt"/>
              </a:rPr>
              <a:t>to</a:t>
            </a:r>
            <a:r>
              <a:rPr lang="de-DE" dirty="0" smtClean="0">
                <a:latin typeface="+mn-lt"/>
              </a:rPr>
              <a:t> </a:t>
            </a:r>
            <a:r>
              <a:rPr lang="de-DE" dirty="0" err="1" smtClean="0">
                <a:latin typeface="+mn-lt"/>
              </a:rPr>
              <a:t>more</a:t>
            </a:r>
            <a:r>
              <a:rPr lang="de-DE" dirty="0" smtClean="0">
                <a:latin typeface="+mn-lt"/>
              </a:rPr>
              <a:t> </a:t>
            </a:r>
            <a:r>
              <a:rPr lang="de-DE" dirty="0" err="1" smtClean="0">
                <a:latin typeface="+mn-lt"/>
              </a:rPr>
              <a:t>firmly</a:t>
            </a:r>
            <a:r>
              <a:rPr lang="de-DE" dirty="0" smtClean="0">
                <a:latin typeface="+mn-lt"/>
              </a:rPr>
              <a:t> </a:t>
            </a:r>
            <a:r>
              <a:rPr lang="de-DE" dirty="0" err="1" smtClean="0">
                <a:latin typeface="+mn-lt"/>
              </a:rPr>
              <a:t>establish</a:t>
            </a:r>
            <a:r>
              <a:rPr lang="de-DE" dirty="0" smtClean="0">
                <a:latin typeface="+mn-lt"/>
              </a:rPr>
              <a:t> </a:t>
            </a:r>
            <a:r>
              <a:rPr lang="de-DE" dirty="0" err="1" smtClean="0">
                <a:latin typeface="+mn-lt"/>
              </a:rPr>
              <a:t>the</a:t>
            </a:r>
            <a:r>
              <a:rPr lang="de-DE" dirty="0" smtClean="0">
                <a:latin typeface="+mn-lt"/>
              </a:rPr>
              <a:t> </a:t>
            </a:r>
            <a:r>
              <a:rPr lang="de-DE" dirty="0" err="1" smtClean="0">
                <a:latin typeface="+mn-lt"/>
              </a:rPr>
              <a:t>concept</a:t>
            </a:r>
            <a:r>
              <a:rPr lang="de-DE" dirty="0" smtClean="0">
                <a:latin typeface="+mn-lt"/>
              </a:rPr>
              <a:t> </a:t>
            </a:r>
            <a:r>
              <a:rPr lang="de-DE" dirty="0" err="1" smtClean="0">
                <a:latin typeface="+mn-lt"/>
              </a:rPr>
              <a:t>of</a:t>
            </a:r>
            <a:r>
              <a:rPr lang="de-DE" dirty="0" smtClean="0">
                <a:latin typeface="+mn-lt"/>
              </a:rPr>
              <a:t> Academic Culture, </a:t>
            </a:r>
            <a:r>
              <a:rPr lang="de-DE" dirty="0" err="1" smtClean="0">
                <a:latin typeface="+mn-lt"/>
              </a:rPr>
              <a:t>it</a:t>
            </a:r>
            <a:r>
              <a:rPr lang="de-DE" dirty="0" smtClean="0">
                <a:latin typeface="+mn-lt"/>
              </a:rPr>
              <a:t> </a:t>
            </a:r>
            <a:r>
              <a:rPr lang="de-DE" dirty="0" err="1" smtClean="0">
                <a:latin typeface="+mn-lt"/>
              </a:rPr>
              <a:t>should</a:t>
            </a:r>
            <a:r>
              <a:rPr lang="de-DE" dirty="0" smtClean="0">
                <a:latin typeface="+mn-lt"/>
              </a:rPr>
              <a:t> </a:t>
            </a:r>
            <a:r>
              <a:rPr lang="de-DE" dirty="0" err="1" smtClean="0">
                <a:latin typeface="+mn-lt"/>
              </a:rPr>
              <a:t>be</a:t>
            </a:r>
            <a:r>
              <a:rPr lang="de-DE" dirty="0" smtClean="0">
                <a:latin typeface="+mn-lt"/>
              </a:rPr>
              <a:t> </a:t>
            </a:r>
            <a:r>
              <a:rPr lang="de-DE" dirty="0" err="1" smtClean="0">
                <a:latin typeface="+mn-lt"/>
              </a:rPr>
              <a:t>applied</a:t>
            </a:r>
            <a:r>
              <a:rPr lang="de-DE" dirty="0" smtClean="0">
                <a:latin typeface="+mn-lt"/>
              </a:rPr>
              <a:t> </a:t>
            </a:r>
            <a:r>
              <a:rPr lang="de-DE" dirty="0" err="1" smtClean="0">
                <a:latin typeface="+mn-lt"/>
              </a:rPr>
              <a:t>to</a:t>
            </a:r>
            <a:r>
              <a:rPr lang="de-DE" dirty="0" smtClean="0">
                <a:latin typeface="+mn-lt"/>
              </a:rPr>
              <a:t> </a:t>
            </a:r>
            <a:r>
              <a:rPr lang="de-DE" dirty="0" err="1" smtClean="0">
                <a:latin typeface="+mn-lt"/>
              </a:rPr>
              <a:t>other</a:t>
            </a:r>
            <a:r>
              <a:rPr lang="de-DE" dirty="0" smtClean="0">
                <a:latin typeface="+mn-lt"/>
              </a:rPr>
              <a:t> </a:t>
            </a:r>
            <a:r>
              <a:rPr lang="de-DE" dirty="0" err="1" smtClean="0">
                <a:latin typeface="+mn-lt"/>
              </a:rPr>
              <a:t>population</a:t>
            </a:r>
            <a:r>
              <a:rPr lang="de-DE" dirty="0" smtClean="0">
                <a:latin typeface="+mn-lt"/>
              </a:rPr>
              <a:t>, i.e. </a:t>
            </a:r>
            <a:r>
              <a:rPr lang="de-DE" dirty="0" err="1" smtClean="0">
                <a:latin typeface="+mn-lt"/>
              </a:rPr>
              <a:t>academics</a:t>
            </a:r>
            <a:r>
              <a:rPr lang="de-DE" dirty="0" smtClean="0">
                <a:latin typeface="+mn-lt"/>
              </a:rPr>
              <a:t> in </a:t>
            </a:r>
            <a:r>
              <a:rPr lang="de-DE" dirty="0" err="1" smtClean="0">
                <a:latin typeface="+mn-lt"/>
              </a:rPr>
              <a:t>other</a:t>
            </a:r>
            <a:r>
              <a:rPr lang="de-DE" dirty="0" smtClean="0">
                <a:latin typeface="+mn-lt"/>
              </a:rPr>
              <a:t> countries </a:t>
            </a:r>
            <a:r>
              <a:rPr lang="de-DE" dirty="0" err="1" smtClean="0">
                <a:latin typeface="+mn-lt"/>
              </a:rPr>
              <a:t>than</a:t>
            </a:r>
            <a:r>
              <a:rPr lang="de-DE" dirty="0" smtClean="0">
                <a:latin typeface="+mn-lt"/>
              </a:rPr>
              <a:t> Japan.</a:t>
            </a:r>
          </a:p>
          <a:p>
            <a:r>
              <a:rPr lang="de-DE" dirty="0" err="1" smtClean="0">
                <a:latin typeface="+mn-lt"/>
              </a:rPr>
              <a:t>Since</a:t>
            </a:r>
            <a:r>
              <a:rPr lang="de-DE" dirty="0" smtClean="0">
                <a:latin typeface="+mn-lt"/>
              </a:rPr>
              <a:t> Academic Culture </a:t>
            </a:r>
            <a:r>
              <a:rPr lang="de-DE" dirty="0" err="1" smtClean="0">
                <a:latin typeface="+mn-lt"/>
              </a:rPr>
              <a:t>has</a:t>
            </a:r>
            <a:r>
              <a:rPr lang="de-DE" dirty="0" smtClean="0">
                <a:latin typeface="+mn-lt"/>
              </a:rPr>
              <a:t> </a:t>
            </a:r>
            <a:r>
              <a:rPr lang="de-DE" dirty="0" err="1" smtClean="0">
                <a:latin typeface="+mn-lt"/>
              </a:rPr>
              <a:t>flexibility</a:t>
            </a:r>
            <a:r>
              <a:rPr lang="de-DE" dirty="0" smtClean="0">
                <a:latin typeface="+mn-lt"/>
              </a:rPr>
              <a:t>, </a:t>
            </a:r>
            <a:r>
              <a:rPr lang="de-DE" dirty="0" err="1" smtClean="0">
                <a:latin typeface="+mn-lt"/>
              </a:rPr>
              <a:t>new</a:t>
            </a:r>
            <a:r>
              <a:rPr lang="de-DE" dirty="0" smtClean="0">
                <a:latin typeface="+mn-lt"/>
              </a:rPr>
              <a:t> </a:t>
            </a:r>
            <a:r>
              <a:rPr lang="de-DE" dirty="0" err="1" smtClean="0">
                <a:latin typeface="+mn-lt"/>
              </a:rPr>
              <a:t>aspects</a:t>
            </a:r>
            <a:r>
              <a:rPr lang="de-DE" dirty="0" smtClean="0">
                <a:latin typeface="+mn-lt"/>
              </a:rPr>
              <a:t> </a:t>
            </a:r>
            <a:r>
              <a:rPr lang="de-DE" dirty="0" err="1" smtClean="0">
                <a:latin typeface="+mn-lt"/>
              </a:rPr>
              <a:t>could</a:t>
            </a:r>
            <a:r>
              <a:rPr lang="de-DE" dirty="0" smtClean="0">
                <a:latin typeface="+mn-lt"/>
              </a:rPr>
              <a:t> </a:t>
            </a:r>
            <a:r>
              <a:rPr lang="de-DE" dirty="0" err="1" smtClean="0">
                <a:latin typeface="+mn-lt"/>
              </a:rPr>
              <a:t>be</a:t>
            </a:r>
            <a:r>
              <a:rPr lang="de-DE" dirty="0" smtClean="0">
                <a:latin typeface="+mn-lt"/>
              </a:rPr>
              <a:t> </a:t>
            </a:r>
            <a:r>
              <a:rPr lang="de-DE" dirty="0" err="1" smtClean="0">
                <a:latin typeface="+mn-lt"/>
              </a:rPr>
              <a:t>added</a:t>
            </a:r>
            <a:r>
              <a:rPr lang="de-DE" dirty="0" smtClean="0">
                <a:latin typeface="+mn-lt"/>
              </a:rPr>
              <a:t>, </a:t>
            </a:r>
            <a:r>
              <a:rPr lang="de-DE" dirty="0" err="1" smtClean="0">
                <a:latin typeface="+mn-lt"/>
              </a:rPr>
              <a:t>if</a:t>
            </a:r>
            <a:r>
              <a:rPr lang="de-DE" dirty="0" smtClean="0">
                <a:latin typeface="+mn-lt"/>
              </a:rPr>
              <a:t> </a:t>
            </a:r>
            <a:r>
              <a:rPr lang="de-DE" dirty="0" err="1" smtClean="0">
                <a:latin typeface="+mn-lt"/>
              </a:rPr>
              <a:t>necessary</a:t>
            </a:r>
            <a:r>
              <a:rPr lang="de-DE" dirty="0" smtClean="0">
                <a:latin typeface="+mn-lt"/>
              </a:rPr>
              <a:t>. </a:t>
            </a:r>
            <a:r>
              <a:rPr lang="de-DE" dirty="0" err="1" smtClean="0">
                <a:latin typeface="+mn-lt"/>
              </a:rPr>
              <a:t>However</a:t>
            </a:r>
            <a:r>
              <a:rPr lang="de-DE" dirty="0" smtClean="0">
                <a:latin typeface="+mn-lt"/>
              </a:rPr>
              <a:t>, </a:t>
            </a:r>
            <a:r>
              <a:rPr lang="de-DE" dirty="0" err="1" smtClean="0">
                <a:latin typeface="+mn-lt"/>
              </a:rPr>
              <a:t>its</a:t>
            </a:r>
            <a:r>
              <a:rPr lang="de-DE" dirty="0" smtClean="0">
                <a:latin typeface="+mn-lt"/>
              </a:rPr>
              <a:t> </a:t>
            </a:r>
            <a:r>
              <a:rPr lang="de-DE" dirty="0" err="1" smtClean="0">
                <a:latin typeface="+mn-lt"/>
              </a:rPr>
              <a:t>focus</a:t>
            </a:r>
            <a:r>
              <a:rPr lang="de-DE" dirty="0" smtClean="0">
                <a:latin typeface="+mn-lt"/>
              </a:rPr>
              <a:t>, </a:t>
            </a:r>
            <a:r>
              <a:rPr lang="de-DE" dirty="0" err="1" smtClean="0">
                <a:latin typeface="+mn-lt"/>
              </a:rPr>
              <a:t>purpose</a:t>
            </a:r>
            <a:r>
              <a:rPr lang="de-DE" dirty="0" smtClean="0">
                <a:latin typeface="+mn-lt"/>
              </a:rPr>
              <a:t>, </a:t>
            </a:r>
            <a:r>
              <a:rPr lang="de-DE" dirty="0" err="1" smtClean="0">
                <a:latin typeface="+mn-lt"/>
              </a:rPr>
              <a:t>and</a:t>
            </a:r>
            <a:r>
              <a:rPr lang="de-DE" dirty="0" smtClean="0">
                <a:latin typeface="+mn-lt"/>
              </a:rPr>
              <a:t> fundamental </a:t>
            </a:r>
            <a:r>
              <a:rPr lang="de-DE" dirty="0" err="1" smtClean="0">
                <a:latin typeface="+mn-lt"/>
              </a:rPr>
              <a:t>framework</a:t>
            </a:r>
            <a:r>
              <a:rPr lang="de-DE" dirty="0" smtClean="0">
                <a:latin typeface="+mn-lt"/>
              </a:rPr>
              <a:t> </a:t>
            </a:r>
            <a:r>
              <a:rPr lang="de-DE" dirty="0" err="1" smtClean="0">
                <a:latin typeface="+mn-lt"/>
              </a:rPr>
              <a:t>should</a:t>
            </a:r>
            <a:r>
              <a:rPr lang="de-DE" dirty="0" smtClean="0">
                <a:latin typeface="+mn-lt"/>
              </a:rPr>
              <a:t> </a:t>
            </a:r>
            <a:r>
              <a:rPr lang="de-DE" dirty="0" err="1" smtClean="0">
                <a:latin typeface="+mn-lt"/>
              </a:rPr>
              <a:t>be</a:t>
            </a:r>
            <a:r>
              <a:rPr lang="de-DE" dirty="0" smtClean="0">
                <a:latin typeface="+mn-lt"/>
              </a:rPr>
              <a:t> </a:t>
            </a:r>
            <a:r>
              <a:rPr lang="de-DE" dirty="0" err="1" smtClean="0">
                <a:latin typeface="+mn-lt"/>
              </a:rPr>
              <a:t>kept</a:t>
            </a:r>
            <a:r>
              <a:rPr lang="de-DE" dirty="0" smtClean="0">
                <a:latin typeface="+mn-lt"/>
              </a:rPr>
              <a:t>.</a:t>
            </a:r>
          </a:p>
          <a:p>
            <a:r>
              <a:rPr lang="de-DE" dirty="0" smtClean="0">
                <a:latin typeface="+mn-lt"/>
              </a:rPr>
              <a:t>After </a:t>
            </a:r>
            <a:r>
              <a:rPr lang="de-DE" dirty="0" err="1" smtClean="0">
                <a:latin typeface="+mn-lt"/>
              </a:rPr>
              <a:t>looking</a:t>
            </a:r>
            <a:r>
              <a:rPr lang="de-DE" dirty="0" smtClean="0">
                <a:latin typeface="+mn-lt"/>
              </a:rPr>
              <a:t> </a:t>
            </a:r>
            <a:r>
              <a:rPr lang="de-DE" dirty="0" err="1" smtClean="0">
                <a:latin typeface="+mn-lt"/>
              </a:rPr>
              <a:t>into</a:t>
            </a:r>
            <a:r>
              <a:rPr lang="de-DE" dirty="0" smtClean="0">
                <a:latin typeface="+mn-lt"/>
              </a:rPr>
              <a:t> Academic Culture in diverse </a:t>
            </a:r>
            <a:r>
              <a:rPr lang="de-DE" dirty="0" err="1" smtClean="0">
                <a:latin typeface="+mn-lt"/>
              </a:rPr>
              <a:t>locations</a:t>
            </a:r>
            <a:r>
              <a:rPr lang="de-DE" dirty="0" smtClean="0">
                <a:latin typeface="+mn-lt"/>
              </a:rPr>
              <a:t>, </a:t>
            </a:r>
            <a:r>
              <a:rPr lang="de-DE" dirty="0" err="1" smtClean="0">
                <a:latin typeface="+mn-lt"/>
              </a:rPr>
              <a:t>we</a:t>
            </a:r>
            <a:r>
              <a:rPr lang="de-DE" dirty="0" smtClean="0">
                <a:latin typeface="+mn-lt"/>
              </a:rPr>
              <a:t> </a:t>
            </a:r>
            <a:r>
              <a:rPr lang="de-DE" dirty="0" err="1" smtClean="0">
                <a:latin typeface="+mn-lt"/>
              </a:rPr>
              <a:t>can</a:t>
            </a:r>
            <a:r>
              <a:rPr lang="de-DE" dirty="0" smtClean="0">
                <a:latin typeface="+mn-lt"/>
              </a:rPr>
              <a:t> </a:t>
            </a:r>
            <a:r>
              <a:rPr lang="de-DE" dirty="0" err="1" smtClean="0">
                <a:latin typeface="+mn-lt"/>
              </a:rPr>
              <a:t>start</a:t>
            </a:r>
            <a:r>
              <a:rPr lang="de-DE" dirty="0" smtClean="0">
                <a:latin typeface="+mn-lt"/>
              </a:rPr>
              <a:t> a </a:t>
            </a:r>
            <a:r>
              <a:rPr lang="de-DE" dirty="0" err="1" smtClean="0">
                <a:latin typeface="+mn-lt"/>
              </a:rPr>
              <a:t>new</a:t>
            </a:r>
            <a:r>
              <a:rPr lang="de-DE" dirty="0" smtClean="0">
                <a:latin typeface="+mn-lt"/>
              </a:rPr>
              <a:t> </a:t>
            </a:r>
            <a:r>
              <a:rPr lang="de-DE" dirty="0" err="1" smtClean="0">
                <a:latin typeface="+mn-lt"/>
              </a:rPr>
              <a:t>discussion</a:t>
            </a:r>
            <a:r>
              <a:rPr lang="de-DE" dirty="0" smtClean="0">
                <a:latin typeface="+mn-lt"/>
              </a:rPr>
              <a:t> </a:t>
            </a:r>
            <a:r>
              <a:rPr lang="de-DE" dirty="0" err="1" smtClean="0">
                <a:latin typeface="+mn-lt"/>
              </a:rPr>
              <a:t>about</a:t>
            </a:r>
            <a:r>
              <a:rPr lang="de-DE" dirty="0" smtClean="0">
                <a:latin typeface="+mn-lt"/>
              </a:rPr>
              <a:t> international </a:t>
            </a:r>
            <a:r>
              <a:rPr lang="de-DE" dirty="0" err="1" smtClean="0">
                <a:latin typeface="+mn-lt"/>
              </a:rPr>
              <a:t>collaborative</a:t>
            </a:r>
            <a:r>
              <a:rPr lang="de-DE" dirty="0" smtClean="0">
                <a:latin typeface="+mn-lt"/>
              </a:rPr>
              <a:t> </a:t>
            </a:r>
            <a:r>
              <a:rPr lang="de-DE" dirty="0" err="1" smtClean="0">
                <a:latin typeface="+mn-lt"/>
              </a:rPr>
              <a:t>knowledge</a:t>
            </a:r>
            <a:r>
              <a:rPr lang="de-DE" dirty="0" smtClean="0">
                <a:latin typeface="+mn-lt"/>
              </a:rPr>
              <a:t> </a:t>
            </a:r>
            <a:r>
              <a:rPr lang="de-DE" dirty="0" err="1" smtClean="0">
                <a:latin typeface="+mn-lt"/>
              </a:rPr>
              <a:t>generation</a:t>
            </a:r>
            <a:r>
              <a:rPr lang="de-DE" dirty="0" smtClean="0">
                <a:latin typeface="+mn-lt"/>
              </a:rPr>
              <a:t> </a:t>
            </a:r>
            <a:r>
              <a:rPr lang="de-DE" dirty="0" err="1" smtClean="0">
                <a:latin typeface="+mn-lt"/>
              </a:rPr>
              <a:t>practice</a:t>
            </a:r>
            <a:r>
              <a:rPr lang="de-DE" dirty="0" smtClean="0">
                <a:latin typeface="+mn-lt"/>
              </a:rPr>
              <a:t> </a:t>
            </a:r>
            <a:r>
              <a:rPr lang="de-DE" dirty="0" err="1" smtClean="0">
                <a:latin typeface="+mn-lt"/>
              </a:rPr>
              <a:t>from</a:t>
            </a:r>
            <a:r>
              <a:rPr lang="de-DE" dirty="0" smtClean="0">
                <a:latin typeface="+mn-lt"/>
              </a:rPr>
              <a:t> </a:t>
            </a:r>
            <a:r>
              <a:rPr lang="de-DE" dirty="0" err="1" smtClean="0">
                <a:latin typeface="+mn-lt"/>
              </a:rPr>
              <a:t>various</a:t>
            </a:r>
            <a:r>
              <a:rPr lang="de-DE" dirty="0" smtClean="0">
                <a:latin typeface="+mn-lt"/>
              </a:rPr>
              <a:t> </a:t>
            </a:r>
            <a:r>
              <a:rPr lang="de-DE" dirty="0" err="1" smtClean="0">
                <a:latin typeface="+mn-lt"/>
              </a:rPr>
              <a:t>perspectives</a:t>
            </a:r>
            <a:r>
              <a:rPr lang="de-DE" dirty="0" smtClean="0">
                <a:latin typeface="+mn-lt"/>
              </a:rPr>
              <a:t> , </a:t>
            </a:r>
            <a:r>
              <a:rPr lang="de-DE" dirty="0" err="1" smtClean="0">
                <a:latin typeface="+mn-lt"/>
              </a:rPr>
              <a:t>according</a:t>
            </a:r>
            <a:r>
              <a:rPr lang="de-DE" dirty="0" smtClean="0">
                <a:latin typeface="+mn-lt"/>
              </a:rPr>
              <a:t> </a:t>
            </a:r>
            <a:r>
              <a:rPr lang="de-DE" dirty="0" err="1" smtClean="0">
                <a:latin typeface="+mn-lt"/>
              </a:rPr>
              <a:t>to</a:t>
            </a:r>
            <a:r>
              <a:rPr lang="de-DE" dirty="0" smtClean="0">
                <a:latin typeface="+mn-lt"/>
              </a:rPr>
              <a:t> </a:t>
            </a:r>
            <a:r>
              <a:rPr lang="de-DE" dirty="0" err="1" smtClean="0">
                <a:latin typeface="+mn-lt"/>
              </a:rPr>
              <a:t>what</a:t>
            </a:r>
            <a:r>
              <a:rPr lang="de-DE" dirty="0" smtClean="0">
                <a:latin typeface="+mn-lt"/>
              </a:rPr>
              <a:t> </a:t>
            </a:r>
            <a:r>
              <a:rPr lang="de-DE" dirty="0" err="1" smtClean="0">
                <a:latin typeface="+mn-lt"/>
              </a:rPr>
              <a:t>we</a:t>
            </a:r>
            <a:r>
              <a:rPr lang="de-DE" dirty="0" smtClean="0">
                <a:latin typeface="+mn-lt"/>
              </a:rPr>
              <a:t> </a:t>
            </a:r>
            <a:r>
              <a:rPr lang="de-DE" dirty="0" err="1" smtClean="0">
                <a:latin typeface="+mn-lt"/>
              </a:rPr>
              <a:t>see</a:t>
            </a:r>
            <a:r>
              <a:rPr lang="de-DE" dirty="0" smtClean="0">
                <a:latin typeface="+mn-lt"/>
              </a:rPr>
              <a:t> in Academic Culture.</a:t>
            </a:r>
            <a:endParaRPr lang="de-DE" dirty="0">
              <a:latin typeface="+mn-lt"/>
            </a:endParaRPr>
          </a:p>
        </p:txBody>
      </p:sp>
    </p:spTree>
    <p:extLst>
      <p:ext uri="{BB962C8B-B14F-4D97-AF65-F5344CB8AC3E}">
        <p14:creationId xmlns:p14="http://schemas.microsoft.com/office/powerpoint/2010/main" val="14002169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4000" dirty="0"/>
              <a:t>Collaboration is competition? : The existing discussions</a:t>
            </a:r>
            <a:endParaRPr lang="de-DE" sz="4000" dirty="0"/>
          </a:p>
        </p:txBody>
      </p:sp>
      <p:sp>
        <p:nvSpPr>
          <p:cNvPr id="3" name="Inhaltsplatzhalter 2"/>
          <p:cNvSpPr>
            <a:spLocks noGrp="1"/>
          </p:cNvSpPr>
          <p:nvPr>
            <p:ph idx="1"/>
          </p:nvPr>
        </p:nvSpPr>
        <p:spPr>
          <a:xfrm>
            <a:off x="457200" y="1882444"/>
            <a:ext cx="8229600" cy="4525963"/>
          </a:xfrm>
        </p:spPr>
        <p:txBody>
          <a:bodyPr>
            <a:normAutofit fontScale="92500" lnSpcReduction="10000"/>
          </a:bodyPr>
          <a:lstStyle/>
          <a:p>
            <a:r>
              <a:rPr lang="en-GB" dirty="0">
                <a:latin typeface="+mn-lt"/>
              </a:rPr>
              <a:t>Although the term “collaboration” means “the act of working with another person or group of people to produce or create something” (Concise Oxford Dictionary, 1999), this definition of collaboration does not seem to be applicable to ways people discuss collaborative academic work in social science fields.</a:t>
            </a:r>
          </a:p>
          <a:p>
            <a:r>
              <a:rPr lang="en-GB" dirty="0">
                <a:latin typeface="+mn-lt"/>
              </a:rPr>
              <a:t>Rather, any academic debates on international academic activities including collaborations are dealt with as a comparison of status between national (sometimes, regional) science communities.</a:t>
            </a:r>
          </a:p>
          <a:p>
            <a:r>
              <a:rPr lang="en-GB" dirty="0">
                <a:latin typeface="+mn-lt"/>
              </a:rPr>
              <a:t>Why compare with other national science communities?   Because “internationalization” in this context means “inter”(between, among)- “nationalization”. That is, crush of nationals, which leads to a world scale of academic competition between nationals</a:t>
            </a:r>
            <a:r>
              <a:rPr lang="en-GB" dirty="0" smtClean="0">
                <a:latin typeface="+mn-lt"/>
              </a:rPr>
              <a:t>.</a:t>
            </a:r>
            <a:endParaRPr lang="en-GB" dirty="0">
              <a:latin typeface="+mn-lt"/>
            </a:endParaRPr>
          </a:p>
        </p:txBody>
      </p:sp>
    </p:spTree>
    <p:extLst>
      <p:ext uri="{BB962C8B-B14F-4D97-AF65-F5344CB8AC3E}">
        <p14:creationId xmlns:p14="http://schemas.microsoft.com/office/powerpoint/2010/main" val="23297173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4000" dirty="0"/>
              <a:t>Internationalization of academic work/ the social sciences</a:t>
            </a:r>
            <a:endParaRPr lang="de-DE" sz="40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3523497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0324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4800" dirty="0"/>
              <a:t>International academic collaborations means…</a:t>
            </a:r>
            <a:endParaRPr lang="de-DE" sz="4800" dirty="0"/>
          </a:p>
        </p:txBody>
      </p:sp>
      <p:sp>
        <p:nvSpPr>
          <p:cNvPr id="3" name="Inhaltsplatzhalter 2"/>
          <p:cNvSpPr>
            <a:spLocks noGrp="1"/>
          </p:cNvSpPr>
          <p:nvPr>
            <p:ph idx="1"/>
          </p:nvPr>
        </p:nvSpPr>
        <p:spPr/>
        <p:txBody>
          <a:bodyPr>
            <a:normAutofit/>
          </a:bodyPr>
          <a:lstStyle/>
          <a:p>
            <a:r>
              <a:rPr lang="en-GB" b="1" dirty="0">
                <a:latin typeface="+mn-lt"/>
              </a:rPr>
              <a:t>Any collaborative process in order to generate academic knowledge</a:t>
            </a:r>
          </a:p>
          <a:p>
            <a:r>
              <a:rPr lang="en-GB" dirty="0">
                <a:latin typeface="+mn-lt"/>
              </a:rPr>
              <a:t>It does not necessarily comprehend competitive nature of academic work such as co-authoring/co-editing with a well-known scholar, working with a person/people from a world famous research university (“</a:t>
            </a:r>
            <a:r>
              <a:rPr lang="en-GB" i="1" dirty="0">
                <a:latin typeface="+mn-lt"/>
              </a:rPr>
              <a:t>who’s who</a:t>
            </a:r>
            <a:r>
              <a:rPr lang="en-GB" dirty="0">
                <a:latin typeface="+mn-lt"/>
              </a:rPr>
              <a:t> factor” in academic fields) to get recognised by others.</a:t>
            </a:r>
          </a:p>
          <a:p>
            <a:r>
              <a:rPr lang="en-GB" dirty="0">
                <a:latin typeface="+mn-lt"/>
              </a:rPr>
              <a:t>It should not be mixed up with international academic collaborations as a political mean to enhance competitiveness of a nation state (a number of existing discussions has this political orientation).</a:t>
            </a:r>
          </a:p>
          <a:p>
            <a:endParaRPr lang="de-DE" dirty="0"/>
          </a:p>
        </p:txBody>
      </p:sp>
    </p:spTree>
    <p:extLst>
      <p:ext uri="{BB962C8B-B14F-4D97-AF65-F5344CB8AC3E}">
        <p14:creationId xmlns:p14="http://schemas.microsoft.com/office/powerpoint/2010/main" val="1688706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Question</a:t>
            </a:r>
            <a:r>
              <a:rPr lang="de-DE" dirty="0" smtClean="0"/>
              <a:t> </a:t>
            </a:r>
            <a:r>
              <a:rPr lang="de-DE" dirty="0" err="1" smtClean="0"/>
              <a:t>is</a:t>
            </a:r>
            <a:r>
              <a:rPr lang="de-DE" dirty="0" smtClean="0"/>
              <a:t>...</a:t>
            </a:r>
            <a:endParaRPr lang="de-DE" dirty="0"/>
          </a:p>
        </p:txBody>
      </p:sp>
      <p:sp>
        <p:nvSpPr>
          <p:cNvPr id="3" name="Inhaltsplatzhalter 2"/>
          <p:cNvSpPr>
            <a:spLocks noGrp="1"/>
          </p:cNvSpPr>
          <p:nvPr>
            <p:ph idx="1"/>
          </p:nvPr>
        </p:nvSpPr>
        <p:spPr>
          <a:xfrm>
            <a:off x="457200" y="1769457"/>
            <a:ext cx="8229600" cy="3799446"/>
          </a:xfrm>
        </p:spPr>
        <p:txBody>
          <a:bodyPr>
            <a:normAutofit lnSpcReduction="10000"/>
          </a:bodyPr>
          <a:lstStyle/>
          <a:p>
            <a:pPr marL="0" indent="0">
              <a:buNone/>
            </a:pPr>
            <a:r>
              <a:rPr lang="en-GB" dirty="0" smtClean="0"/>
              <a:t> </a:t>
            </a:r>
          </a:p>
          <a:p>
            <a:pPr marL="0" indent="0">
              <a:buNone/>
            </a:pPr>
            <a:r>
              <a:rPr lang="en-GB" sz="3600" b="1" dirty="0" smtClean="0">
                <a:latin typeface="+mn-lt"/>
              </a:rPr>
              <a:t>What is </a:t>
            </a:r>
            <a:r>
              <a:rPr lang="en-GB" sz="3600" b="1" dirty="0">
                <a:latin typeface="+mn-lt"/>
              </a:rPr>
              <a:t>required to discuss academic collaborations </a:t>
            </a:r>
            <a:r>
              <a:rPr lang="en-GB" sz="3600" b="1" dirty="0" smtClean="0">
                <a:latin typeface="+mn-lt"/>
              </a:rPr>
              <a:t>(i.e. collaborative </a:t>
            </a:r>
            <a:r>
              <a:rPr lang="en-GB" sz="3600" b="1" dirty="0">
                <a:latin typeface="+mn-lt"/>
              </a:rPr>
              <a:t>knowledge generation), which goes beyond national views on knowledge and categories based on nationality of scholars/ academic affiliations?</a:t>
            </a:r>
          </a:p>
          <a:p>
            <a:pPr marL="0" indent="0">
              <a:buNone/>
            </a:pPr>
            <a:endParaRPr lang="de-DE" dirty="0"/>
          </a:p>
        </p:txBody>
      </p:sp>
    </p:spTree>
    <p:extLst>
      <p:ext uri="{BB962C8B-B14F-4D97-AF65-F5344CB8AC3E}">
        <p14:creationId xmlns:p14="http://schemas.microsoft.com/office/powerpoint/2010/main" val="41870903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3185" y="173689"/>
            <a:ext cx="8229600" cy="1346089"/>
          </a:xfrm>
        </p:spPr>
        <p:txBody>
          <a:bodyPr/>
          <a:lstStyle/>
          <a:p>
            <a:r>
              <a:rPr lang="en-GB" sz="2800" dirty="0"/>
              <a:t>New approach to understanding academic work for analysis of globalized academic work</a:t>
            </a:r>
            <a:endParaRPr lang="de-DE" sz="2800" dirty="0"/>
          </a:p>
        </p:txBody>
      </p:sp>
      <p:sp>
        <p:nvSpPr>
          <p:cNvPr id="3" name="Inhaltsplatzhalter 2"/>
          <p:cNvSpPr>
            <a:spLocks noGrp="1"/>
          </p:cNvSpPr>
          <p:nvPr>
            <p:ph idx="1"/>
          </p:nvPr>
        </p:nvSpPr>
        <p:spPr>
          <a:xfrm>
            <a:off x="458489" y="1632767"/>
            <a:ext cx="8229600" cy="4790929"/>
          </a:xfrm>
        </p:spPr>
        <p:txBody>
          <a:bodyPr>
            <a:normAutofit fontScale="92500" lnSpcReduction="10000"/>
          </a:bodyPr>
          <a:lstStyle/>
          <a:p>
            <a:r>
              <a:rPr lang="en-GB" dirty="0">
                <a:latin typeface="+mn-lt"/>
              </a:rPr>
              <a:t>No country specific aspect (Since many aspects of academic work can be shared between countries)</a:t>
            </a:r>
          </a:p>
          <a:p>
            <a:r>
              <a:rPr lang="en-GB" dirty="0">
                <a:latin typeface="+mn-lt"/>
              </a:rPr>
              <a:t>No culturist approach ( No analysis based on national cultures)</a:t>
            </a:r>
          </a:p>
          <a:p>
            <a:r>
              <a:rPr lang="en-GB" dirty="0">
                <a:latin typeface="+mn-lt"/>
              </a:rPr>
              <a:t>No political perspective based, but perspectives from academics</a:t>
            </a:r>
          </a:p>
          <a:p>
            <a:pPr marL="0" indent="0">
              <a:buNone/>
            </a:pPr>
            <a:r>
              <a:rPr lang="en-GB" b="1" dirty="0">
                <a:latin typeface="+mn-lt"/>
              </a:rPr>
              <a:t>Therefore…</a:t>
            </a:r>
          </a:p>
          <a:p>
            <a:r>
              <a:rPr lang="en-GB" dirty="0">
                <a:latin typeface="+mn-lt"/>
              </a:rPr>
              <a:t>The case study of Japan does not intend to depict particularities of academic work in Japan.</a:t>
            </a:r>
          </a:p>
          <a:p>
            <a:r>
              <a:rPr lang="en-GB" dirty="0">
                <a:latin typeface="+mn-lt"/>
              </a:rPr>
              <a:t>Non essentialist approach is employed by considering “academic people” as a unit of one culture (academic culture)</a:t>
            </a:r>
          </a:p>
          <a:p>
            <a:r>
              <a:rPr lang="en-GB" dirty="0">
                <a:latin typeface="+mn-lt"/>
              </a:rPr>
              <a:t>Accounts and descriptions of academic work are made by academic people rather than by documents and statistics released by governmental bodies</a:t>
            </a:r>
          </a:p>
          <a:p>
            <a:endParaRPr lang="de-DE" dirty="0"/>
          </a:p>
        </p:txBody>
      </p:sp>
    </p:spTree>
    <p:extLst>
      <p:ext uri="{BB962C8B-B14F-4D97-AF65-F5344CB8AC3E}">
        <p14:creationId xmlns:p14="http://schemas.microsoft.com/office/powerpoint/2010/main" val="31987847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A New Framework: “Academic Culture”</a:t>
            </a:r>
            <a:endParaRPr lang="de-DE" dirty="0"/>
          </a:p>
        </p:txBody>
      </p:sp>
      <p:sp>
        <p:nvSpPr>
          <p:cNvPr id="3" name="Inhaltsplatzhalter 2"/>
          <p:cNvSpPr>
            <a:spLocks noGrp="1"/>
          </p:cNvSpPr>
          <p:nvPr>
            <p:ph idx="1"/>
          </p:nvPr>
        </p:nvSpPr>
        <p:spPr>
          <a:xfrm>
            <a:off x="457200" y="2051701"/>
            <a:ext cx="8229600" cy="3571479"/>
          </a:xfrm>
        </p:spPr>
        <p:txBody>
          <a:bodyPr/>
          <a:lstStyle/>
          <a:p>
            <a:r>
              <a:rPr lang="en-GB" dirty="0">
                <a:latin typeface="+mn-lt"/>
              </a:rPr>
              <a:t>In order to go beyond the analyses which emphasise differences between </a:t>
            </a:r>
            <a:r>
              <a:rPr lang="en-GB" i="1" dirty="0">
                <a:latin typeface="+mn-lt"/>
              </a:rPr>
              <a:t>“us”</a:t>
            </a:r>
            <a:r>
              <a:rPr lang="en-GB" dirty="0">
                <a:latin typeface="+mn-lt"/>
              </a:rPr>
              <a:t> and </a:t>
            </a:r>
            <a:r>
              <a:rPr lang="en-GB" i="1" dirty="0">
                <a:latin typeface="+mn-lt"/>
              </a:rPr>
              <a:t>“them”</a:t>
            </a:r>
            <a:r>
              <a:rPr lang="en-GB" dirty="0">
                <a:latin typeface="+mn-lt"/>
              </a:rPr>
              <a:t>, it is necessary to build up a new framework.</a:t>
            </a:r>
          </a:p>
          <a:p>
            <a:r>
              <a:rPr lang="en-GB" dirty="0">
                <a:latin typeface="+mn-lt"/>
              </a:rPr>
              <a:t>Academic culture attempts to observe and analyse working style of academic people, regardless where they are located and which nationalities they are, based on an assumption that there are certain </a:t>
            </a:r>
            <a:r>
              <a:rPr lang="en-GB" b="1" u="sng" dirty="0">
                <a:latin typeface="+mn-lt"/>
              </a:rPr>
              <a:t>commonalities in academic work</a:t>
            </a:r>
            <a:r>
              <a:rPr lang="en-GB" dirty="0">
                <a:latin typeface="+mn-lt"/>
              </a:rPr>
              <a:t> around the world. </a:t>
            </a:r>
          </a:p>
          <a:p>
            <a:r>
              <a:rPr lang="en-GB" dirty="0">
                <a:latin typeface="+mn-lt"/>
              </a:rPr>
              <a:t>The commonalities comprise academic culture.</a:t>
            </a:r>
          </a:p>
          <a:p>
            <a:endParaRPr lang="de-DE" dirty="0"/>
          </a:p>
        </p:txBody>
      </p:sp>
    </p:spTree>
    <p:extLst>
      <p:ext uri="{BB962C8B-B14F-4D97-AF65-F5344CB8AC3E}">
        <p14:creationId xmlns:p14="http://schemas.microsoft.com/office/powerpoint/2010/main" val="27593550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sz="4800" dirty="0"/>
              <a:t>Components of academic culture</a:t>
            </a:r>
            <a:endParaRPr lang="de-DE" sz="4800" dirty="0"/>
          </a:p>
        </p:txBody>
      </p:sp>
      <p:sp>
        <p:nvSpPr>
          <p:cNvPr id="3" name="Inhaltsplatzhalter 2"/>
          <p:cNvSpPr>
            <a:spLocks noGrp="1"/>
          </p:cNvSpPr>
          <p:nvPr>
            <p:ph idx="1"/>
          </p:nvPr>
        </p:nvSpPr>
        <p:spPr>
          <a:xfrm>
            <a:off x="457200" y="2138545"/>
            <a:ext cx="8229600" cy="3441213"/>
          </a:xfrm>
        </p:spPr>
        <p:txBody>
          <a:bodyPr/>
          <a:lstStyle/>
          <a:p>
            <a:pPr marL="0" indent="0">
              <a:buNone/>
            </a:pPr>
            <a:r>
              <a:rPr lang="en-GB" dirty="0">
                <a:latin typeface="+mn-lt"/>
              </a:rPr>
              <a:t>When academic international collaboration is considered as collaboration in  </a:t>
            </a:r>
            <a:r>
              <a:rPr lang="en-GB" b="1" dirty="0">
                <a:latin typeface="+mn-lt"/>
              </a:rPr>
              <a:t>knowledge generation</a:t>
            </a:r>
            <a:r>
              <a:rPr lang="en-GB" dirty="0">
                <a:latin typeface="+mn-lt"/>
              </a:rPr>
              <a:t>, “academic knowledge” is the centre of the whole discussion. Therefore, focusing on activities and environments around knowledge generation, the following topics are raised:</a:t>
            </a:r>
            <a:endParaRPr lang="en-GB" b="1" dirty="0">
              <a:latin typeface="+mn-lt"/>
            </a:endParaRPr>
          </a:p>
          <a:p>
            <a:pPr marL="514350" indent="-514350">
              <a:buFont typeface="+mj-lt"/>
              <a:buAutoNum type="arabicPeriod"/>
            </a:pPr>
            <a:r>
              <a:rPr lang="en-GB" dirty="0" smtClean="0">
                <a:latin typeface="+mn-lt"/>
              </a:rPr>
              <a:t>Academic environment</a:t>
            </a:r>
            <a:endParaRPr lang="en-GB" dirty="0">
              <a:latin typeface="+mn-lt"/>
            </a:endParaRPr>
          </a:p>
          <a:p>
            <a:pPr marL="514350" indent="-514350">
              <a:buFont typeface="+mj-lt"/>
              <a:buAutoNum type="arabicPeriod"/>
            </a:pPr>
            <a:r>
              <a:rPr lang="en-GB" dirty="0" smtClean="0">
                <a:latin typeface="+mn-lt"/>
              </a:rPr>
              <a:t>Academic practices</a:t>
            </a:r>
            <a:endParaRPr lang="en-GB" dirty="0">
              <a:latin typeface="+mn-lt"/>
            </a:endParaRPr>
          </a:p>
          <a:p>
            <a:pPr marL="514350" indent="-514350">
              <a:buFont typeface="+mj-lt"/>
              <a:buAutoNum type="arabicPeriod"/>
            </a:pPr>
            <a:r>
              <a:rPr lang="en-GB" dirty="0">
                <a:latin typeface="+mn-lt"/>
              </a:rPr>
              <a:t>Social relations in academic </a:t>
            </a:r>
            <a:r>
              <a:rPr lang="en-GB" dirty="0" smtClean="0">
                <a:latin typeface="+mn-lt"/>
              </a:rPr>
              <a:t>work</a:t>
            </a:r>
            <a:endParaRPr lang="en-GB" dirty="0">
              <a:latin typeface="+mn-lt"/>
            </a:endParaRPr>
          </a:p>
        </p:txBody>
      </p:sp>
    </p:spTree>
    <p:extLst>
      <p:ext uri="{BB962C8B-B14F-4D97-AF65-F5344CB8AC3E}">
        <p14:creationId xmlns:p14="http://schemas.microsoft.com/office/powerpoint/2010/main" val="10868088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51910"/>
            <a:ext cx="8229600" cy="1081116"/>
          </a:xfrm>
        </p:spPr>
        <p:txBody>
          <a:bodyPr/>
          <a:lstStyle/>
          <a:p>
            <a:r>
              <a:rPr lang="en-GB" sz="4400" dirty="0"/>
              <a:t>1. A</a:t>
            </a:r>
            <a:r>
              <a:rPr lang="en-GB" sz="4400" dirty="0" smtClean="0"/>
              <a:t>cademic </a:t>
            </a:r>
            <a:r>
              <a:rPr lang="en-GB" sz="4400" dirty="0"/>
              <a:t>environment</a:t>
            </a:r>
            <a:endParaRPr lang="de-DE" sz="4400" dirty="0"/>
          </a:p>
        </p:txBody>
      </p:sp>
      <p:sp>
        <p:nvSpPr>
          <p:cNvPr id="3" name="Inhaltsplatzhalter 2"/>
          <p:cNvSpPr>
            <a:spLocks noGrp="1"/>
          </p:cNvSpPr>
          <p:nvPr>
            <p:ph idx="1"/>
          </p:nvPr>
        </p:nvSpPr>
        <p:spPr/>
        <p:txBody>
          <a:bodyPr>
            <a:normAutofit lnSpcReduction="10000"/>
          </a:bodyPr>
          <a:lstStyle/>
          <a:p>
            <a:pPr lvl="1"/>
            <a:r>
              <a:rPr lang="en-GB" dirty="0">
                <a:latin typeface="+mn-lt"/>
              </a:rPr>
              <a:t>National science policy</a:t>
            </a:r>
            <a:endParaRPr lang="en-GB" sz="2000" dirty="0">
              <a:latin typeface="+mn-lt"/>
            </a:endParaRPr>
          </a:p>
          <a:p>
            <a:pPr lvl="3"/>
            <a:r>
              <a:rPr lang="en-GB" dirty="0">
                <a:latin typeface="+mn-lt"/>
              </a:rPr>
              <a:t>Funding </a:t>
            </a:r>
          </a:p>
          <a:p>
            <a:pPr lvl="3"/>
            <a:r>
              <a:rPr lang="en-GB" dirty="0">
                <a:latin typeface="+mn-lt"/>
              </a:rPr>
              <a:t>Prioritized research topics/ research fields</a:t>
            </a:r>
          </a:p>
          <a:p>
            <a:pPr lvl="1"/>
            <a:r>
              <a:rPr lang="en-GB" dirty="0">
                <a:latin typeface="+mn-lt"/>
              </a:rPr>
              <a:t>Institutional infrastructure </a:t>
            </a:r>
            <a:endParaRPr lang="en-GB" sz="2000" dirty="0">
              <a:latin typeface="+mn-lt"/>
            </a:endParaRPr>
          </a:p>
          <a:p>
            <a:pPr lvl="3"/>
            <a:r>
              <a:rPr lang="en-GB" dirty="0">
                <a:latin typeface="+mn-lt"/>
              </a:rPr>
              <a:t>Roles of Higher Education (Undergraduate and Postgraduate education)</a:t>
            </a:r>
          </a:p>
          <a:p>
            <a:pPr lvl="1"/>
            <a:r>
              <a:rPr lang="en-GB" dirty="0">
                <a:latin typeface="+mn-lt"/>
              </a:rPr>
              <a:t>Mission of academics in the society</a:t>
            </a:r>
            <a:endParaRPr lang="en-GB" sz="2000" dirty="0">
              <a:latin typeface="+mn-lt"/>
            </a:endParaRPr>
          </a:p>
          <a:p>
            <a:pPr lvl="3"/>
            <a:r>
              <a:rPr lang="en-GB" dirty="0">
                <a:latin typeface="+mn-lt"/>
              </a:rPr>
              <a:t>Roles of and expectation towards academics (i.e. How are academics are seen/understood in the society? What do the public expect academics to do/be in the society?) </a:t>
            </a:r>
          </a:p>
          <a:p>
            <a:pPr lvl="3"/>
            <a:r>
              <a:rPr lang="en-GB" dirty="0">
                <a:latin typeface="+mn-lt"/>
              </a:rPr>
              <a:t>What kind of roles academic people play in the society? </a:t>
            </a:r>
          </a:p>
          <a:p>
            <a:pPr lvl="1"/>
            <a:r>
              <a:rPr lang="en-GB" dirty="0">
                <a:latin typeface="+mn-lt"/>
              </a:rPr>
              <a:t>Scientific knowledge in the society</a:t>
            </a:r>
            <a:endParaRPr lang="en-GB" sz="2000" dirty="0">
              <a:latin typeface="+mn-lt"/>
            </a:endParaRPr>
          </a:p>
          <a:p>
            <a:pPr lvl="3"/>
            <a:r>
              <a:rPr lang="en-GB" dirty="0">
                <a:latin typeface="+mn-lt"/>
              </a:rPr>
              <a:t>Roles of scientific knowledge and/or relationship between scientific knowledge and the society</a:t>
            </a:r>
          </a:p>
          <a:p>
            <a:pPr lvl="3"/>
            <a:r>
              <a:rPr lang="en-GB" dirty="0">
                <a:latin typeface="+mn-lt"/>
              </a:rPr>
              <a:t>How is the scientific knowledge perceived in the society?</a:t>
            </a:r>
          </a:p>
          <a:p>
            <a:pPr lvl="3"/>
            <a:r>
              <a:rPr lang="en-GB" dirty="0">
                <a:latin typeface="+mn-lt"/>
              </a:rPr>
              <a:t>What is your perception of scientific knowledge as an academic? </a:t>
            </a:r>
          </a:p>
          <a:p>
            <a:endParaRPr lang="de-DE" dirty="0"/>
          </a:p>
        </p:txBody>
      </p:sp>
    </p:spTree>
    <p:extLst>
      <p:ext uri="{BB962C8B-B14F-4D97-AF65-F5344CB8AC3E}">
        <p14:creationId xmlns:p14="http://schemas.microsoft.com/office/powerpoint/2010/main" val="249203382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reibset">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Schreibset.thmx</Template>
  <TotalTime>0</TotalTime>
  <Words>1559</Words>
  <Application>Microsoft Macintosh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Schreibset</vt:lpstr>
      <vt:lpstr>Academic Culture:  A missing analytical aspect to understand the globalizing academic work</vt:lpstr>
      <vt:lpstr>Collaboration is competition? : The existing discussions</vt:lpstr>
      <vt:lpstr>Internationalization of academic work/ the social sciences</vt:lpstr>
      <vt:lpstr>International academic collaborations means…</vt:lpstr>
      <vt:lpstr>The Question is...</vt:lpstr>
      <vt:lpstr>New approach to understanding academic work for analysis of globalized academic work</vt:lpstr>
      <vt:lpstr>A New Framework: “Academic Culture”</vt:lpstr>
      <vt:lpstr>Components of academic culture</vt:lpstr>
      <vt:lpstr>1. Academic environment</vt:lpstr>
      <vt:lpstr>2. Academic practices</vt:lpstr>
      <vt:lpstr>3. Social relations in academic work</vt:lpstr>
      <vt:lpstr>More teaching, less time for research</vt:lpstr>
      <vt:lpstr>Generation gap?: Different views of academic work as knowledge generation practices</vt:lpstr>
      <vt:lpstr>Academic knowledge/ people and society: The relationship </vt:lpstr>
      <vt:lpstr>Influences of ‘national culture’ on academic work?</vt:lpstr>
      <vt:lpstr>The Overview of academic work in Japan</vt:lpstr>
      <vt:lpstr>Influences of academic work on collaborative knowledge generation practices</vt:lpstr>
      <vt:lpstr>Applicability of Academic Culture in other global settings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Culture:  A missing analytical aspect to understand the globalizing academic work</dc:title>
  <dc:creator>Kazumi Okamoto</dc:creator>
  <cp:lastModifiedBy>Michael Kuhn</cp:lastModifiedBy>
  <cp:revision>17</cp:revision>
  <dcterms:created xsi:type="dcterms:W3CDTF">2018-04-09T15:16:50Z</dcterms:created>
  <dcterms:modified xsi:type="dcterms:W3CDTF">2018-04-23T19:31:56Z</dcterms:modified>
</cp:coreProperties>
</file>